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807"/>
    <a:srgbClr val="D67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20" y="-7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61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48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19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63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99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28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7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64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80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1C227E-5815-4A13-974E-D4B0FFFD6DF7}" type="datetimeFigureOut">
              <a:rPr lang="pt-BR" smtClean="0"/>
              <a:t>23/11/2018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9480F3-8802-4805-8622-4347CDFBBA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60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theus.linhares\Documents\dossie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9711"/>
            <a:ext cx="648072" cy="70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atheus.linhares\Desktop\Secretaria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060" y="389352"/>
            <a:ext cx="1219886" cy="34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matheus.linhares\Documents\instituto_segurança_publica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200" y="242020"/>
            <a:ext cx="864096" cy="57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:\GPPV\CRIACAO\BANCO DE IMAGENS\Logotipos\MPRJ\Vertical\RGB\Fundo Claro\Logo_MPRJ_RGB_vertical-(-fundo-claro-)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23211"/>
            <a:ext cx="748763" cy="31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74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116632"/>
            <a:ext cx="9144000" cy="12961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4" name="Picture 2" descr="C:\Users\matheus.linhares\Documents\dossi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40" y="1566035"/>
            <a:ext cx="4270035" cy="466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atheus.linhares\Documents\instituto_segurança_publi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528" y="254465"/>
            <a:ext cx="1368152" cy="90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theus.linhares\Desktop\Secretari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03" y="497196"/>
            <a:ext cx="1915334" cy="53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N:\GPPV\CRIACAO\BANCO DE IMAGENS\Logotipos\MPRJ\Vertical\RGB\Fundo Claro\Logo_MPRJ_RGB_vertical-(-fundo-claro-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519" y="585347"/>
            <a:ext cx="1084312" cy="46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4231012" y="1759960"/>
            <a:ext cx="5400600" cy="146679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9500" b="1" dirty="0" smtClean="0">
                <a:solidFill>
                  <a:schemeClr val="accent6">
                    <a:lumMod val="50000"/>
                  </a:schemeClr>
                </a:solidFill>
              </a:rPr>
              <a:t>Dossiê</a:t>
            </a:r>
            <a:endParaRPr lang="pt-BR" sz="95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4301740" y="2996951"/>
            <a:ext cx="5526844" cy="93610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solidFill>
                  <a:schemeClr val="accent6">
                    <a:lumMod val="50000"/>
                  </a:schemeClr>
                </a:solidFill>
              </a:rPr>
              <a:t>Criança e Adolescente</a:t>
            </a:r>
            <a:endParaRPr lang="pt-BR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808579" y="3465003"/>
            <a:ext cx="4867877" cy="93610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 smtClean="0">
                <a:solidFill>
                  <a:srgbClr val="D67F0C"/>
                </a:solidFill>
              </a:rPr>
              <a:t>2018</a:t>
            </a:r>
            <a:endParaRPr lang="pt-BR" sz="5400" b="1" dirty="0">
              <a:solidFill>
                <a:srgbClr val="D67F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56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39552" y="1556792"/>
            <a:ext cx="7990656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984807"/>
                </a:solidFill>
              </a:rPr>
              <a:t>Diagnóstico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das unidades interligadas do Rio de Janeiro</a:t>
            </a: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971600" y="3886200"/>
            <a:ext cx="7344816" cy="1752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Laboratório de Análise Jurídica</a:t>
            </a:r>
          </a:p>
          <a:p>
            <a:r>
              <a:rPr lang="pt-BR" dirty="0" smtClean="0"/>
              <a:t>Centro de Pesquisas e Inovações</a:t>
            </a:r>
          </a:p>
          <a:p>
            <a:r>
              <a:rPr lang="pt-BR" dirty="0" smtClean="0"/>
              <a:t>Ministério Público do Estado do Rio de Janeiro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010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3628" y="1052736"/>
            <a:ext cx="6696744" cy="864096"/>
          </a:xfrm>
        </p:spPr>
        <p:txBody>
          <a:bodyPr>
            <a:normAutofit/>
          </a:bodyPr>
          <a:lstStyle/>
          <a:p>
            <a:r>
              <a:rPr lang="pt-BR" sz="3500" b="1" dirty="0" smtClean="0">
                <a:solidFill>
                  <a:schemeClr val="accent6">
                    <a:lumMod val="50000"/>
                  </a:schemeClr>
                </a:solidFill>
              </a:rPr>
              <a:t>O que são unidades interligadas?</a:t>
            </a:r>
            <a:endParaRPr lang="pt-BR" sz="35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2800" dirty="0" smtClean="0"/>
          </a:p>
          <a:p>
            <a:pPr marL="0" indent="0" algn="ctr">
              <a:buNone/>
            </a:pPr>
            <a:r>
              <a:rPr lang="pt-BR" sz="2800" dirty="0"/>
              <a:t>A emissão de certidão de nascimento nos estabelecimentos de saúde que realizam partos será feita por sistema informatizado, interligado às serventias do registro civil dos estados, com adesão ao sistema interligado, a fim de que a mãe e/ou a criança receba a alta hospitalar já com o </a:t>
            </a:r>
            <a:r>
              <a:rPr lang="pt-BR" sz="2800" dirty="0" smtClean="0"/>
              <a:t>documento</a:t>
            </a:r>
          </a:p>
          <a:p>
            <a:pPr marL="0" indent="0" algn="ctr">
              <a:buNone/>
            </a:pPr>
            <a:r>
              <a:rPr lang="pt-BR" sz="2000" dirty="0" smtClean="0"/>
              <a:t>(Provimento </a:t>
            </a:r>
            <a:r>
              <a:rPr lang="pt-BR" sz="2000" dirty="0"/>
              <a:t>n° 13 de 2010 do </a:t>
            </a:r>
            <a:r>
              <a:rPr lang="pt-BR" sz="2000" dirty="0" smtClean="0"/>
              <a:t>CNJ)</a:t>
            </a:r>
            <a:endParaRPr lang="pt-BR" sz="2000" dirty="0"/>
          </a:p>
          <a:p>
            <a:pPr marL="0" indent="0" algn="ctr">
              <a:buNone/>
            </a:pPr>
            <a:endParaRPr lang="pt-BR" sz="2800" dirty="0"/>
          </a:p>
          <a:p>
            <a:pPr marL="0" indent="0" algn="ctr">
              <a:buNone/>
            </a:pPr>
            <a:endParaRPr lang="pt-BR" sz="2800" dirty="0" smtClean="0"/>
          </a:p>
          <a:p>
            <a:pPr marL="0" indent="0" algn="ctr">
              <a:buNone/>
            </a:pPr>
            <a:r>
              <a:rPr lang="pt-BR" sz="2800" dirty="0"/>
              <a:t>Instrumentaliza a garantia de direitos básicos</a:t>
            </a:r>
          </a:p>
          <a:p>
            <a:pPr marL="0" indent="0" algn="ctr">
              <a:buNone/>
            </a:pPr>
            <a:endParaRPr lang="pt-BR" sz="2800" dirty="0"/>
          </a:p>
        </p:txBody>
      </p:sp>
      <p:sp>
        <p:nvSpPr>
          <p:cNvPr id="4" name="Seta para baixo 3"/>
          <p:cNvSpPr/>
          <p:nvPr/>
        </p:nvSpPr>
        <p:spPr>
          <a:xfrm>
            <a:off x="4355976" y="5085184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3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229600" cy="764704"/>
          </a:xfrm>
        </p:spPr>
        <p:txBody>
          <a:bodyPr>
            <a:normAutofit/>
          </a:bodyPr>
          <a:lstStyle/>
          <a:p>
            <a:pPr algn="l"/>
            <a:r>
              <a:rPr lang="pt-BR" sz="3500" b="1" dirty="0" smtClean="0">
                <a:solidFill>
                  <a:srgbClr val="984807"/>
                </a:solidFill>
              </a:rPr>
              <a:t>Escopo da pesquisa</a:t>
            </a:r>
            <a:endParaRPr lang="pt-BR" sz="3500" b="1" dirty="0">
              <a:solidFill>
                <a:srgbClr val="984807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824"/>
            <a:ext cx="8507288" cy="4896544"/>
          </a:xfrm>
        </p:spPr>
        <p:txBody>
          <a:bodyPr>
            <a:noAutofit/>
          </a:bodyPr>
          <a:lstStyle/>
          <a:p>
            <a:r>
              <a:rPr lang="pt-BR" sz="2000" dirty="0" smtClean="0"/>
              <a:t>Objetivo geral		Análise das unidades interligadas em funcionamento 			no estado do Rio de Janeiro</a:t>
            </a:r>
          </a:p>
          <a:p>
            <a:endParaRPr lang="pt-BR" sz="2000" dirty="0" smtClean="0"/>
          </a:p>
          <a:p>
            <a:r>
              <a:rPr lang="pt-BR" sz="2000" dirty="0" smtClean="0"/>
              <a:t>Metodologia		(i) Levantamento quantitativo da cobertura***</a:t>
            </a:r>
          </a:p>
          <a:p>
            <a:pPr marL="2743200" lvl="6" indent="0">
              <a:buNone/>
            </a:pPr>
            <a:r>
              <a:rPr lang="pt-BR" dirty="0" smtClean="0"/>
              <a:t>(</a:t>
            </a:r>
            <a:r>
              <a:rPr lang="pt-BR" dirty="0" err="1" smtClean="0"/>
              <a:t>ii</a:t>
            </a:r>
            <a:r>
              <a:rPr lang="pt-BR" dirty="0" smtClean="0"/>
              <a:t>) Entrevista com gestores estaduais e federais***</a:t>
            </a:r>
          </a:p>
          <a:p>
            <a:pPr marL="2743200" lvl="6" indent="0">
              <a:buNone/>
            </a:pPr>
            <a:r>
              <a:rPr lang="pt-BR" dirty="0" smtClean="0"/>
              <a:t>(</a:t>
            </a:r>
            <a:r>
              <a:rPr lang="pt-BR" dirty="0" err="1" smtClean="0"/>
              <a:t>iii</a:t>
            </a:r>
            <a:r>
              <a:rPr lang="pt-BR" dirty="0" smtClean="0"/>
              <a:t>) Entrevista com direções de hospitais</a:t>
            </a:r>
          </a:p>
          <a:p>
            <a:pPr marL="2743200" lvl="6" indent="0">
              <a:buNone/>
            </a:pPr>
            <a:r>
              <a:rPr lang="pt-BR" dirty="0" smtClean="0"/>
              <a:t>(</a:t>
            </a:r>
            <a:r>
              <a:rPr lang="pt-BR" dirty="0" err="1" smtClean="0"/>
              <a:t>iv</a:t>
            </a:r>
            <a:r>
              <a:rPr lang="pt-BR" dirty="0" smtClean="0"/>
              <a:t>) Entrevista com profissionais das unidades</a:t>
            </a:r>
          </a:p>
          <a:p>
            <a:pPr marL="2743200" lvl="6" indent="0">
              <a:buNone/>
            </a:pPr>
            <a:r>
              <a:rPr lang="pt-BR" dirty="0" smtClean="0"/>
              <a:t>(v) Visitas às unidades interligadas</a:t>
            </a:r>
          </a:p>
          <a:p>
            <a:pPr marL="2743200" lvl="6" indent="0">
              <a:buNone/>
            </a:pPr>
            <a:endParaRPr lang="pt-BR" dirty="0" smtClean="0"/>
          </a:p>
          <a:p>
            <a:r>
              <a:rPr lang="pt-BR" sz="2000" dirty="0" smtClean="0"/>
              <a:t>Resultados esperados	(</a:t>
            </a:r>
            <a:r>
              <a:rPr lang="pt-BR" sz="2000" dirty="0"/>
              <a:t>i) </a:t>
            </a:r>
            <a:r>
              <a:rPr lang="pt-BR" sz="2000" dirty="0" smtClean="0"/>
              <a:t>Refletir </a:t>
            </a:r>
            <a:r>
              <a:rPr lang="pt-BR" sz="2000" dirty="0"/>
              <a:t>sobre o trabalho das unidades interligadas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		(</a:t>
            </a:r>
            <a:r>
              <a:rPr lang="pt-BR" sz="2000" dirty="0" err="1"/>
              <a:t>ii</a:t>
            </a:r>
            <a:r>
              <a:rPr lang="pt-BR" sz="2000" dirty="0"/>
              <a:t>) </a:t>
            </a:r>
            <a:r>
              <a:rPr lang="pt-BR" sz="2000" dirty="0" smtClean="0"/>
              <a:t>Gerar </a:t>
            </a:r>
            <a:r>
              <a:rPr lang="pt-BR" sz="2000" dirty="0"/>
              <a:t>insumos para atuação de membros do </a:t>
            </a:r>
            <a:r>
              <a:rPr lang="pt-BR" sz="2000" dirty="0" smtClean="0"/>
              <a:t>MPRJ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		(</a:t>
            </a:r>
            <a:r>
              <a:rPr lang="pt-BR" sz="2000" dirty="0" err="1" smtClean="0"/>
              <a:t>iii</a:t>
            </a:r>
            <a:r>
              <a:rPr lang="pt-BR" sz="2000" dirty="0" smtClean="0"/>
              <a:t>) Aprimorar a política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		(</a:t>
            </a:r>
            <a:r>
              <a:rPr lang="pt-BR" sz="2000" dirty="0" err="1" smtClean="0"/>
              <a:t>iv</a:t>
            </a:r>
            <a:r>
              <a:rPr lang="pt-BR" sz="2000" dirty="0" smtClean="0"/>
              <a:t>) Promover direitos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9522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936104"/>
          </a:xfrm>
        </p:spPr>
        <p:txBody>
          <a:bodyPr>
            <a:noAutofit/>
          </a:bodyPr>
          <a:lstStyle/>
          <a:p>
            <a:pPr algn="l"/>
            <a:r>
              <a:rPr lang="pt-BR" sz="3500" b="1" dirty="0" smtClean="0">
                <a:solidFill>
                  <a:srgbClr val="984807"/>
                </a:solidFill>
              </a:rPr>
              <a:t>Unidades no RJ – dados provisórios</a:t>
            </a:r>
            <a:endParaRPr lang="pt-BR" sz="3500" b="1" dirty="0">
              <a:solidFill>
                <a:srgbClr val="984807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 smtClean="0"/>
              <a:t>Criadas formalmente em 2015, mas com atuação em determinadas localidades desde 2013</a:t>
            </a:r>
          </a:p>
          <a:p>
            <a:endParaRPr lang="pt-BR" sz="2800" dirty="0"/>
          </a:p>
          <a:p>
            <a:r>
              <a:rPr lang="pt-BR" sz="2800" dirty="0" smtClean="0"/>
              <a:t>No total há 58 unidades em todo estado, situadas em hospitais públicos e privados</a:t>
            </a:r>
          </a:p>
          <a:p>
            <a:endParaRPr lang="pt-BR" sz="2800" dirty="0" smtClean="0"/>
          </a:p>
          <a:p>
            <a:r>
              <a:rPr lang="pt-BR" sz="2800" dirty="0" smtClean="0"/>
              <a:t>Nível de cobertura variável </a:t>
            </a:r>
          </a:p>
          <a:p>
            <a:pPr lvl="2"/>
            <a:r>
              <a:rPr lang="pt-BR" sz="2000" dirty="0" smtClean="0"/>
              <a:t>Maior cobertura 99%</a:t>
            </a:r>
          </a:p>
          <a:p>
            <a:pPr lvl="2"/>
            <a:r>
              <a:rPr lang="pt-BR" sz="2000" dirty="0" smtClean="0"/>
              <a:t>Menor cobertura 0%</a:t>
            </a:r>
          </a:p>
          <a:p>
            <a:endParaRPr lang="pt-BR" sz="2800" dirty="0" smtClean="0"/>
          </a:p>
          <a:p>
            <a:r>
              <a:rPr lang="pt-BR" sz="2800" dirty="0" smtClean="0"/>
              <a:t>Monitoradas pelo TJRJ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5310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pt-BR" sz="3500" b="1" dirty="0" smtClean="0">
                <a:solidFill>
                  <a:srgbClr val="984807"/>
                </a:solidFill>
              </a:rPr>
              <a:t>Percepção de gestores locais e nacionais</a:t>
            </a:r>
            <a:endParaRPr lang="pt-BR" sz="3500" b="1" dirty="0">
              <a:solidFill>
                <a:srgbClr val="984807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363272" cy="439248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Desafios de execução</a:t>
            </a:r>
          </a:p>
          <a:p>
            <a:pPr lvl="4"/>
            <a:r>
              <a:rPr lang="pt-BR" dirty="0" smtClean="0"/>
              <a:t>Falta de apoio dos cartórios</a:t>
            </a:r>
          </a:p>
          <a:p>
            <a:pPr lvl="4"/>
            <a:r>
              <a:rPr lang="pt-BR" dirty="0" smtClean="0"/>
              <a:t>Problemas orçamentários</a:t>
            </a:r>
          </a:p>
          <a:p>
            <a:pPr lvl="4"/>
            <a:r>
              <a:rPr lang="pt-BR" dirty="0" smtClean="0"/>
              <a:t>Dificuldades de sensibilização das famílias</a:t>
            </a:r>
          </a:p>
          <a:p>
            <a:pPr lvl="4"/>
            <a:r>
              <a:rPr lang="pt-BR" dirty="0" smtClean="0"/>
              <a:t>Parca adesão dos hospitais</a:t>
            </a:r>
          </a:p>
          <a:p>
            <a:pPr lvl="4"/>
            <a:endParaRPr lang="pt-BR" dirty="0" smtClean="0"/>
          </a:p>
          <a:p>
            <a:r>
              <a:rPr lang="pt-BR" dirty="0" smtClean="0"/>
              <a:t>Boas práticas</a:t>
            </a:r>
          </a:p>
          <a:p>
            <a:pPr lvl="4"/>
            <a:r>
              <a:rPr lang="pt-BR" dirty="0" smtClean="0"/>
              <a:t>Desenvolvimento de parcerias institucionais</a:t>
            </a:r>
          </a:p>
          <a:p>
            <a:pPr lvl="4"/>
            <a:r>
              <a:rPr lang="pt-BR" dirty="0" smtClean="0"/>
              <a:t>Bom envolvimento de servidores dos hospitais com atividades das unidades interligadas</a:t>
            </a:r>
          </a:p>
          <a:p>
            <a:pPr lvl="4"/>
            <a:r>
              <a:rPr lang="pt-BR" dirty="0" smtClean="0"/>
              <a:t>Debate sobre cidadania com mães e outros familiares do recém nascido</a:t>
            </a:r>
          </a:p>
          <a:p>
            <a:pPr lvl="4"/>
            <a:endParaRPr lang="pt-BR" dirty="0" smtClean="0"/>
          </a:p>
          <a:p>
            <a:pPr lvl="4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810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>
                <a:solidFill>
                  <a:srgbClr val="984807"/>
                </a:solidFill>
              </a:rPr>
              <a:t>Centro de Pesquisas e Inovações – CENPI/MPRJ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984807"/>
                </a:solidFill>
              </a:rPr>
              <a:t>Laboratório de Análise Jurídica – LAJ/MPRJ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centrodepesquisas@mprj.mp.br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0185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224</Words>
  <Application>Microsoft Office PowerPoint</Application>
  <PresentationFormat>Apresentação na tela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Diagnóstico das unidades interligadas do Rio de Janeiro</vt:lpstr>
      <vt:lpstr>O que são unidades interligadas?</vt:lpstr>
      <vt:lpstr>Escopo da pesquisa</vt:lpstr>
      <vt:lpstr>Unidades no RJ – dados provisórios</vt:lpstr>
      <vt:lpstr>Percepção de gestores locais e nacionais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das unidades interligadas do estado do Rio de Janeiro</dc:title>
  <dc:creator>Thais Lemos Duarte</dc:creator>
  <cp:lastModifiedBy>Roberta Cordeiro De Figueiredo</cp:lastModifiedBy>
  <cp:revision>23</cp:revision>
  <dcterms:created xsi:type="dcterms:W3CDTF">2018-10-24T18:20:26Z</dcterms:created>
  <dcterms:modified xsi:type="dcterms:W3CDTF">2018-11-23T16:08:54Z</dcterms:modified>
</cp:coreProperties>
</file>