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4" r:id="rId3"/>
    <p:sldId id="277" r:id="rId4"/>
    <p:sldId id="275" r:id="rId5"/>
    <p:sldId id="290" r:id="rId6"/>
    <p:sldId id="291" r:id="rId7"/>
    <p:sldId id="272" r:id="rId8"/>
    <p:sldId id="287" r:id="rId9"/>
    <p:sldId id="292" r:id="rId10"/>
    <p:sldId id="286" r:id="rId11"/>
    <p:sldId id="273" r:id="rId12"/>
    <p:sldId id="278" r:id="rId13"/>
    <p:sldId id="279" r:id="rId14"/>
    <p:sldId id="280" r:id="rId15"/>
    <p:sldId id="282" r:id="rId16"/>
    <p:sldId id="259" r:id="rId17"/>
    <p:sldId id="288" r:id="rId18"/>
    <p:sldId id="289" r:id="rId19"/>
    <p:sldId id="26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F545"/>
    <a:srgbClr val="FCF796"/>
    <a:srgbClr val="F6D89C"/>
    <a:srgbClr val="98FA9A"/>
    <a:srgbClr val="F59DEF"/>
    <a:srgbClr val="003BB0"/>
    <a:srgbClr val="B8381E"/>
    <a:srgbClr val="AFEDEF"/>
    <a:srgbClr val="45D7DB"/>
    <a:srgbClr val="E63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72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p-arq01\MIDIAS\COESUB\EQUIPE\Pastas%20por%20pessoas%20da%20equipe\L&#237;via\RELAT&#211;RIO%20REUNI&#195;O%20COM%20OS%20PROMOTO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-arq01\MIDIAS\COESUB\EQUIPE\Pastas%20por%20pessoas%20da%20equipe\L&#237;via\RELAT&#211;RIO%20REUNI&#195;O%20COM%20OS%20PROMOTO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p-arq01\MIDIAS\COESUB\EQUIPE\Pastas%20por%20pessoas%20da%20equipe\L&#237;via\RELAT&#211;RIO%20REUNI&#195;O%20COM%20OS%20PROMOTO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DB25B8"/>
              </a:solidFill>
            </c:spPr>
          </c:dPt>
          <c:dPt>
            <c:idx val="6"/>
            <c:bubble3D val="0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GRAFICOS!$K$21:$Q$21</c:f>
              <c:strCache>
                <c:ptCount val="7"/>
                <c:pt idx="0">
                  <c:v>Centro de Apoio Operacional das Promotorias de Justiça da Infância e Juventude</c:v>
                </c:pt>
                <c:pt idx="1">
                  <c:v>10ª Promotoria de Justiça Execução Penal de Cascadura</c:v>
                </c:pt>
                <c:pt idx="2">
                  <c:v>Promotorias de Justiça de Proteção ao Idoso e à Pessoa com Deficiência </c:v>
                </c:pt>
                <c:pt idx="3">
                  <c:v>Outros</c:v>
                </c:pt>
                <c:pt idx="4">
                  <c:v>Centro de Apoio Operacional das Promotorias de Justiça de Proteção ao Idoso e à Pessoa com Deficiência </c:v>
                </c:pt>
                <c:pt idx="5">
                  <c:v>Promotorias de Justiça da Infância e Juventude</c:v>
                </c:pt>
                <c:pt idx="6">
                  <c:v>Centro de Apoio Operacional das Promotorias de Justiça Cíveis</c:v>
                </c:pt>
              </c:strCache>
            </c:strRef>
          </c:cat>
          <c:val>
            <c:numRef>
              <c:f>GRAFICOS!$K$22:$Q$22</c:f>
              <c:numCache>
                <c:formatCode>General</c:formatCode>
                <c:ptCount val="7"/>
                <c:pt idx="0">
                  <c:v>515</c:v>
                </c:pt>
                <c:pt idx="1">
                  <c:v>39</c:v>
                </c:pt>
                <c:pt idx="2">
                  <c:v>35</c:v>
                </c:pt>
                <c:pt idx="3">
                  <c:v>33</c:v>
                </c:pt>
                <c:pt idx="4">
                  <c:v>22</c:v>
                </c:pt>
                <c:pt idx="5">
                  <c:v>17</c:v>
                </c:pt>
                <c:pt idx="6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360163063114374"/>
          <c:y val="0.11943081094335958"/>
          <c:w val="0.33768830734172306"/>
          <c:h val="0.780321639733235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4902C"/>
              </a:solidFill>
            </c:spPr>
          </c:dPt>
          <c:dPt>
            <c:idx val="2"/>
            <c:bubble3D val="0"/>
            <c:spPr>
              <a:solidFill>
                <a:srgbClr val="E63A63"/>
              </a:solidFill>
            </c:spPr>
          </c:dPt>
          <c:dPt>
            <c:idx val="3"/>
            <c:bubble3D val="0"/>
            <c:spPr>
              <a:solidFill>
                <a:srgbClr val="AFEDEF"/>
              </a:solidFill>
            </c:spPr>
          </c:dPt>
          <c:dPt>
            <c:idx val="4"/>
            <c:bubble3D val="0"/>
            <c:spPr>
              <a:solidFill>
                <a:srgbClr val="B8381E"/>
              </a:solidFill>
            </c:spPr>
          </c:dPt>
          <c:dPt>
            <c:idx val="5"/>
            <c:bubble3D val="0"/>
            <c:spPr>
              <a:solidFill>
                <a:srgbClr val="F59DEF"/>
              </a:solidFill>
            </c:spPr>
          </c:dPt>
          <c:dPt>
            <c:idx val="6"/>
            <c:bubble3D val="0"/>
            <c:spPr>
              <a:solidFill>
                <a:srgbClr val="98FA9A"/>
              </a:solidFill>
            </c:spPr>
          </c:dPt>
          <c:dPt>
            <c:idx val="7"/>
            <c:bubble3D val="0"/>
            <c:spPr>
              <a:solidFill>
                <a:srgbClr val="F6D89C"/>
              </a:solidFill>
            </c:spPr>
          </c:dPt>
          <c:dPt>
            <c:idx val="8"/>
            <c:bubble3D val="0"/>
            <c:spPr>
              <a:solidFill>
                <a:srgbClr val="CBF545"/>
              </a:solidFill>
            </c:spPr>
          </c:dPt>
          <c:dPt>
            <c:idx val="9"/>
            <c:bubble3D val="0"/>
            <c:spPr>
              <a:solidFill>
                <a:srgbClr val="FFFF00"/>
              </a:solidFill>
            </c:spPr>
          </c:dPt>
          <c:dPt>
            <c:idx val="10"/>
            <c:bubble3D val="0"/>
            <c:spPr>
              <a:solidFill>
                <a:srgbClr val="0070C0"/>
              </a:solidFill>
            </c:spPr>
          </c:dPt>
          <c:dPt>
            <c:idx val="11"/>
            <c:bubble3D val="0"/>
            <c:spPr>
              <a:solidFill>
                <a:srgbClr val="DB25B8"/>
              </a:solidFill>
            </c:spPr>
          </c:dPt>
          <c:dPt>
            <c:idx val="12"/>
            <c:bubble3D val="0"/>
            <c:spPr>
              <a:solidFill>
                <a:srgbClr val="FFC000"/>
              </a:solidFill>
            </c:spPr>
          </c:dPt>
          <c:dPt>
            <c:idx val="13"/>
            <c:bubble3D val="0"/>
            <c:spPr>
              <a:solidFill>
                <a:srgbClr val="92D050"/>
              </a:solidFill>
            </c:spPr>
          </c:dPt>
          <c:dPt>
            <c:idx val="14"/>
            <c:bubble3D val="0"/>
            <c:spPr>
              <a:solidFill>
                <a:srgbClr val="FF0000"/>
              </a:solidFill>
            </c:spPr>
          </c:dPt>
          <c:dPt>
            <c:idx val="15"/>
            <c:bubble3D val="0"/>
            <c:spPr>
              <a:solidFill>
                <a:srgbClr val="00B0F0"/>
              </a:solidFill>
            </c:spPr>
          </c:dPt>
          <c:dPt>
            <c:idx val="16"/>
            <c:bubble3D val="0"/>
            <c:spPr>
              <a:solidFill>
                <a:srgbClr val="7030A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Plan3!$A$1:$A$17</c:f>
              <c:strCache>
                <c:ptCount val="17"/>
                <c:pt idx="0">
                  <c:v>Promotoria de Justiça das Varas de Família de São João de Meriti</c:v>
                </c:pt>
                <c:pt idx="1">
                  <c:v>3ª Promotoria de Justiça Cível e de Família de Santa Cruz</c:v>
                </c:pt>
                <c:pt idx="2">
                  <c:v>Promotoria de Justiça da Vara de Família de Niterói</c:v>
                </c:pt>
                <c:pt idx="3">
                  <c:v>Promotoria de Justiça de Família de Nova Iguaçu</c:v>
                </c:pt>
                <c:pt idx="4">
                  <c:v>Promotoria de Justiça de Família de Queimados</c:v>
                </c:pt>
                <c:pt idx="5">
                  <c:v>2ª Promotoria de Justiça de Rio Bonito</c:v>
                </c:pt>
                <c:pt idx="6">
                  <c:v>Promotoria de Justiça Cível de Magé</c:v>
                </c:pt>
                <c:pt idx="7">
                  <c:v>138ª Promotoria de Justiça Eleitoral de Queimados</c:v>
                </c:pt>
                <c:pt idx="8">
                  <c:v>Promotoria de Justiça de Paraty</c:v>
                </c:pt>
                <c:pt idx="9">
                  <c:v>2ª Promotoria de Justiça de Itaboraí</c:v>
                </c:pt>
                <c:pt idx="10">
                  <c:v>Centro de Apoio Operacional das Promotorias de Justiça de Violência Doméstica Contra Mulher</c:v>
                </c:pt>
                <c:pt idx="11">
                  <c:v>1ª Promotoria de Justiça Criminal de Campos dos Goytacazes</c:v>
                </c:pt>
                <c:pt idx="12">
                  <c:v>Promotoria de Justiça de família de Duque de Caxias</c:v>
                </c:pt>
                <c:pt idx="13">
                  <c:v>Consultório de Rua - Centro</c:v>
                </c:pt>
                <c:pt idx="14">
                  <c:v>Ministério Público do Estado do Pará</c:v>
                </c:pt>
                <c:pt idx="15">
                  <c:v>Centro de Apoio Operacional das Promotorias de Justiça de Tutela Coletiva de Proteção à Educação </c:v>
                </c:pt>
                <c:pt idx="16">
                  <c:v>Centro de Apoio Operacional das Promotorias de Justiça de Tutela Coletiva de Defesa da Saúde </c:v>
                </c:pt>
              </c:strCache>
            </c:strRef>
          </c:cat>
          <c:val>
            <c:numRef>
              <c:f>Plan3!$B$1:$B$17</c:f>
              <c:numCache>
                <c:formatCode>General</c:formatCode>
                <c:ptCount val="17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  <c:pt idx="10">
                  <c:v>3</c:v>
                </c:pt>
                <c:pt idx="11">
                  <c:v>1</c:v>
                </c:pt>
                <c:pt idx="12">
                  <c:v>1</c:v>
                </c:pt>
                <c:pt idx="13">
                  <c:v>6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8088323267736619"/>
          <c:y val="3.9825923506665541E-4"/>
          <c:w val="0.39743405255802206"/>
          <c:h val="0.99960174076493336"/>
        </c:manualLayout>
      </c:layout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DB25B8"/>
              </a:solidFill>
            </c:spPr>
          </c:dPt>
          <c:dPt>
            <c:idx val="2"/>
            <c:bubble3D val="0"/>
            <c:spPr>
              <a:solidFill>
                <a:srgbClr val="137323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GRAFICOS!$B$1:$F$1</c:f>
              <c:strCache>
                <c:ptCount val="5"/>
                <c:pt idx="0">
                  <c:v>2ª via de Certidão de Nascimento</c:v>
                </c:pt>
                <c:pt idx="1">
                  <c:v>Carteira de Identidade</c:v>
                </c:pt>
                <c:pt idx="2">
                  <c:v>CPF</c:v>
                </c:pt>
                <c:pt idx="3">
                  <c:v>2ª via de Certidão de Óbito</c:v>
                </c:pt>
                <c:pt idx="4">
                  <c:v>2ª via de Certidão de Casamento</c:v>
                </c:pt>
              </c:strCache>
            </c:strRef>
          </c:cat>
          <c:val>
            <c:numRef>
              <c:f>GRAFICOS!$B$2:$F$2</c:f>
              <c:numCache>
                <c:formatCode>General</c:formatCode>
                <c:ptCount val="5"/>
                <c:pt idx="0">
                  <c:v>285</c:v>
                </c:pt>
                <c:pt idx="1">
                  <c:v>228</c:v>
                </c:pt>
                <c:pt idx="2">
                  <c:v>162</c:v>
                </c:pt>
                <c:pt idx="3">
                  <c:v>20</c:v>
                </c:pt>
                <c:pt idx="4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0.7949</cdr:y>
    </cdr:from>
    <cdr:to>
      <cdr:x>0.26316</cdr:x>
      <cdr:y>0.87075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-395536" y="5925750"/>
          <a:ext cx="2255005" cy="565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800" b="1" dirty="0"/>
            <a:t>Total: </a:t>
          </a:r>
          <a:r>
            <a:rPr lang="pt-BR" sz="1800" b="1" dirty="0" smtClean="0"/>
            <a:t>675</a:t>
          </a:r>
          <a:endParaRPr lang="pt-BR" sz="18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40864-F118-4989-B8DB-D7AF48FAD233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70365-4AEA-4F12-8F4C-246D3C7A932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547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C883E-2662-43A3-8AF7-92739C56791D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696DA-757E-4A34-B934-8361FA74F0A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2339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696DA-757E-4A34-B934-8361FA74F0A8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88BC916-DDD9-4788-AE3D-4CBC9B5D30D2}" type="datetimeFigureOut">
              <a:rPr lang="pt-BR" smtClean="0"/>
              <a:pPr/>
              <a:t>24/01/2017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F6CE90C-FF58-4F68-9582-EB45D0B3D8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rj.mp.br/coesub" TargetMode="External"/><Relationship Id="rId2" Type="http://schemas.openxmlformats.org/officeDocument/2006/relationships/hyperlink" Target="mailto:secretaria.subregistro@mprj.mp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rj.mp.br/documents/112957/12821690/Resolucao_1931_MP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9816" y="1916832"/>
            <a:ext cx="7774632" cy="173062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Erradicação do Sub-registro Civil de Nascimento no Âmbito do Ministério Público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35696" y="5877272"/>
            <a:ext cx="5040560" cy="69986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Rio de Janeiro, 08 de julho 2016</a:t>
            </a:r>
            <a:endParaRPr lang="pt-BR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Imagem 5" descr="logotipo_coesu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5273033"/>
            <a:ext cx="1979712" cy="1408275"/>
          </a:xfrm>
          <a:prstGeom prst="rect">
            <a:avLst/>
          </a:prstGeom>
        </p:spPr>
      </p:pic>
      <p:pic>
        <p:nvPicPr>
          <p:cNvPr id="7" name="Imagem 6" descr="MPRJ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5240433"/>
            <a:ext cx="1534036" cy="1572943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882047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pt-BR" dirty="0" smtClean="0"/>
              <a:t>Documentos obtidos</a:t>
            </a:r>
            <a:endParaRPr lang="pt-B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013576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Semana de Atenção à Pessoa Idosa Institucionalizada</a:t>
            </a:r>
            <a:b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Abrigo Cristo Redentor – 01/10/2015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552" y="3047464"/>
          <a:ext cx="8064897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728192"/>
                <a:gridCol w="1980852"/>
                <a:gridCol w="2051597"/>
              </a:tblGrid>
              <a:tr h="367928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Solicitações recebidas</a:t>
                      </a:r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Documentos obtidos</a:t>
                      </a:r>
                      <a:endParaRPr lang="pt-BR" dirty="0"/>
                    </a:p>
                    <a:p>
                      <a:pPr algn="ctr"/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Em andamento</a:t>
                      </a:r>
                      <a:endParaRPr lang="pt-BR" dirty="0"/>
                    </a:p>
                  </a:txBody>
                  <a:tcPr/>
                </a:tc>
              </a:tr>
              <a:tr h="36792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2ª via de Certidão de nascimento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2ª via de Certidão de Casamento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19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pt-BR" dirty="0" smtClean="0"/>
              <a:t>Projeto Criança Cidadã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472608"/>
          </a:xfrm>
        </p:spPr>
        <p:txBody>
          <a:bodyPr>
            <a:normAutofit lnSpcReduction="10000"/>
          </a:bodyPr>
          <a:lstStyle/>
          <a:p>
            <a:pPr marL="85725" indent="14288" algn="just">
              <a:buNone/>
            </a:pPr>
            <a:r>
              <a:rPr lang="pt-BR" dirty="0" smtClean="0"/>
              <a:t>Objetivos: </a:t>
            </a:r>
          </a:p>
          <a:p>
            <a:pPr marL="85725" indent="14288" algn="just">
              <a:buNone/>
            </a:pPr>
            <a:endParaRPr lang="pt-BR" dirty="0" smtClean="0"/>
          </a:p>
          <a:p>
            <a:pPr marL="85725" indent="14288" algn="just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/>
              <a:t> Documentar crianças e adolescentes em situação de acolhimento no estado do Rio de Janeiro;</a:t>
            </a:r>
          </a:p>
          <a:p>
            <a:pPr marL="85725" indent="14288" algn="just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/>
              <a:t> Documentar os irmãos das crianças e adolescentes em situação de acolhimento, com idade compreendida entre 0 e 18 anos;</a:t>
            </a:r>
          </a:p>
          <a:p>
            <a:pPr marL="85725" indent="14288" algn="just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/>
              <a:t> Criar fluxo de encaminhamento para as situações em que os pais ou responsáveis pelas crianças e adolescentes acolhidos também estejam sem registro ou sem documentação básica;</a:t>
            </a:r>
          </a:p>
          <a:p>
            <a:pPr marL="85725" indent="14288" algn="just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/>
              <a:t>Garantir que toda a documentação seja digitalizada e acessível à rede de proteção na ficha do Módulo Criança e Adolescente.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67544" y="980728"/>
          <a:ext cx="8208912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1565"/>
                <a:gridCol w="1683011"/>
                <a:gridCol w="1728192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Número</a:t>
                      </a:r>
                      <a:r>
                        <a:rPr lang="pt-BR" baseline="0" dirty="0" smtClean="0"/>
                        <a:t> de crianças atendidas no Projeto Criança Cidadã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2ª via de Certidão de Nascimento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Carteira de Identidade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CPF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 descr="image_galler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780928"/>
            <a:ext cx="4425331" cy="2952328"/>
          </a:xfrm>
          <a:prstGeom prst="rect">
            <a:avLst/>
          </a:prstGeom>
        </p:spPr>
      </p:pic>
      <p:pic>
        <p:nvPicPr>
          <p:cNvPr id="6" name="Imagem 5" descr="image_gallery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780928"/>
            <a:ext cx="4441914" cy="2963391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83568" y="5949280"/>
          <a:ext cx="80648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Ações</a:t>
                      </a:r>
                      <a:r>
                        <a:rPr lang="pt-BR" baseline="0" dirty="0" smtClean="0"/>
                        <a:t> sociais realizadas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83568" y="6370528"/>
          <a:ext cx="80648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Campo Grande, Jacarepaguá, Nova</a:t>
                      </a:r>
                      <a:r>
                        <a:rPr lang="pt-BR" baseline="0" dirty="0" smtClean="0"/>
                        <a:t> Iguaçu e São Gonçalo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Participação no Comitê Estadual e </a:t>
            </a:r>
            <a:r>
              <a:rPr lang="pt-BR" dirty="0" err="1" smtClean="0"/>
              <a:t>GTs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772816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Grupos Estruturantes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Saúde (Unidades Interligadas)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Municípios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Documentação (Coordenação MPRJ e TJRJ)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Capacitação (Coordenação MPRJ)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Óbito e Desaparecidos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67544" y="4077072"/>
          <a:ext cx="820891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Grupos Específicos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Educação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Sistema Penitenciário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População de Rua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Pessoas Idosas, Pessoas com Transtorno Mental</a:t>
                      </a:r>
                      <a:r>
                        <a:rPr lang="pt-BR" sz="1800" b="1" baseline="0" dirty="0" smtClean="0"/>
                        <a:t> </a:t>
                      </a:r>
                      <a:r>
                        <a:rPr lang="pt-BR" sz="1800" b="1" dirty="0" smtClean="0"/>
                        <a:t>e com Deficiência (Coordenação MPRJ)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Capacitação, Produção de Materiais e Ação Social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dirty="0" smtClean="0"/>
              <a:t>Palestras realizadas em diversos locais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dirty="0" smtClean="0"/>
              <a:t>Participação nas ações sociais da Ouvidoria do MPRJ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dirty="0" smtClean="0"/>
              <a:t>Confecção de banner, cartaz, envelope, folder, pasta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dirty="0" smtClean="0"/>
              <a:t>Participação na elaboração, layout e impressão de cartilhas do Comitê Estadual </a:t>
            </a:r>
            <a:endParaRPr lang="pt-B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01752" y="548680"/>
            <a:ext cx="8534400" cy="86409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Intranet Portal COESUB “Registre sua vida, escreva sua história”</a:t>
            </a:r>
          </a:p>
        </p:txBody>
      </p:sp>
      <p:pic>
        <p:nvPicPr>
          <p:cNvPr id="4" name="Espaço Reservado para Conteúdo 3" descr="print julh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554559"/>
            <a:ext cx="8529320" cy="5330825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 smtClean="0"/>
              <a:t>Formulário para busca de registro:</a:t>
            </a:r>
            <a:endParaRPr lang="pt-BR" dirty="0"/>
          </a:p>
        </p:txBody>
      </p:sp>
      <p:pic>
        <p:nvPicPr>
          <p:cNvPr id="4" name="Espaço Reservado para Conteúdo 3" descr="formulario busca documentação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40768"/>
            <a:ext cx="8352928" cy="5220580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imagem entrevis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pPr algn="ctr"/>
            <a:r>
              <a:rPr lang="pt-BR" dirty="0" smtClean="0"/>
              <a:t>Con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ta</a:t>
            </a:r>
            <a:r>
              <a:rPr lang="pt-BR" dirty="0" smtClean="0"/>
              <a:t>tos COESUB: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686800" cy="5112568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Dr. Luiz Claudio Carvalho – Presidente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Dra. Luciana Direito – Vice-presidente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err="1" smtClean="0">
                <a:latin typeface="+mj-lt"/>
              </a:rPr>
              <a:t>Tula</a:t>
            </a:r>
            <a:r>
              <a:rPr lang="pt-BR" sz="2400" dirty="0" smtClean="0">
                <a:latin typeface="+mj-lt"/>
              </a:rPr>
              <a:t> Vieira Brasileiro – Assistente Social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Lívia Pereira Paschoal - Servidora  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Luana Bezerra Evaristo da Silva -Servidora 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Fernanda Dias Telles - Estagiária Administração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Valdemar de Oliveira da Silva - Estagiário Serviço Social  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Andréa Moreira Lima - Estagiária Serviço Social  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Luiza </a:t>
            </a:r>
            <a:r>
              <a:rPr lang="pt-BR" sz="2400" dirty="0" err="1" smtClean="0">
                <a:latin typeface="+mj-lt"/>
              </a:rPr>
              <a:t>Buzgaib</a:t>
            </a:r>
            <a:r>
              <a:rPr lang="pt-BR" sz="2400" dirty="0" smtClean="0">
                <a:latin typeface="+mj-lt"/>
              </a:rPr>
              <a:t> Martins - Estagiária Serviço Social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Lucas da Silva Torres – Estagiário Administração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+mj-lt"/>
              </a:rPr>
              <a:t>Maria Carolina Alves Oliveira – Servidora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endParaRPr lang="pt-BR" sz="2400" dirty="0" smtClean="0">
              <a:latin typeface="+mj-lt"/>
            </a:endParaRP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endParaRPr lang="pt-BR" sz="2400" dirty="0" smtClean="0">
              <a:latin typeface="+mj-lt"/>
            </a:endParaRP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r>
              <a:rPr lang="pt-BR" sz="2400" dirty="0" smtClean="0">
                <a:latin typeface="+mj-lt"/>
              </a:rPr>
              <a:t>Telefones: (21) 2215-1540/ 2215-9575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r>
              <a:rPr lang="pt-BR" sz="2400" dirty="0" smtClean="0">
                <a:latin typeface="+mj-lt"/>
              </a:rPr>
              <a:t>E-mail: </a:t>
            </a:r>
            <a:r>
              <a:rPr lang="pt-BR" sz="2400" dirty="0" smtClean="0">
                <a:latin typeface="+mj-lt"/>
                <a:hlinkClick r:id="rId2"/>
              </a:rPr>
              <a:t>secretaria.subregistro@mprj.mp.br</a:t>
            </a:r>
            <a:endParaRPr lang="pt-BR" sz="2400" dirty="0" smtClean="0">
              <a:latin typeface="+mj-lt"/>
            </a:endParaRP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endParaRPr lang="pt-BR" sz="2600" dirty="0" smtClean="0">
              <a:latin typeface="+mj-lt"/>
              <a:hlinkClick r:id="rId3"/>
            </a:endParaRP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endParaRPr lang="pt-BR" sz="2600" dirty="0">
              <a:latin typeface="+mj-lt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052736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A Comissão Permanente Multidisciplinar de Erradicação do Sub-registro Civil de Nascimento e Ampliação do Acesso à Documentação Básica foi instituída através da  </a:t>
            </a:r>
            <a:r>
              <a:rPr lang="pt-BR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hlinkClick r:id="rId2" action="ppaction://hlinkfile"/>
              </a:rPr>
              <a:t>Resolução GPGJ nº 1.931</a:t>
            </a:r>
            <a:r>
              <a:rPr lang="pt-BR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pt-BR" sz="2000" dirty="0" smtClean="0"/>
              <a:t>de 27 de agosto de 2014;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Composta  pelos coordenadores dos Centros de Apoio Operacional das Promotorias de Justiça de: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Infância e Juventude</a:t>
            </a:r>
          </a:p>
          <a:p>
            <a:pPr algn="just"/>
            <a:r>
              <a:rPr lang="pt-BR" sz="2000" dirty="0" smtClean="0"/>
              <a:t>Educação</a:t>
            </a:r>
          </a:p>
          <a:p>
            <a:pPr algn="just"/>
            <a:r>
              <a:rPr lang="pt-BR" sz="2000" dirty="0" smtClean="0"/>
              <a:t>Saúde</a:t>
            </a:r>
          </a:p>
          <a:p>
            <a:pPr algn="just"/>
            <a:r>
              <a:rPr lang="pt-BR" sz="2000" dirty="0" smtClean="0"/>
              <a:t>Criminal</a:t>
            </a:r>
          </a:p>
          <a:p>
            <a:pPr algn="just"/>
            <a:r>
              <a:rPr lang="pt-BR" sz="2000" dirty="0" smtClean="0"/>
              <a:t>Execução Penal</a:t>
            </a:r>
          </a:p>
          <a:p>
            <a:pPr algn="just"/>
            <a:r>
              <a:rPr lang="pt-BR" sz="2000" dirty="0" smtClean="0"/>
              <a:t>Eleitoral</a:t>
            </a:r>
          </a:p>
          <a:p>
            <a:pPr algn="just"/>
            <a:r>
              <a:rPr lang="pt-BR" sz="2000" dirty="0" smtClean="0"/>
              <a:t>Violência Doméstica</a:t>
            </a:r>
          </a:p>
          <a:p>
            <a:pPr algn="just"/>
            <a:r>
              <a:rPr lang="pt-BR" sz="2000" dirty="0" smtClean="0"/>
              <a:t>Cível</a:t>
            </a:r>
          </a:p>
          <a:p>
            <a:pPr algn="just"/>
            <a:r>
              <a:rPr lang="pt-BR" sz="2000" dirty="0" smtClean="0"/>
              <a:t>Idoso e Pessoa com Deficiência</a:t>
            </a:r>
          </a:p>
          <a:p>
            <a:pPr algn="just"/>
            <a:r>
              <a:rPr lang="pt-BR" sz="2000" dirty="0" smtClean="0"/>
              <a:t>Cidadania</a:t>
            </a:r>
          </a:p>
          <a:p>
            <a:pPr algn="just"/>
            <a:r>
              <a:rPr lang="pt-BR" sz="2000" dirty="0" smtClean="0"/>
              <a:t>Coordenação de Direitos Humanos</a:t>
            </a:r>
            <a:endParaRPr lang="pt-BR" sz="2000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  <a:defRPr/>
            </a:pPr>
            <a:endParaRPr lang="pt-BR" sz="2000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r>
              <a:rPr lang="pt-BR" dirty="0" smtClean="0"/>
              <a:t>COESUB</a:t>
            </a:r>
            <a:endParaRPr lang="pt-BR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Organização Interna e Funcionamento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I – Presidência;</a:t>
            </a:r>
          </a:p>
          <a:p>
            <a:pPr>
              <a:buNone/>
            </a:pPr>
            <a:r>
              <a:rPr lang="pt-BR" dirty="0" smtClean="0"/>
              <a:t>II – Vice-presidência;</a:t>
            </a:r>
          </a:p>
          <a:p>
            <a:pPr>
              <a:buNone/>
            </a:pPr>
            <a:r>
              <a:rPr lang="pt-BR" dirty="0" smtClean="0"/>
              <a:t>III- Comissões Especiais, quando instituídas;</a:t>
            </a:r>
          </a:p>
          <a:p>
            <a:pPr>
              <a:buNone/>
            </a:pPr>
            <a:r>
              <a:rPr lang="pt-BR" dirty="0" smtClean="0"/>
              <a:t>IV – Secretaria:</a:t>
            </a:r>
          </a:p>
          <a:p>
            <a:pPr marL="624078" indent="-514350">
              <a:buClr>
                <a:schemeClr val="accent6">
                  <a:lumMod val="75000"/>
                </a:schemeClr>
              </a:buClr>
              <a:buAutoNum type="alphaLcParenR"/>
            </a:pPr>
            <a:r>
              <a:rPr lang="pt-BR" dirty="0" smtClean="0"/>
              <a:t>Apoio administrativo;</a:t>
            </a:r>
          </a:p>
          <a:p>
            <a:pPr marL="624078" indent="-514350">
              <a:buClr>
                <a:schemeClr val="accent6">
                  <a:lumMod val="75000"/>
                </a:schemeClr>
              </a:buClr>
              <a:buAutoNum type="alphaLcParenR"/>
            </a:pPr>
            <a:r>
              <a:rPr lang="pt-BR" dirty="0" smtClean="0"/>
              <a:t>Apoio técnico.</a:t>
            </a:r>
            <a:endParaRPr lang="pt-B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dirty="0" smtClean="0"/>
              <a:t>Resolução GPGJ nº 1.931/2014 </a:t>
            </a:r>
          </a:p>
          <a:p>
            <a:pPr>
              <a:buNone/>
            </a:pPr>
            <a:r>
              <a:rPr lang="pt-BR" dirty="0" smtClean="0"/>
              <a:t>Art. 2º - A Comissão ora criada tem as seguintes atribuições:</a:t>
            </a:r>
          </a:p>
          <a:p>
            <a:pPr>
              <a:buNone/>
            </a:pPr>
            <a:r>
              <a:rPr lang="pt-BR" dirty="0" smtClean="0"/>
              <a:t>I – providenciar, no âmbito do Ministério Público do Estado do Rio de Janeiro, o planejamento, a elaboração, a execução e o acompanhamento de projetos direcionados à erradicação do sub-registro civil de nascimento e à ampliação do acesso á documentação básica no Estado do Rio de Janeiro;</a:t>
            </a:r>
          </a:p>
          <a:p>
            <a:pPr>
              <a:buNone/>
            </a:pPr>
            <a:r>
              <a:rPr lang="pt-BR" dirty="0" smtClean="0"/>
              <a:t>II – atender às demandas relacionadas ao tema que se sejam dirigidas pelos órgãos de execução e pelos Centros de Apoio Operacional.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501660"/>
            <a:ext cx="2853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lvl="0" indent="-256032">
              <a:spcBef>
                <a:spcPts val="300"/>
              </a:spcBef>
              <a:buClr>
                <a:schemeClr val="accent3"/>
              </a:buClr>
              <a:defRPr/>
            </a:pPr>
            <a:r>
              <a:rPr lang="pt-BR" sz="3200" b="1" dirty="0" smtClean="0">
                <a:solidFill>
                  <a:schemeClr val="tx2"/>
                </a:solidFill>
                <a:latin typeface="+mj-lt"/>
              </a:rPr>
              <a:t>ATRIBUIÇÕES</a:t>
            </a:r>
            <a:endParaRPr lang="pt-BR" sz="32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53848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pt-BR" dirty="0" smtClean="0"/>
              <a:t>Regimento Interno</a:t>
            </a:r>
          </a:p>
          <a:p>
            <a:pPr>
              <a:buNone/>
            </a:pPr>
            <a:r>
              <a:rPr lang="pt-BR" dirty="0" smtClean="0"/>
              <a:t>Art. 4º - Compete à Comissão: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V –Acompanhar as ações desenvolvidas pelo Comitê Nacional e pelo Comitê Estadual de Políticas de Erradicação do Sub-registro Civil de Nascimento e Ampliação do Acesso à Documentação Básica instituídos, respectivamente, pelo Decreto nº 6289, de 06 de dezembro de 2007, e pelo Decreto Estadual nº 43.067, de 08 de julho de 2011, transmitindo aos órgãos de execução e aos órgãos auxiliares do MPRJ todas as informações necessárias ao exercício de suas atribuições;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53848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VI– Colaborar com os órgãos de execução do MPRJ no processo de acompanhamento da constituição e fiscalização do funcionamento dos Comitês Gestores Municipais de Políticas de Erradicação do Sub-registro Civil de Nascimento e Ampliação do Acesso à Documentação Básica, prestando-lhes informações e apoio técnico necessários.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ângulo 23"/>
          <p:cNvSpPr/>
          <p:nvPr/>
        </p:nvSpPr>
        <p:spPr>
          <a:xfrm>
            <a:off x="-32" y="0"/>
            <a:ext cx="9144000" cy="6858000"/>
          </a:xfrm>
          <a:prstGeom prst="rect">
            <a:avLst/>
          </a:prstGeom>
          <a:noFill/>
          <a:ln w="127000" cap="rnd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5" name="Conector de seta reta 24"/>
          <p:cNvCxnSpPr>
            <a:stCxn id="29" idx="7"/>
          </p:cNvCxnSpPr>
          <p:nvPr/>
        </p:nvCxnSpPr>
        <p:spPr>
          <a:xfrm rot="5400000" flipH="1" flipV="1">
            <a:off x="5148949" y="2084262"/>
            <a:ext cx="1293022" cy="696351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ângulo 25"/>
          <p:cNvSpPr/>
          <p:nvPr/>
        </p:nvSpPr>
        <p:spPr>
          <a:xfrm>
            <a:off x="214282" y="1214422"/>
            <a:ext cx="1584176" cy="1296144"/>
          </a:xfrm>
          <a:prstGeom prst="rect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</a:rPr>
              <a:t>Apoio aos Promotores e Promotorias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2643174" y="1000108"/>
            <a:ext cx="1584176" cy="936104"/>
          </a:xfrm>
          <a:prstGeom prst="roundRect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</a:rPr>
              <a:t>Busca e emissão de documentos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2643174" y="2000240"/>
            <a:ext cx="1512168" cy="720080"/>
          </a:xfrm>
          <a:prstGeom prst="roundRect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</a:rPr>
              <a:t>Informação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Elipse 28"/>
          <p:cNvSpPr/>
          <p:nvPr/>
        </p:nvSpPr>
        <p:spPr>
          <a:xfrm>
            <a:off x="3357554" y="2857496"/>
            <a:ext cx="2448272" cy="1512168"/>
          </a:xfrm>
          <a:prstGeom prst="ellipse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  <a:latin typeface="+mj-lt"/>
              </a:rPr>
              <a:t>COESUB MPRJ</a:t>
            </a:r>
            <a:endParaRPr lang="pt-BR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357158" y="3500438"/>
            <a:ext cx="1656184" cy="1367012"/>
          </a:xfrm>
          <a:prstGeom prst="rect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</a:rPr>
              <a:t>Participação no Comitê Estadual e nos GTs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2571736" y="5500702"/>
            <a:ext cx="914400" cy="914400"/>
          </a:xfrm>
          <a:prstGeom prst="rect">
            <a:avLst/>
          </a:prstGeom>
          <a:solidFill>
            <a:srgbClr val="45456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</a:rPr>
              <a:t>Ações Sociais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32" name="Conector de seta reta 31"/>
          <p:cNvCxnSpPr/>
          <p:nvPr/>
        </p:nvCxnSpPr>
        <p:spPr>
          <a:xfrm rot="5400000">
            <a:off x="2964645" y="4321975"/>
            <a:ext cx="1143008" cy="107157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6228184" y="620688"/>
            <a:ext cx="2301976" cy="1300134"/>
          </a:xfrm>
          <a:prstGeom prst="rect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</a:rPr>
              <a:t>Capacitação e produção de materiais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7596336" y="3356992"/>
            <a:ext cx="1080120" cy="864096"/>
          </a:xfrm>
          <a:prstGeom prst="rect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</a:rPr>
              <a:t>Projetos 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5" name="Retângulo de cantos arredondados 34"/>
          <p:cNvSpPr/>
          <p:nvPr/>
        </p:nvSpPr>
        <p:spPr>
          <a:xfrm>
            <a:off x="7452320" y="5157192"/>
            <a:ext cx="1418456" cy="1368152"/>
          </a:xfrm>
          <a:prstGeom prst="roundRect">
            <a:avLst/>
          </a:prstGeom>
          <a:solidFill>
            <a:srgbClr val="45456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latin typeface="+mj-lt"/>
              </a:rPr>
              <a:t> “Criança Cidadã” – CAO Infância + COESUB</a:t>
            </a:r>
            <a:endParaRPr lang="pt-BR" sz="16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36" name="Conector de seta reta 35"/>
          <p:cNvCxnSpPr>
            <a:stCxn id="29" idx="6"/>
          </p:cNvCxnSpPr>
          <p:nvPr/>
        </p:nvCxnSpPr>
        <p:spPr>
          <a:xfrm>
            <a:off x="5805826" y="3613580"/>
            <a:ext cx="1646494" cy="31444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/>
          <p:nvPr/>
        </p:nvCxnSpPr>
        <p:spPr>
          <a:xfrm rot="16200000" flipH="1">
            <a:off x="5000629" y="4429132"/>
            <a:ext cx="857257" cy="57150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ângulo 37"/>
          <p:cNvSpPr/>
          <p:nvPr/>
        </p:nvSpPr>
        <p:spPr>
          <a:xfrm>
            <a:off x="4857752" y="5214950"/>
            <a:ext cx="1946496" cy="1382402"/>
          </a:xfrm>
          <a:prstGeom prst="rect">
            <a:avLst/>
          </a:prstGeom>
          <a:solidFill>
            <a:srgbClr val="45456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</a:rPr>
              <a:t>Atuação dos membros do MP decorrente da ação da COESUB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39" name="Conector de seta reta 38"/>
          <p:cNvCxnSpPr/>
          <p:nvPr/>
        </p:nvCxnSpPr>
        <p:spPr>
          <a:xfrm rot="10800000">
            <a:off x="1000100" y="2643182"/>
            <a:ext cx="2357454" cy="85725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rot="10800000" flipV="1">
            <a:off x="2143108" y="3857628"/>
            <a:ext cx="1285884" cy="214314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eta para a direita 40"/>
          <p:cNvSpPr/>
          <p:nvPr/>
        </p:nvSpPr>
        <p:spPr>
          <a:xfrm>
            <a:off x="1857356" y="2000240"/>
            <a:ext cx="714380" cy="484632"/>
          </a:xfrm>
          <a:prstGeom prst="rightArrow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  <a:latin typeface="+mj-lt"/>
            </a:endParaRPr>
          </a:p>
        </p:txBody>
      </p:sp>
      <p:sp>
        <p:nvSpPr>
          <p:cNvPr id="42" name="Seta para a direita 41"/>
          <p:cNvSpPr/>
          <p:nvPr/>
        </p:nvSpPr>
        <p:spPr>
          <a:xfrm>
            <a:off x="1857356" y="1142984"/>
            <a:ext cx="714380" cy="484632"/>
          </a:xfrm>
          <a:prstGeom prst="rightArrow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Seta para a direita 42"/>
          <p:cNvSpPr/>
          <p:nvPr/>
        </p:nvSpPr>
        <p:spPr>
          <a:xfrm rot="5400000">
            <a:off x="7769494" y="4485678"/>
            <a:ext cx="714380" cy="484632"/>
          </a:xfrm>
          <a:prstGeom prst="rightArrow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Retângulo 44"/>
          <p:cNvSpPr/>
          <p:nvPr/>
        </p:nvSpPr>
        <p:spPr>
          <a:xfrm>
            <a:off x="7596336" y="2348880"/>
            <a:ext cx="1080120" cy="864096"/>
          </a:xfrm>
          <a:prstGeom prst="rect">
            <a:avLst/>
          </a:prstGeom>
          <a:solidFill>
            <a:srgbClr val="454567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+mj-lt"/>
              </a:rPr>
              <a:t>Portal </a:t>
            </a:r>
            <a:endParaRPr lang="pt-BR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46" name="Conector de seta reta 45"/>
          <p:cNvCxnSpPr/>
          <p:nvPr/>
        </p:nvCxnSpPr>
        <p:spPr>
          <a:xfrm flipV="1">
            <a:off x="5652120" y="2708920"/>
            <a:ext cx="1800200" cy="576064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ítu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45624" cy="106680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Ações Desenvolvidas</a:t>
            </a:r>
            <a:endParaRPr lang="pt-BR" sz="3200" b="1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12968" cy="106680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Solicitações recebidas:Nov/2014 – Jun/2016</a:t>
            </a:r>
            <a:endParaRPr lang="pt-BR" sz="3200" b="1" dirty="0"/>
          </a:p>
        </p:txBody>
      </p:sp>
      <p:graphicFrame>
        <p:nvGraphicFramePr>
          <p:cNvPr id="4" name="Gráfico 3"/>
          <p:cNvGraphicFramePr/>
          <p:nvPr/>
        </p:nvGraphicFramePr>
        <p:xfrm>
          <a:off x="395536" y="366812"/>
          <a:ext cx="8568952" cy="7454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66800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Quem são os “Outros”...</a:t>
            </a:r>
            <a:endParaRPr lang="pt-BR" sz="2800" b="1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-396552" y="1052736"/>
          <a:ext cx="936104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1827</TotalTime>
  <Words>713</Words>
  <Application>Microsoft Office PowerPoint</Application>
  <PresentationFormat>Apresentação na tela (4:3)</PresentationFormat>
  <Paragraphs>116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Urbano</vt:lpstr>
      <vt:lpstr>Erradicação do Sub-registro Civil de Nascimento no Âmbito do Ministério Público</vt:lpstr>
      <vt:lpstr>COESUB</vt:lpstr>
      <vt:lpstr>Organização Interna e Funcionamento</vt:lpstr>
      <vt:lpstr>ATRIBUIÇÕES</vt:lpstr>
      <vt:lpstr>Apresentação do PowerPoint</vt:lpstr>
      <vt:lpstr>Apresentação do PowerPoint</vt:lpstr>
      <vt:lpstr>Ações Desenvolvidas</vt:lpstr>
      <vt:lpstr>Solicitações recebidas:Nov/2014 – Jun/2016</vt:lpstr>
      <vt:lpstr>Quem são os “Outros”...</vt:lpstr>
      <vt:lpstr>Documentos obtidos</vt:lpstr>
      <vt:lpstr>Semana de Atenção à Pessoa Idosa Institucionalizada Abrigo Cristo Redentor – 01/10/2015</vt:lpstr>
      <vt:lpstr>Projeto Criança Cidadã</vt:lpstr>
      <vt:lpstr>Apresentação do PowerPoint</vt:lpstr>
      <vt:lpstr>Participação no Comitê Estadual e GTs</vt:lpstr>
      <vt:lpstr>Capacitação, Produção de Materiais e Ação Social</vt:lpstr>
      <vt:lpstr>Intranet Portal COESUB “Registre sua vida, escreva sua história”</vt:lpstr>
      <vt:lpstr>Formulário para busca de registro:</vt:lpstr>
      <vt:lpstr>Apresentação do PowerPoint</vt:lpstr>
      <vt:lpstr>Contatos COESUB: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Trabalho do Comitê Municipal</dc:title>
  <dc:creator>luana.silva</dc:creator>
  <cp:lastModifiedBy>Elizabeth Mayara São Bento Da Costa</cp:lastModifiedBy>
  <cp:revision>188</cp:revision>
  <dcterms:created xsi:type="dcterms:W3CDTF">2016-04-12T15:00:07Z</dcterms:created>
  <dcterms:modified xsi:type="dcterms:W3CDTF">2017-01-24T14:44:04Z</dcterms:modified>
</cp:coreProperties>
</file>