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notesMasterIdLst>
    <p:notesMasterId r:id="rId30"/>
  </p:notesMasterIdLst>
  <p:sldIdLst>
    <p:sldId id="256" r:id="rId2"/>
    <p:sldId id="261" r:id="rId3"/>
    <p:sldId id="280" r:id="rId4"/>
    <p:sldId id="262" r:id="rId5"/>
    <p:sldId id="263" r:id="rId6"/>
    <p:sldId id="265" r:id="rId7"/>
    <p:sldId id="266" r:id="rId8"/>
    <p:sldId id="281" r:id="rId9"/>
    <p:sldId id="269" r:id="rId10"/>
    <p:sldId id="270" r:id="rId11"/>
    <p:sldId id="268" r:id="rId12"/>
    <p:sldId id="267" r:id="rId13"/>
    <p:sldId id="274" r:id="rId14"/>
    <p:sldId id="279" r:id="rId15"/>
    <p:sldId id="282" r:id="rId16"/>
    <p:sldId id="283" r:id="rId17"/>
    <p:sldId id="284" r:id="rId18"/>
    <p:sldId id="285" r:id="rId19"/>
    <p:sldId id="275" r:id="rId20"/>
    <p:sldId id="277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85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158D8-86B1-470F-996D-E91D0A2D199F}" type="datetimeFigureOut">
              <a:rPr lang="pt-BR" smtClean="0"/>
              <a:t>07/07/2017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58960-88C4-4224-9A6F-F13F0B88DC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30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909" y="6215228"/>
            <a:ext cx="5486178" cy="369431"/>
          </a:xfrm>
          <a:prstGeom prst="rect">
            <a:avLst/>
          </a:prstGeom>
        </p:spPr>
        <p:txBody>
          <a:bodyPr lIns="91489" tIns="91489" rIns="91489" bIns="91489" anchor="ctr" anchorCtr="0">
            <a:spAutoFit/>
          </a:bodyPr>
          <a:lstStyle/>
          <a:p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7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909" y="6215228"/>
            <a:ext cx="5486178" cy="369431"/>
          </a:xfrm>
          <a:prstGeom prst="rect">
            <a:avLst/>
          </a:prstGeom>
        </p:spPr>
        <p:txBody>
          <a:bodyPr lIns="91489" tIns="91489" rIns="91489" bIns="91489" anchor="ctr" anchorCtr="0">
            <a:spAutoFit/>
          </a:bodyPr>
          <a:lstStyle/>
          <a:p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909" y="6215228"/>
            <a:ext cx="5486178" cy="369431"/>
          </a:xfrm>
          <a:prstGeom prst="rect">
            <a:avLst/>
          </a:prstGeom>
        </p:spPr>
        <p:txBody>
          <a:bodyPr lIns="91489" tIns="91489" rIns="91489" bIns="91489" anchor="ctr" anchorCtr="0">
            <a:spAutoFit/>
          </a:bodyPr>
          <a:lstStyle/>
          <a:p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28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909" y="6215237"/>
            <a:ext cx="5486178" cy="369413"/>
          </a:xfrm>
          <a:prstGeom prst="rect">
            <a:avLst/>
          </a:prstGeom>
        </p:spPr>
        <p:txBody>
          <a:bodyPr lIns="91480" tIns="91480" rIns="91480" bIns="91480" anchor="ctr" anchorCtr="0">
            <a:spAutoFit/>
          </a:bodyPr>
          <a:lstStyle/>
          <a:p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28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909" y="6215228"/>
            <a:ext cx="5486178" cy="369431"/>
          </a:xfrm>
          <a:prstGeom prst="rect">
            <a:avLst/>
          </a:prstGeom>
        </p:spPr>
        <p:txBody>
          <a:bodyPr lIns="91489" tIns="91489" rIns="91489" bIns="91489" anchor="ctr" anchorCtr="0">
            <a:spAutoFit/>
          </a:bodyPr>
          <a:lstStyle/>
          <a:p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909" y="6215228"/>
            <a:ext cx="5486178" cy="369431"/>
          </a:xfrm>
          <a:prstGeom prst="rect">
            <a:avLst/>
          </a:prstGeom>
        </p:spPr>
        <p:txBody>
          <a:bodyPr lIns="91489" tIns="91489" rIns="91489" bIns="91489" anchor="ctr" anchorCtr="0">
            <a:spAutoFit/>
          </a:bodyPr>
          <a:lstStyle/>
          <a:p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909" y="6215228"/>
            <a:ext cx="5486178" cy="369431"/>
          </a:xfrm>
          <a:prstGeom prst="rect">
            <a:avLst/>
          </a:prstGeom>
        </p:spPr>
        <p:txBody>
          <a:bodyPr lIns="91489" tIns="91489" rIns="91489" bIns="91489" anchor="ctr" anchorCtr="0">
            <a:spAutoFit/>
          </a:bodyPr>
          <a:lstStyle/>
          <a:p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909" y="6215228"/>
            <a:ext cx="5486178" cy="369431"/>
          </a:xfrm>
          <a:prstGeom prst="rect">
            <a:avLst/>
          </a:prstGeom>
        </p:spPr>
        <p:txBody>
          <a:bodyPr lIns="91489" tIns="91489" rIns="91489" bIns="91489" anchor="ctr" anchorCtr="0">
            <a:spAutoFit/>
          </a:bodyPr>
          <a:lstStyle/>
          <a:p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909" y="6215228"/>
            <a:ext cx="5486178" cy="369431"/>
          </a:xfrm>
          <a:prstGeom prst="rect">
            <a:avLst/>
          </a:prstGeom>
        </p:spPr>
        <p:txBody>
          <a:bodyPr lIns="91489" tIns="91489" rIns="91489" bIns="91489" anchor="ctr" anchorCtr="0">
            <a:spAutoFit/>
          </a:bodyPr>
          <a:lstStyle/>
          <a:p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909" y="6215228"/>
            <a:ext cx="5486178" cy="369431"/>
          </a:xfrm>
          <a:prstGeom prst="rect">
            <a:avLst/>
          </a:prstGeom>
        </p:spPr>
        <p:txBody>
          <a:bodyPr lIns="91489" tIns="91489" rIns="91489" bIns="91489" anchor="ctr" anchorCtr="0">
            <a:spAutoFit/>
          </a:bodyPr>
          <a:lstStyle/>
          <a:p>
            <a:endParaRPr dirty="0"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4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7/7/2017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7/7/2017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novodegase.rj.gov.br/esgse/index.php/menu-publicacoes/livro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7200" dirty="0" smtClean="0"/>
              <a:t>Medidas socioeducativas</a:t>
            </a:r>
            <a:br>
              <a:rPr lang="pt-BR" sz="7200" dirty="0" smtClean="0"/>
            </a:br>
            <a:endParaRPr lang="pt-BR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4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/>
              <a:t>Medida de Internação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INTERNAÇÃO é a </a:t>
            </a:r>
            <a:r>
              <a:rPr lang="pt-BR" dirty="0" smtClean="0"/>
              <a:t>medida socioeducativa </a:t>
            </a:r>
            <a:r>
              <a:rPr lang="pt-BR" dirty="0"/>
              <a:t>mais gravosa e, </a:t>
            </a:r>
            <a:r>
              <a:rPr lang="pt-BR" dirty="0" smtClean="0"/>
              <a:t>por isso</a:t>
            </a:r>
            <a:r>
              <a:rPr lang="pt-BR" dirty="0"/>
              <a:t>, deve se ater aos critérios </a:t>
            </a:r>
            <a:r>
              <a:rPr lang="pt-BR" dirty="0" smtClean="0"/>
              <a:t>definidos no </a:t>
            </a:r>
            <a:r>
              <a:rPr lang="pt-BR" dirty="0"/>
              <a:t>art.122 do ECA, o </a:t>
            </a:r>
            <a:r>
              <a:rPr lang="pt-BR" dirty="0" smtClean="0"/>
              <a:t>qual dispõe </a:t>
            </a:r>
            <a:r>
              <a:rPr lang="pt-BR" dirty="0"/>
              <a:t>que somente poderá </a:t>
            </a:r>
            <a:r>
              <a:rPr lang="pt-BR" dirty="0" smtClean="0"/>
              <a:t>ser aplicada quando: </a:t>
            </a:r>
          </a:p>
          <a:p>
            <a:pPr algn="just"/>
            <a:r>
              <a:rPr lang="pt-BR" dirty="0" smtClean="0"/>
              <a:t>a</a:t>
            </a:r>
            <a:r>
              <a:rPr lang="pt-BR" dirty="0"/>
              <a:t>. tratar-se de ato </a:t>
            </a:r>
            <a:r>
              <a:rPr lang="pt-BR" dirty="0" smtClean="0"/>
              <a:t>infracional cometido </a:t>
            </a:r>
            <a:r>
              <a:rPr lang="pt-BR" dirty="0"/>
              <a:t>mediante grave </a:t>
            </a:r>
            <a:r>
              <a:rPr lang="pt-BR" dirty="0" smtClean="0"/>
              <a:t>ameaça ou </a:t>
            </a:r>
            <a:r>
              <a:rPr lang="pt-BR" dirty="0"/>
              <a:t>violência à pessoa;</a:t>
            </a:r>
          </a:p>
          <a:p>
            <a:pPr algn="just"/>
            <a:r>
              <a:rPr lang="pt-BR" dirty="0"/>
              <a:t>b. por reiteração no </a:t>
            </a:r>
            <a:r>
              <a:rPr lang="pt-BR" dirty="0" smtClean="0"/>
              <a:t>cometimento de </a:t>
            </a:r>
            <a:r>
              <a:rPr lang="pt-BR" dirty="0"/>
              <a:t>outras infrações graves; e</a:t>
            </a:r>
          </a:p>
          <a:p>
            <a:pPr algn="just"/>
            <a:r>
              <a:rPr lang="pt-BR" dirty="0"/>
              <a:t>c. por descumprimento </a:t>
            </a:r>
            <a:r>
              <a:rPr lang="pt-BR" dirty="0" smtClean="0"/>
              <a:t>reiterado e </a:t>
            </a:r>
            <a:r>
              <a:rPr lang="pt-BR" dirty="0"/>
              <a:t>injustificável da </a:t>
            </a:r>
            <a:r>
              <a:rPr lang="pt-BR" dirty="0" smtClean="0"/>
              <a:t>medida anteriormente </a:t>
            </a:r>
            <a:r>
              <a:rPr lang="pt-BR" dirty="0"/>
              <a:t>imposta, sendo,</a:t>
            </a:r>
          </a:p>
          <a:p>
            <a:pPr marL="0" indent="0" algn="just">
              <a:buNone/>
            </a:pPr>
            <a:r>
              <a:rPr lang="pt-BR" dirty="0" smtClean="0"/>
              <a:t> neste </a:t>
            </a:r>
            <a:r>
              <a:rPr lang="pt-BR" dirty="0"/>
              <a:t>caso, de, no máximo, 3 meses.</a:t>
            </a:r>
          </a:p>
        </p:txBody>
      </p:sp>
    </p:spTree>
    <p:extLst>
      <p:ext uri="{BB962C8B-B14F-4D97-AF65-F5344CB8AC3E}">
        <p14:creationId xmlns:p14="http://schemas.microsoft.com/office/powerpoint/2010/main" val="42354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/>
              <a:t>Execução da medida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Atualmente, no </a:t>
            </a:r>
            <a:r>
              <a:rPr lang="pt-BR" dirty="0" smtClean="0"/>
              <a:t>Estado do </a:t>
            </a:r>
            <a:r>
              <a:rPr lang="pt-BR" dirty="0"/>
              <a:t>Rio de Janeiro, as medidas </a:t>
            </a:r>
            <a:r>
              <a:rPr lang="pt-BR" dirty="0" smtClean="0"/>
              <a:t>restritivas  e privativas de </a:t>
            </a:r>
            <a:r>
              <a:rPr lang="pt-BR" dirty="0"/>
              <a:t>liberdade são </a:t>
            </a:r>
            <a:r>
              <a:rPr lang="pt-BR" dirty="0" smtClean="0"/>
              <a:t>executadas pelo </a:t>
            </a:r>
            <a:r>
              <a:rPr lang="pt-BR" dirty="0"/>
              <a:t>Departamento Geral </a:t>
            </a:r>
            <a:r>
              <a:rPr lang="pt-BR" dirty="0" smtClean="0"/>
              <a:t>de Ações </a:t>
            </a:r>
            <a:r>
              <a:rPr lang="pt-BR" dirty="0"/>
              <a:t>Socioeducativas (DEGASE</a:t>
            </a:r>
            <a:r>
              <a:rPr lang="pt-BR" dirty="0" smtClean="0"/>
              <a:t>), que </a:t>
            </a:r>
            <a:r>
              <a:rPr lang="pt-BR" dirty="0"/>
              <a:t>é um órgão vinculado à </a:t>
            </a:r>
            <a:r>
              <a:rPr lang="pt-BR" dirty="0" smtClean="0"/>
              <a:t>Secretaria de </a:t>
            </a:r>
            <a:r>
              <a:rPr lang="pt-BR" dirty="0"/>
              <a:t>Estado de </a:t>
            </a:r>
            <a:r>
              <a:rPr lang="pt-BR" dirty="0" smtClean="0"/>
              <a:t>Educação. </a:t>
            </a:r>
          </a:p>
          <a:p>
            <a:pPr algn="just"/>
            <a:r>
              <a:rPr lang="pt-BR" dirty="0"/>
              <a:t>A SEMILIBERDADE é </a:t>
            </a:r>
            <a:r>
              <a:rPr lang="pt-BR" dirty="0" smtClean="0"/>
              <a:t>uma medida </a:t>
            </a:r>
            <a:r>
              <a:rPr lang="pt-BR" dirty="0"/>
              <a:t>socioeducativa que </a:t>
            </a:r>
            <a:r>
              <a:rPr lang="pt-BR" dirty="0" smtClean="0"/>
              <a:t>pode ser </a:t>
            </a:r>
            <a:r>
              <a:rPr lang="pt-BR" dirty="0"/>
              <a:t>aplicada desde o início ou </a:t>
            </a:r>
            <a:r>
              <a:rPr lang="pt-BR" dirty="0" smtClean="0"/>
              <a:t>como</a:t>
            </a:r>
            <a:endParaRPr lang="pt-BR" dirty="0"/>
          </a:p>
          <a:p>
            <a:pPr algn="just"/>
            <a:r>
              <a:rPr lang="pt-BR" dirty="0"/>
              <a:t>forma de transição para o </a:t>
            </a:r>
            <a:r>
              <a:rPr lang="pt-BR" dirty="0" smtClean="0"/>
              <a:t>meio aberto</a:t>
            </a:r>
            <a:r>
              <a:rPr lang="pt-BR" dirty="0"/>
              <a:t>. É cumprido em regime </a:t>
            </a:r>
            <a:r>
              <a:rPr lang="pt-BR" dirty="0" smtClean="0"/>
              <a:t>de privação </a:t>
            </a:r>
            <a:r>
              <a:rPr lang="pt-BR" dirty="0"/>
              <a:t>parcial de liberdade </a:t>
            </a:r>
            <a:r>
              <a:rPr lang="pt-BR" dirty="0" smtClean="0"/>
              <a:t>nos Centros </a:t>
            </a:r>
            <a:r>
              <a:rPr lang="pt-BR" dirty="0"/>
              <a:t>de Recursos </a:t>
            </a:r>
            <a:r>
              <a:rPr lang="pt-BR" dirty="0" smtClean="0"/>
              <a:t>Integrados de </a:t>
            </a:r>
            <a:r>
              <a:rPr lang="pt-BR" dirty="0"/>
              <a:t>Atendimento ao </a:t>
            </a:r>
            <a:r>
              <a:rPr lang="pt-BR" dirty="0" smtClean="0"/>
              <a:t>Adolescente </a:t>
            </a:r>
            <a:r>
              <a:rPr lang="pt-BR" dirty="0" err="1"/>
              <a:t>CRIAADs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Nesse regime, </a:t>
            </a:r>
            <a:r>
              <a:rPr lang="pt-BR" dirty="0" smtClean="0"/>
              <a:t>o adolescente </a:t>
            </a:r>
            <a:r>
              <a:rPr lang="pt-BR" dirty="0"/>
              <a:t>tem a </a:t>
            </a:r>
            <a:r>
              <a:rPr lang="pt-BR" dirty="0" smtClean="0"/>
              <a:t>possibilidade de </a:t>
            </a:r>
            <a:r>
              <a:rPr lang="pt-BR" dirty="0"/>
              <a:t>realizar atividades </a:t>
            </a:r>
            <a:r>
              <a:rPr lang="pt-BR" dirty="0" smtClean="0"/>
              <a:t>externas, independentemente </a:t>
            </a:r>
            <a:r>
              <a:rPr lang="pt-BR" dirty="0"/>
              <a:t>de </a:t>
            </a:r>
            <a:r>
              <a:rPr lang="pt-BR" dirty="0" smtClean="0"/>
              <a:t>autorização judicial</a:t>
            </a:r>
            <a:r>
              <a:rPr lang="pt-BR" dirty="0"/>
              <a:t>, sendo obrigatória </a:t>
            </a:r>
            <a:r>
              <a:rPr lang="pt-BR" dirty="0" smtClean="0"/>
              <a:t>a escolarização </a:t>
            </a:r>
            <a:r>
              <a:rPr lang="pt-BR" dirty="0"/>
              <a:t>e a </a:t>
            </a:r>
            <a:r>
              <a:rPr lang="pt-BR" dirty="0" smtClean="0"/>
              <a:t>profissionalização (art</a:t>
            </a:r>
            <a:r>
              <a:rPr lang="pt-BR" dirty="0"/>
              <a:t>. 120 do ECA), sempre </a:t>
            </a:r>
            <a:r>
              <a:rPr lang="pt-BR" dirty="0" smtClean="0"/>
              <a:t>com o </a:t>
            </a:r>
            <a:r>
              <a:rPr lang="pt-BR" dirty="0"/>
              <a:t>compromisso do retorno, </a:t>
            </a:r>
            <a:r>
              <a:rPr lang="pt-BR" dirty="0" smtClean="0"/>
              <a:t>tendo em </a:t>
            </a:r>
            <a:r>
              <a:rPr lang="pt-BR" dirty="0"/>
              <a:t>vista que, aos finais de </a:t>
            </a:r>
            <a:r>
              <a:rPr lang="pt-BR" dirty="0" smtClean="0"/>
              <a:t>semana, é </a:t>
            </a:r>
            <a:r>
              <a:rPr lang="pt-BR" dirty="0"/>
              <a:t>permitida a sua </a:t>
            </a:r>
            <a:r>
              <a:rPr lang="pt-BR" dirty="0" smtClean="0"/>
              <a:t>permanência junto </a:t>
            </a:r>
            <a:r>
              <a:rPr lang="pt-BR" dirty="0"/>
              <a:t>ao convívio de seus </a:t>
            </a:r>
            <a:r>
              <a:rPr lang="pt-BR" dirty="0" smtClean="0"/>
              <a:t>familiares em </a:t>
            </a:r>
            <a:r>
              <a:rPr lang="pt-BR" dirty="0"/>
              <a:t>sua residência.</a:t>
            </a:r>
          </a:p>
        </p:txBody>
      </p:sp>
    </p:spTree>
    <p:extLst>
      <p:ext uri="{BB962C8B-B14F-4D97-AF65-F5344CB8AC3E}">
        <p14:creationId xmlns:p14="http://schemas.microsoft.com/office/powerpoint/2010/main" val="41097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Importante: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2000" dirty="0"/>
              <a:t>N</a:t>
            </a:r>
            <a:r>
              <a:rPr lang="pt-BR" sz="2000" dirty="0" smtClean="0"/>
              <a:t>a </a:t>
            </a:r>
            <a:r>
              <a:rPr lang="pt-BR" sz="2000" dirty="0"/>
              <a:t>normativa </a:t>
            </a:r>
            <a:r>
              <a:rPr lang="pt-BR" sz="2000" dirty="0" smtClean="0"/>
              <a:t>brasileira, temos os </a:t>
            </a:r>
            <a:r>
              <a:rPr lang="pt-BR" sz="2000" dirty="0"/>
              <a:t>princípios </a:t>
            </a:r>
            <a:r>
              <a:rPr lang="pt-BR" sz="2000" dirty="0" smtClean="0"/>
              <a:t>da brevidade</a:t>
            </a:r>
            <a:r>
              <a:rPr lang="pt-BR" sz="2000" dirty="0"/>
              <a:t>, da excepcionalidade </a:t>
            </a:r>
            <a:r>
              <a:rPr lang="pt-BR" sz="2000" dirty="0" smtClean="0"/>
              <a:t>e do </a:t>
            </a:r>
            <a:r>
              <a:rPr lang="pt-BR" sz="2000" dirty="0"/>
              <a:t>respeito à condição peculiar </a:t>
            </a:r>
            <a:r>
              <a:rPr lang="pt-BR" sz="2000" dirty="0" smtClean="0"/>
              <a:t>da pessoa </a:t>
            </a:r>
            <a:r>
              <a:rPr lang="pt-BR" sz="2000" dirty="0"/>
              <a:t>em desenvolvimento a </a:t>
            </a:r>
            <a:r>
              <a:rPr lang="pt-BR" sz="2000" dirty="0" smtClean="0"/>
              <a:t>serem considerados </a:t>
            </a:r>
            <a:r>
              <a:rPr lang="pt-BR" sz="2000" dirty="0"/>
              <a:t>na decisão e </a:t>
            </a:r>
            <a:r>
              <a:rPr lang="pt-BR" sz="2000" dirty="0" smtClean="0"/>
              <a:t>na implementação </a:t>
            </a:r>
            <a:r>
              <a:rPr lang="pt-BR" sz="2000" dirty="0"/>
              <a:t>da medida </a:t>
            </a:r>
            <a:r>
              <a:rPr lang="pt-BR" sz="2000" dirty="0" smtClean="0"/>
              <a:t>socioeducativa de restrição </a:t>
            </a:r>
            <a:r>
              <a:rPr lang="pt-BR" sz="2000" dirty="0"/>
              <a:t>e </a:t>
            </a:r>
            <a:r>
              <a:rPr lang="pt-BR" sz="2000" dirty="0" smtClean="0"/>
              <a:t> de privação </a:t>
            </a:r>
            <a:r>
              <a:rPr lang="pt-BR" sz="2000" dirty="0"/>
              <a:t>de </a:t>
            </a:r>
            <a:r>
              <a:rPr lang="pt-BR" sz="2000" dirty="0" smtClean="0"/>
              <a:t>liberdade.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/>
              <a:t>No entanto, podemos esclarecer que, na prática, existem três momentos processuais nos quais a internação pode ser decretada: um anterior à prolação da sentença, outro que lhe é simultâneo e um terceiro que lhe é posterior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Essas distintas formas de internação são mais conhecidas como </a:t>
            </a:r>
            <a:r>
              <a:rPr lang="pt-BR" sz="2000" b="1" dirty="0"/>
              <a:t>internação provisória</a:t>
            </a:r>
            <a:r>
              <a:rPr lang="pt-BR" sz="2000" dirty="0"/>
              <a:t>, </a:t>
            </a:r>
            <a:r>
              <a:rPr lang="pt-BR" sz="2000" b="1" dirty="0"/>
              <a:t>definitiva e internação-sanção</a:t>
            </a:r>
            <a:r>
              <a:rPr lang="pt-BR" sz="2000" b="1" dirty="0" smtClean="0"/>
              <a:t>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dirty="0"/>
              <a:t>Já nos artigos 121 a 125 estão as normas relativas à medida de internação definitiva e àquela proveniente da regressão por sanção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definitiva não comporta prazo determinado – no entanto, não pode ultrapassar o período de três anos e necessariamente precisa ser reavaliada, no máximo, a cada seis meses –, tendo como requisitos tratar-se de ato infracional cometido mediante grave ameaça ou violência à pessoa ou por reiteração no cometimento de outras infrações graves.</a:t>
            </a:r>
          </a:p>
          <a:p>
            <a:pPr algn="just"/>
            <a:endParaRPr lang="pt-BR" sz="2000" b="1" dirty="0"/>
          </a:p>
          <a:p>
            <a:pPr algn="just"/>
            <a:endParaRPr lang="pt-BR" sz="3200" dirty="0" smtClean="0"/>
          </a:p>
          <a:p>
            <a:pPr marL="114300" indent="0">
              <a:buNone/>
            </a:pP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3591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 tocante </a:t>
            </a:r>
            <a:r>
              <a:rPr lang="pt-BR" dirty="0" smtClean="0"/>
              <a:t>à internação-sanção</a:t>
            </a:r>
            <a:r>
              <a:rPr lang="pt-BR" dirty="0"/>
              <a:t>, esta poderá </a:t>
            </a:r>
            <a:r>
              <a:rPr lang="pt-BR" dirty="0" smtClean="0"/>
              <a:t>ser aplicada </a:t>
            </a:r>
            <a:r>
              <a:rPr lang="pt-BR" dirty="0"/>
              <a:t>caso o adolescente </a:t>
            </a:r>
            <a:r>
              <a:rPr lang="pt-BR" dirty="0" smtClean="0"/>
              <a:t>descumpra por </a:t>
            </a:r>
            <a:r>
              <a:rPr lang="pt-BR" dirty="0"/>
              <a:t>diversas vezes e </a:t>
            </a:r>
            <a:r>
              <a:rPr lang="pt-BR" dirty="0" smtClean="0"/>
              <a:t>sem motivo </a:t>
            </a:r>
            <a:r>
              <a:rPr lang="pt-BR" dirty="0"/>
              <a:t>justificado uma </a:t>
            </a:r>
            <a:r>
              <a:rPr lang="pt-BR" dirty="0" smtClean="0"/>
              <a:t>medida socioeducativa anteriormente imposta</a:t>
            </a:r>
            <a:r>
              <a:rPr lang="pt-BR" dirty="0"/>
              <a:t>, podendo, no entanto, </a:t>
            </a:r>
            <a:r>
              <a:rPr lang="pt-BR" dirty="0" smtClean="0"/>
              <a:t>ser imposta </a:t>
            </a:r>
            <a:r>
              <a:rPr lang="pt-BR" dirty="0"/>
              <a:t>por um prazo máximo </a:t>
            </a:r>
            <a:r>
              <a:rPr lang="pt-BR" dirty="0" smtClean="0"/>
              <a:t>de 3 </a:t>
            </a:r>
            <a:r>
              <a:rPr lang="pt-BR" dirty="0"/>
              <a:t>meses (artigo 122, § 1° do ECA).</a:t>
            </a:r>
          </a:p>
          <a:p>
            <a:r>
              <a:rPr lang="pt-BR" dirty="0"/>
              <a:t>Para a sua aplicação, é preciso </a:t>
            </a:r>
            <a:r>
              <a:rPr lang="pt-BR" dirty="0" smtClean="0"/>
              <a:t>que seja </a:t>
            </a:r>
            <a:r>
              <a:rPr lang="pt-BR" dirty="0"/>
              <a:t>ouvida a justificativa do </a:t>
            </a:r>
            <a:r>
              <a:rPr lang="pt-BR" dirty="0" smtClean="0"/>
              <a:t>adolescente no </a:t>
            </a:r>
            <a:r>
              <a:rPr lang="pt-BR" dirty="0"/>
              <a:t>que se refere ao </a:t>
            </a:r>
            <a:r>
              <a:rPr lang="pt-BR" dirty="0" smtClean="0"/>
              <a:t>motivo do </a:t>
            </a:r>
            <a:r>
              <a:rPr lang="pt-BR" dirty="0"/>
              <a:t>descumprimento da medida.</a:t>
            </a:r>
          </a:p>
          <a:p>
            <a:r>
              <a:rPr lang="pt-BR" dirty="0"/>
              <a:t>Além disso, a </a:t>
            </a:r>
            <a:r>
              <a:rPr lang="pt-BR" dirty="0" smtClean="0"/>
              <a:t>internação-sanção não </a:t>
            </a:r>
            <a:r>
              <a:rPr lang="pt-BR" dirty="0"/>
              <a:t>pode ser convertida </a:t>
            </a:r>
            <a:r>
              <a:rPr lang="pt-BR" dirty="0" smtClean="0"/>
              <a:t>em medida </a:t>
            </a:r>
            <a:r>
              <a:rPr lang="pt-BR" dirty="0"/>
              <a:t>socioeducativa de </a:t>
            </a:r>
            <a:r>
              <a:rPr lang="pt-BR" dirty="0" smtClean="0"/>
              <a:t>internação por </a:t>
            </a:r>
            <a:r>
              <a:rPr lang="pt-BR" dirty="0"/>
              <a:t>prazo indeterminado.</a:t>
            </a:r>
          </a:p>
        </p:txBody>
      </p:sp>
    </p:spTree>
    <p:extLst>
      <p:ext uri="{BB962C8B-B14F-4D97-AF65-F5344CB8AC3E}">
        <p14:creationId xmlns:p14="http://schemas.microsoft.com/office/powerpoint/2010/main" val="5162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/>
              <a:t>Unidades de privação de liberdade – DEGASE </a:t>
            </a:r>
            <a:endParaRPr lang="pt-BR" sz="44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Centro de Socioeducação Dom Bosco</a:t>
            </a:r>
          </a:p>
          <a:p>
            <a:r>
              <a:rPr lang="pt-BR" dirty="0"/>
              <a:t>Centro de Socioeducação </a:t>
            </a:r>
            <a:r>
              <a:rPr lang="pt-BR" dirty="0" err="1"/>
              <a:t>Gelso</a:t>
            </a:r>
            <a:r>
              <a:rPr lang="pt-BR" dirty="0"/>
              <a:t> de Carvalho Amaral (CENSE-GCA)</a:t>
            </a:r>
          </a:p>
          <a:p>
            <a:r>
              <a:rPr lang="pt-BR" dirty="0"/>
              <a:t>Centro de Socioeducação Irmã Asunción de La </a:t>
            </a:r>
            <a:r>
              <a:rPr lang="pt-BR" dirty="0" err="1"/>
              <a:t>Gándara</a:t>
            </a:r>
            <a:r>
              <a:rPr lang="pt-BR" dirty="0"/>
              <a:t> </a:t>
            </a:r>
            <a:r>
              <a:rPr lang="pt-BR" dirty="0" err="1"/>
              <a:t>Ustara</a:t>
            </a:r>
            <a:r>
              <a:rPr lang="pt-BR" dirty="0"/>
              <a:t> </a:t>
            </a:r>
            <a:r>
              <a:rPr lang="pt-BR" dirty="0" smtClean="0"/>
              <a:t> (CENSE -Volta Redonda) </a:t>
            </a:r>
            <a:endParaRPr lang="pt-BR" dirty="0"/>
          </a:p>
          <a:p>
            <a:r>
              <a:rPr lang="pt-BR" dirty="0"/>
              <a:t>Centro de Socioeducação Professora Marlene Henrique </a:t>
            </a:r>
            <a:r>
              <a:rPr lang="pt-BR" dirty="0" smtClean="0"/>
              <a:t>Alves – (</a:t>
            </a:r>
            <a:r>
              <a:rPr lang="pt-BR" dirty="0" err="1" smtClean="0"/>
              <a:t>CENSECampos</a:t>
            </a:r>
            <a:r>
              <a:rPr lang="pt-BR" dirty="0" smtClean="0"/>
              <a:t> </a:t>
            </a:r>
            <a:r>
              <a:rPr lang="pt-BR" dirty="0"/>
              <a:t>dos </a:t>
            </a:r>
            <a:r>
              <a:rPr lang="pt-BR" dirty="0" smtClean="0"/>
              <a:t>Goytacazes)</a:t>
            </a:r>
            <a:endParaRPr lang="pt-BR" dirty="0"/>
          </a:p>
          <a:p>
            <a:r>
              <a:rPr lang="pt-BR" dirty="0"/>
              <a:t>Centro de Socioeducação Professor </a:t>
            </a:r>
            <a:r>
              <a:rPr lang="pt-BR" dirty="0" err="1"/>
              <a:t>Antonio</a:t>
            </a:r>
            <a:r>
              <a:rPr lang="pt-BR" dirty="0"/>
              <a:t> Carlos Gomes da </a:t>
            </a:r>
            <a:r>
              <a:rPr lang="pt-BR" dirty="0" smtClean="0"/>
              <a:t>Costa ( CENSE PACGC)</a:t>
            </a:r>
            <a:endParaRPr lang="pt-BR" dirty="0"/>
          </a:p>
          <a:p>
            <a:r>
              <a:rPr lang="pt-BR" dirty="0"/>
              <a:t>Escola João Luiz Alves (EJLA)</a:t>
            </a:r>
          </a:p>
          <a:p>
            <a:r>
              <a:rPr lang="pt-BR" dirty="0"/>
              <a:t>Educandário Santo Expedito (ESE)</a:t>
            </a:r>
          </a:p>
          <a:p>
            <a:r>
              <a:rPr lang="pt-BR" dirty="0"/>
              <a:t>Centro de Atendimento Intensivo Belford Roxo (</a:t>
            </a:r>
            <a:r>
              <a:rPr lang="pt-BR" dirty="0" smtClean="0"/>
              <a:t>CAI-Baixada)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1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007435" y="3147998"/>
            <a:ext cx="10561173" cy="39087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x-none" sz="2800" b="1" i="0" u="none" strike="noStrike" cap="none" baseline="0">
              <a:solidFill>
                <a:srgbClr val="17375E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1424" y="1124746"/>
            <a:ext cx="108492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 smtClean="0"/>
          </a:p>
          <a:p>
            <a:pPr algn="ctr"/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23393" y="1124746"/>
            <a:ext cx="9648764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Escolas em Unidades de privação de liberdade</a:t>
            </a:r>
            <a:endParaRPr lang="pt-BR" sz="20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26667"/>
              </p:ext>
            </p:extLst>
          </p:nvPr>
        </p:nvGraphicFramePr>
        <p:xfrm>
          <a:off x="623392" y="1434569"/>
          <a:ext cx="9648765" cy="4658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0474"/>
                <a:gridCol w="3210627"/>
                <a:gridCol w="3257664"/>
              </a:tblGrid>
              <a:tr h="332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Unidade Escolar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Criação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Localização</a:t>
                      </a: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332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 C.E. Candeia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29/09/1994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EJLA - Ilha </a:t>
                      </a:r>
                      <a:r>
                        <a:rPr lang="pt-BR" sz="1600" b="1" dirty="0">
                          <a:effectLst/>
                        </a:rPr>
                        <a:t>do Governador/RJ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686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C.E. </a:t>
                      </a:r>
                      <a:r>
                        <a:rPr lang="pt-BR" sz="1600" dirty="0" err="1">
                          <a:effectLst/>
                        </a:rPr>
                        <a:t>Gildo</a:t>
                      </a:r>
                      <a:r>
                        <a:rPr lang="pt-BR" sz="1600" dirty="0">
                          <a:effectLst/>
                        </a:rPr>
                        <a:t> Cândido da Silva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17/09/2001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 ESE - Bangu/RJ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686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C.E. Jornalista Barbosa Lima Sobrinho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17/09/2001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effectLst/>
                        </a:rPr>
                        <a:t>CAI Baixada - </a:t>
                      </a:r>
                      <a:r>
                        <a:rPr lang="pt-BR" sz="1600" b="1" dirty="0">
                          <a:effectLst/>
                        </a:rPr>
                        <a:t>Belford Roxo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332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C.E. Luiza </a:t>
                      </a:r>
                      <a:r>
                        <a:rPr lang="pt-BR" sz="1600" dirty="0" err="1">
                          <a:effectLst/>
                        </a:rPr>
                        <a:t>Mahin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29/09/1994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effectLst/>
                        </a:rPr>
                        <a:t>Cense</a:t>
                      </a:r>
                      <a:r>
                        <a:rPr lang="pt-BR" sz="1600" b="1" dirty="0" smtClean="0">
                          <a:effectLst/>
                        </a:rPr>
                        <a:t> PACGC - Ilha </a:t>
                      </a:r>
                      <a:r>
                        <a:rPr lang="pt-BR" sz="1600" b="1" dirty="0">
                          <a:effectLst/>
                        </a:rPr>
                        <a:t>do Governador/RJ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686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C.E. Padre Carlos Leôncio da Silva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29/09/1994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effectLst/>
                        </a:rPr>
                        <a:t>Cense</a:t>
                      </a:r>
                      <a:r>
                        <a:rPr lang="pt-BR" sz="1600" b="1" dirty="0" smtClean="0">
                          <a:effectLst/>
                        </a:rPr>
                        <a:t> Dom Bosco - Ilha </a:t>
                      </a:r>
                      <a:r>
                        <a:rPr lang="pt-BR" sz="1600" b="1" dirty="0">
                          <a:effectLst/>
                        </a:rPr>
                        <a:t>do Governador/RJ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686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C.E. Rui Barbosa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</a:rPr>
                        <a:t>19/02/2014</a:t>
                      </a:r>
                      <a:endParaRPr lang="pt-BR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effectLst/>
                        </a:rPr>
                        <a:t>Cense</a:t>
                      </a:r>
                      <a:r>
                        <a:rPr lang="pt-BR" sz="1600" b="1" dirty="0" smtClean="0">
                          <a:effectLst/>
                        </a:rPr>
                        <a:t> </a:t>
                      </a:r>
                      <a:r>
                        <a:rPr lang="pt-BR" sz="1600" b="1" dirty="0">
                          <a:effectLst/>
                        </a:rPr>
                        <a:t>de Campos dos Goytacazes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686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C.E. Irmã Terezinha de Barros</a:t>
                      </a:r>
                      <a:endParaRPr lang="pt-B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</a:rPr>
                        <a:t>07/04/2014</a:t>
                      </a:r>
                      <a:endParaRPr lang="pt-BR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CENSE -Volta Redonda</a:t>
                      </a:r>
                      <a:endParaRPr lang="pt-BR" sz="1600" b="1" dirty="0"/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9842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2115" y="-746236"/>
            <a:ext cx="11267568" cy="7294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buClr>
                <a:srgbClr val="17375E"/>
              </a:buClr>
              <a:buSzPct val="25000"/>
            </a:pPr>
            <a:r>
              <a:rPr lang="pt-BR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8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8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4400" b="1" dirty="0">
                <a:sym typeface="Arial"/>
              </a:rPr>
              <a:t>Política Educacional na privação de liberdade</a:t>
            </a:r>
            <a:r>
              <a:rPr lang="pt-BR" sz="4400" b="1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4400" b="1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pt-BR" sz="28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8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8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18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Reconhecimento da educação como parte estruturante dos sistema socioeducativo, na qual a aplicação e o sucesso das medidas socioeducativas dependem de uma política educacional.</a:t>
            </a:r>
            <a:br>
              <a:rPr lang="pt-BR" sz="18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8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Reconhecimento da condição singular do estudante em cumprimento de medida socioeduvcativa</a:t>
            </a:r>
            <a:br>
              <a:rPr lang="pt-B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8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Reconhecimento do papel social da escola como fator protetivo dos adolescentes em cumprimento de medida socieducativa</a:t>
            </a:r>
            <a:r>
              <a:rPr lang="pt-BR" sz="1800" b="1" i="0" u="none" strike="noStrike" cap="none" baseline="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1" i="0" u="none" strike="noStrike" cap="none" baseline="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endParaRPr lang="x-none" sz="2800" b="1" i="0" u="none" strike="noStrike" cap="none" baseline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6879" y="1555667"/>
            <a:ext cx="11103427" cy="4368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04492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786467" y="5157193"/>
            <a:ext cx="8534400" cy="576063"/>
          </a:xfrm>
          <a:ln>
            <a:miter lim="800000"/>
            <a:headEnd/>
            <a:tailEnd/>
          </a:ln>
          <a:effectLst/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endParaRPr lang="pt-BR" sz="2900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eaLnBrk="1" hangingPunct="1">
              <a:defRPr/>
            </a:pPr>
            <a:endParaRPr lang="pt-BR" sz="4500" b="1" dirty="0" smtClean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764117" y="1556792"/>
            <a:ext cx="1032443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61000" sy="61000" algn="ctr" rotWithShape="0">
              <a:srgbClr val="000000">
                <a:alpha val="0"/>
              </a:srgbClr>
            </a:outerShdw>
          </a:effectLst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pt-BR" sz="11100" dirty="0" smtClean="0"/>
          </a:p>
          <a:p>
            <a:pPr eaLnBrk="1" hangingPunct="1">
              <a:defRPr/>
            </a:pPr>
            <a:endParaRPr lang="pt-BR" sz="17600" b="1" spc="-100" dirty="0">
              <a:solidFill>
                <a:schemeClr val="tx2"/>
              </a:solidFill>
            </a:endParaRPr>
          </a:p>
          <a:p>
            <a:pPr algn="l" eaLnBrk="1" hangingPunct="1">
              <a:defRPr/>
            </a:pPr>
            <a:r>
              <a:rPr lang="pt-BR" sz="17600" b="1" spc="-100" dirty="0" smtClean="0">
                <a:solidFill>
                  <a:schemeClr val="tx2"/>
                </a:solidFill>
              </a:rPr>
              <a:t>Política </a:t>
            </a:r>
            <a:r>
              <a:rPr lang="pt-BR" sz="17600" b="1" spc="-100" dirty="0">
                <a:solidFill>
                  <a:schemeClr val="tx2"/>
                </a:solidFill>
              </a:rPr>
              <a:t>Pedagógica</a:t>
            </a:r>
          </a:p>
          <a:p>
            <a:endParaRPr lang="pt-BR" sz="5000" dirty="0" smtClean="0"/>
          </a:p>
          <a:p>
            <a:endParaRPr lang="pt-BR" sz="5000" dirty="0" smtClean="0"/>
          </a:p>
          <a:p>
            <a:endParaRPr lang="pt-BR" sz="5000" dirty="0"/>
          </a:p>
          <a:p>
            <a:r>
              <a:rPr lang="pt-BR" sz="7200" dirty="0" smtClean="0"/>
              <a:t>I </a:t>
            </a:r>
            <a:r>
              <a:rPr lang="pt-BR" sz="7200" dirty="0"/>
              <a:t>- acompanhar </a:t>
            </a:r>
            <a:r>
              <a:rPr lang="pt-BR" sz="7200" b="1" dirty="0"/>
              <a:t>a implantação da metodologia de gestão escolar</a:t>
            </a:r>
            <a:r>
              <a:rPr lang="pt-BR" sz="7200" dirty="0" smtClean="0"/>
              <a:t>;</a:t>
            </a:r>
          </a:p>
          <a:p>
            <a:endParaRPr lang="pt-BR" sz="7200" dirty="0"/>
          </a:p>
          <a:p>
            <a:r>
              <a:rPr lang="pt-BR" sz="7200" dirty="0"/>
              <a:t>II - participar do processo das </a:t>
            </a:r>
            <a:r>
              <a:rPr lang="pt-BR" sz="7200" b="1" dirty="0"/>
              <a:t>avaliações externas e diagnósticas</a:t>
            </a:r>
            <a:r>
              <a:rPr lang="pt-BR" sz="7200" dirty="0"/>
              <a:t>, acompanhando permanentemente os resultados dos indicadores</a:t>
            </a:r>
            <a:r>
              <a:rPr lang="pt-BR" sz="7200" dirty="0" smtClean="0"/>
              <a:t>;</a:t>
            </a:r>
          </a:p>
          <a:p>
            <a:endParaRPr lang="pt-BR" sz="7200" dirty="0"/>
          </a:p>
          <a:p>
            <a:r>
              <a:rPr lang="pt-BR" sz="7200" dirty="0"/>
              <a:t>III - supervisionar a </a:t>
            </a:r>
            <a:r>
              <a:rPr lang="pt-BR" sz="7200" b="1" dirty="0"/>
              <a:t>implantação de programas e projetos pedagógicos </a:t>
            </a:r>
            <a:r>
              <a:rPr lang="pt-BR" sz="7200" dirty="0"/>
              <a:t>nas escolas</a:t>
            </a:r>
            <a:r>
              <a:rPr lang="pt-BR" sz="7200" dirty="0" smtClean="0"/>
              <a:t>;</a:t>
            </a:r>
          </a:p>
          <a:p>
            <a:endParaRPr lang="pt-BR" sz="7200" dirty="0"/>
          </a:p>
          <a:p>
            <a:r>
              <a:rPr lang="pt-BR" sz="7200" dirty="0"/>
              <a:t>IV - supervisionar o cumprimento do regimento, do </a:t>
            </a:r>
            <a:r>
              <a:rPr lang="pt-BR" sz="7200" b="1" dirty="0"/>
              <a:t>calendário escolar, da matrícula e da frequência, </a:t>
            </a:r>
            <a:r>
              <a:rPr lang="pt-BR" sz="7200" dirty="0"/>
              <a:t>em consonância com as diretrizes da SEEDUC</a:t>
            </a:r>
            <a:r>
              <a:rPr lang="pt-BR" sz="7200" dirty="0" smtClean="0"/>
              <a:t>;</a:t>
            </a:r>
          </a:p>
          <a:p>
            <a:endParaRPr lang="pt-BR" sz="7200" dirty="0"/>
          </a:p>
          <a:p>
            <a:r>
              <a:rPr lang="pt-BR" sz="7200" dirty="0"/>
              <a:t>V- </a:t>
            </a:r>
            <a:r>
              <a:rPr lang="pt-BR" sz="7200" b="1" dirty="0"/>
              <a:t>supervisionar as inspeções </a:t>
            </a:r>
            <a:r>
              <a:rPr lang="pt-BR" sz="7200" dirty="0"/>
              <a:t>realizadas nas Unidades Escolares, de acordo com as diretrizes da SEEDUC</a:t>
            </a:r>
            <a:r>
              <a:rPr lang="pt-BR" sz="7200" dirty="0" smtClean="0"/>
              <a:t>;</a:t>
            </a:r>
          </a:p>
          <a:p>
            <a:endParaRPr lang="pt-BR" sz="7200" dirty="0"/>
          </a:p>
          <a:p>
            <a:r>
              <a:rPr lang="pt-BR" sz="7200" dirty="0"/>
              <a:t>VI - acompanhar e oferecer suporte à </a:t>
            </a:r>
            <a:r>
              <a:rPr lang="pt-BR" sz="7200" b="1" dirty="0"/>
              <a:t>formação dos profissionais </a:t>
            </a:r>
            <a:r>
              <a:rPr lang="pt-BR" sz="7200" dirty="0"/>
              <a:t>da rede estadual de sua área de abrangência</a:t>
            </a:r>
            <a:r>
              <a:rPr lang="pt-BR" sz="7200" dirty="0" smtClean="0"/>
              <a:t>;</a:t>
            </a:r>
          </a:p>
          <a:p>
            <a:endParaRPr lang="pt-BR" sz="7200" dirty="0"/>
          </a:p>
          <a:p>
            <a:r>
              <a:rPr lang="pt-BR" sz="7200" dirty="0"/>
              <a:t>VII - realizar </a:t>
            </a:r>
            <a:r>
              <a:rPr lang="pt-BR" sz="7200" b="1" dirty="0"/>
              <a:t>a interface com a Regional Administrativa </a:t>
            </a:r>
            <a:r>
              <a:rPr lang="pt-BR" sz="7200" dirty="0"/>
              <a:t>e as áreas técnicas da SEEDUC, apontando as necessidades das Unidades Escolares, com foco pedagógico.</a:t>
            </a:r>
          </a:p>
          <a:p>
            <a:r>
              <a:rPr lang="pt-BR" sz="5000" dirty="0"/>
              <a:t> </a:t>
            </a:r>
          </a:p>
          <a:p>
            <a:pPr eaLnBrk="1" hangingPunct="1">
              <a:defRPr/>
            </a:pPr>
            <a:endParaRPr lang="pt-BR" sz="7200" dirty="0" smtClean="0"/>
          </a:p>
          <a:p>
            <a:pPr eaLnBrk="1" hangingPunct="1">
              <a:defRPr/>
            </a:pPr>
            <a:endParaRPr lang="pt-BR" sz="7200" dirty="0"/>
          </a:p>
          <a:p>
            <a:pPr eaLnBrk="1" hangingPunct="1">
              <a:defRPr/>
            </a:pPr>
            <a:endParaRPr lang="pt-BR" sz="7200" dirty="0" smtClean="0"/>
          </a:p>
          <a:p>
            <a:endParaRPr lang="pt-BR" sz="7200" dirty="0"/>
          </a:p>
          <a:p>
            <a:endParaRPr lang="pt-BR" sz="7200" dirty="0" smtClean="0"/>
          </a:p>
          <a:p>
            <a:pPr algn="l"/>
            <a:endParaRPr lang="pt-BR" sz="7200" dirty="0" smtClean="0"/>
          </a:p>
          <a:p>
            <a:pPr eaLnBrk="1" hangingPunct="1">
              <a:defRPr/>
            </a:pPr>
            <a:endParaRPr lang="pt-BR" sz="3600" b="1" dirty="0" smtClean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8511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786467" y="5157193"/>
            <a:ext cx="8534400" cy="576063"/>
          </a:xfrm>
          <a:ln>
            <a:miter lim="800000"/>
            <a:headEnd/>
            <a:tailEnd/>
          </a:ln>
          <a:effectLst/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endParaRPr lang="pt-BR" sz="2900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eaLnBrk="1" hangingPunct="1">
              <a:defRPr/>
            </a:pPr>
            <a:endParaRPr lang="pt-BR" sz="4500" b="1" dirty="0" smtClean="0">
              <a:solidFill>
                <a:srgbClr val="002060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511695" y="779604"/>
            <a:ext cx="1017713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61000" sy="61000" algn="ctr" rotWithShape="0">
              <a:srgbClr val="000000">
                <a:alpha val="0"/>
              </a:srgbClr>
            </a:outerShdw>
          </a:effectLst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pt-BR" sz="14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defRPr/>
            </a:pPr>
            <a:endParaRPr lang="pt-BR" sz="1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 eaLnBrk="1" hangingPunct="1">
              <a:defRPr/>
            </a:pPr>
            <a:r>
              <a:rPr lang="pt-BR" sz="17600" b="1" spc="-100" dirty="0" smtClean="0">
                <a:solidFill>
                  <a:schemeClr val="tx2"/>
                </a:solidFill>
              </a:rPr>
              <a:t>Política </a:t>
            </a:r>
            <a:r>
              <a:rPr lang="pt-BR" sz="17600" b="1" spc="-100" dirty="0">
                <a:solidFill>
                  <a:schemeClr val="tx2"/>
                </a:solidFill>
              </a:rPr>
              <a:t>Administrativa</a:t>
            </a:r>
          </a:p>
          <a:p>
            <a:endParaRPr lang="pt-BR" sz="5000" dirty="0" smtClean="0"/>
          </a:p>
          <a:p>
            <a:endParaRPr lang="pt-BR" sz="5000" dirty="0" smtClean="0"/>
          </a:p>
          <a:p>
            <a:endParaRPr lang="pt-BR" sz="5000" dirty="0"/>
          </a:p>
          <a:p>
            <a:r>
              <a:rPr lang="pt-BR" sz="6400" dirty="0"/>
              <a:t>I - orientar e acompanhar a </a:t>
            </a:r>
            <a:r>
              <a:rPr lang="pt-BR" sz="6400" b="1" dirty="0"/>
              <a:t>aquisição de bens e serviços </a:t>
            </a:r>
            <a:r>
              <a:rPr lang="pt-BR" sz="6400" dirty="0"/>
              <a:t>pelas Unidades Escolares</a:t>
            </a:r>
            <a:r>
              <a:rPr lang="pt-BR" sz="6400" dirty="0" smtClean="0"/>
              <a:t>;</a:t>
            </a:r>
          </a:p>
          <a:p>
            <a:endParaRPr lang="pt-BR" sz="6400" dirty="0"/>
          </a:p>
          <a:p>
            <a:r>
              <a:rPr lang="pt-BR" sz="6400" dirty="0"/>
              <a:t>II - planejar a </a:t>
            </a:r>
            <a:r>
              <a:rPr lang="pt-BR" sz="6400" b="1" dirty="0"/>
              <a:t>distribuição dos recursos financeiros </a:t>
            </a:r>
            <a:r>
              <a:rPr lang="pt-BR" sz="6400" dirty="0"/>
              <a:t>de acordo com as necessidades da Regional Administrativa, da Regional Pedagógica e das Unidades Escolares, em consonância com as diretrizes da SEEDUC</a:t>
            </a:r>
            <a:r>
              <a:rPr lang="pt-BR" sz="6400" dirty="0" smtClean="0"/>
              <a:t>;</a:t>
            </a:r>
            <a:endParaRPr lang="pt-BR" sz="6400" dirty="0"/>
          </a:p>
          <a:p>
            <a:r>
              <a:rPr lang="pt-BR" sz="6400" dirty="0"/>
              <a:t>III - orientar e acompanhar a </a:t>
            </a:r>
            <a:r>
              <a:rPr lang="pt-BR" sz="6400" b="1" dirty="0"/>
              <a:t>prestação de contas dos recursos financeiros </a:t>
            </a:r>
            <a:r>
              <a:rPr lang="pt-BR" sz="6400" dirty="0"/>
              <a:t>da Regional Administrativa, da Regional Pedagógica e das Unidades Escolares, em consonância com as diretrizes da SEEDUC; </a:t>
            </a:r>
          </a:p>
          <a:p>
            <a:r>
              <a:rPr lang="pt-BR" sz="6400" dirty="0"/>
              <a:t>IV - controlar e orientar </a:t>
            </a:r>
            <a:r>
              <a:rPr lang="pt-BR" sz="6400" b="1" dirty="0"/>
              <a:t>os processos administrativos e de pessoal </a:t>
            </a:r>
            <a:r>
              <a:rPr lang="pt-BR" sz="6400" dirty="0"/>
              <a:t>das Unidades Escolares a partir das diretrizes da SEEDUC</a:t>
            </a:r>
            <a:r>
              <a:rPr lang="pt-BR" sz="6400" dirty="0" smtClean="0"/>
              <a:t>;</a:t>
            </a:r>
            <a:endParaRPr lang="pt-BR" sz="6400" dirty="0"/>
          </a:p>
          <a:p>
            <a:r>
              <a:rPr lang="pt-BR" sz="6400" dirty="0"/>
              <a:t> V - supervisionar </a:t>
            </a:r>
            <a:r>
              <a:rPr lang="pt-BR" sz="6400" dirty="0" smtClean="0"/>
              <a:t>as </a:t>
            </a:r>
            <a:r>
              <a:rPr lang="pt-BR" sz="6400" dirty="0"/>
              <a:t>obras da rede física e </a:t>
            </a:r>
            <a:r>
              <a:rPr lang="pt-BR" sz="6400" b="1" dirty="0"/>
              <a:t>controle patrimonial </a:t>
            </a:r>
            <a:r>
              <a:rPr lang="pt-BR" sz="6400" dirty="0"/>
              <a:t>nas Unidades Escolares de maneira a garantir a execução conforme padrão de qualidade da SEEDUC;</a:t>
            </a:r>
          </a:p>
          <a:p>
            <a:r>
              <a:rPr lang="pt-BR" sz="6400" dirty="0"/>
              <a:t>VI - realizar a </a:t>
            </a:r>
            <a:r>
              <a:rPr lang="pt-BR" sz="6400" b="1" dirty="0"/>
              <a:t>interface com a Regional Pedagógica </a:t>
            </a:r>
            <a:r>
              <a:rPr lang="pt-BR" sz="6400" dirty="0"/>
              <a:t>e áreas técnicas da SEEDUC, apontando as necessidades das Unidades Escolares, (Administrativa, Financeira, Pessoal, Infraestrutura e Tecnologia com foco pedagógico</a:t>
            </a:r>
            <a:r>
              <a:rPr lang="pt-BR" sz="6400" dirty="0" smtClean="0"/>
              <a:t>).;</a:t>
            </a:r>
          </a:p>
          <a:p>
            <a:endParaRPr lang="pt-BR" sz="6400" dirty="0"/>
          </a:p>
          <a:p>
            <a:r>
              <a:rPr lang="pt-BR" sz="6400" dirty="0"/>
              <a:t>VII - </a:t>
            </a:r>
            <a:r>
              <a:rPr lang="pt-BR" sz="6400" b="1" dirty="0"/>
              <a:t>supervisionar e acompanhar os serviços e bens contratados </a:t>
            </a:r>
            <a:r>
              <a:rPr lang="pt-BR" sz="6400" dirty="0"/>
              <a:t>cuja execução e entrega, respectivamente, sejam nas Unidades Escolares ou nas sedes das Regionais, em colaboração com o gestor do contrato.</a:t>
            </a:r>
          </a:p>
          <a:p>
            <a:r>
              <a:rPr lang="pt-BR" sz="6400" dirty="0"/>
              <a:t> </a:t>
            </a:r>
          </a:p>
          <a:p>
            <a:pPr eaLnBrk="1" hangingPunct="1">
              <a:defRPr/>
            </a:pPr>
            <a:endParaRPr lang="pt-BR" sz="7200" dirty="0" smtClean="0"/>
          </a:p>
          <a:p>
            <a:pPr eaLnBrk="1" hangingPunct="1">
              <a:defRPr/>
            </a:pPr>
            <a:endParaRPr lang="pt-BR" sz="7200" dirty="0"/>
          </a:p>
          <a:p>
            <a:pPr eaLnBrk="1" hangingPunct="1">
              <a:defRPr/>
            </a:pPr>
            <a:endParaRPr lang="pt-BR" sz="7200" dirty="0" smtClean="0"/>
          </a:p>
          <a:p>
            <a:endParaRPr lang="pt-BR" sz="7200" dirty="0"/>
          </a:p>
          <a:p>
            <a:endParaRPr lang="pt-BR" sz="7200" dirty="0" smtClean="0"/>
          </a:p>
          <a:p>
            <a:pPr algn="l"/>
            <a:endParaRPr lang="pt-BR" sz="7200" dirty="0" smtClean="0"/>
          </a:p>
          <a:p>
            <a:pPr eaLnBrk="1" hangingPunct="1">
              <a:defRPr/>
            </a:pPr>
            <a:endParaRPr lang="pt-BR" sz="3600" b="1" dirty="0" smtClean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6718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/>
              <a:t>Progressão e Extinção da Medida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/>
              <a:t>É importante frisar que </a:t>
            </a:r>
            <a:r>
              <a:rPr lang="pt-BR" sz="2800" dirty="0" smtClean="0"/>
              <a:t>as medidas </a:t>
            </a:r>
            <a:r>
              <a:rPr lang="pt-BR" sz="2800" dirty="0"/>
              <a:t>socioeducativas são </a:t>
            </a:r>
            <a:r>
              <a:rPr lang="pt-BR" sz="2800" dirty="0" smtClean="0"/>
              <a:t>reavaliadas para </a:t>
            </a:r>
            <a:r>
              <a:rPr lang="pt-BR" sz="2800" dirty="0"/>
              <a:t>fim de progressão </a:t>
            </a:r>
            <a:r>
              <a:rPr lang="pt-BR" sz="2800" dirty="0" smtClean="0"/>
              <a:t>ou extinção </a:t>
            </a:r>
            <a:r>
              <a:rPr lang="pt-BR" sz="2800" dirty="0"/>
              <a:t>de medida </a:t>
            </a:r>
            <a:r>
              <a:rPr lang="pt-BR" sz="2800" dirty="0" smtClean="0"/>
              <a:t>socioeducativa através </a:t>
            </a:r>
            <a:r>
              <a:rPr lang="pt-BR" sz="2800" dirty="0"/>
              <a:t>dos relatórios técnicos </a:t>
            </a:r>
            <a:r>
              <a:rPr lang="pt-BR" sz="2800" dirty="0" smtClean="0"/>
              <a:t>encaminhado ao </a:t>
            </a:r>
            <a:r>
              <a:rPr lang="pt-BR" sz="2800" dirty="0"/>
              <a:t>Juizado da </a:t>
            </a:r>
            <a:r>
              <a:rPr lang="pt-BR" sz="2800" dirty="0" smtClean="0"/>
              <a:t>Infância e </a:t>
            </a:r>
            <a:r>
              <a:rPr lang="pt-BR" sz="2800" dirty="0"/>
              <a:t>da Juventude. Estes </a:t>
            </a:r>
            <a:r>
              <a:rPr lang="pt-BR" sz="2800" dirty="0" smtClean="0"/>
              <a:t>relatórios, além </a:t>
            </a:r>
            <a:r>
              <a:rPr lang="pt-BR" sz="2800" dirty="0"/>
              <a:t>de possuírem uma </a:t>
            </a:r>
            <a:r>
              <a:rPr lang="pt-BR" sz="2800" dirty="0" smtClean="0"/>
              <a:t>periodicidade máxima </a:t>
            </a:r>
            <a:r>
              <a:rPr lang="pt-BR" sz="2800" dirty="0"/>
              <a:t>semestral </a:t>
            </a:r>
            <a:r>
              <a:rPr lang="pt-BR" sz="2800" dirty="0" smtClean="0"/>
              <a:t>para serem </a:t>
            </a:r>
            <a:r>
              <a:rPr lang="pt-BR" sz="2800" dirty="0"/>
              <a:t>elaborados, devem, </a:t>
            </a:r>
            <a:r>
              <a:rPr lang="pt-BR" sz="2800" dirty="0" smtClean="0"/>
              <a:t>igualmente, estabelecer </a:t>
            </a:r>
            <a:r>
              <a:rPr lang="pt-BR" sz="2800" dirty="0"/>
              <a:t>um </a:t>
            </a:r>
            <a:r>
              <a:rPr lang="pt-BR" sz="2800" dirty="0" smtClean="0"/>
              <a:t>Plano Individual </a:t>
            </a:r>
            <a:r>
              <a:rPr lang="pt-BR" sz="2800" dirty="0"/>
              <a:t>de Atendimento (</a:t>
            </a:r>
            <a:r>
              <a:rPr lang="pt-BR" sz="2800" dirty="0" smtClean="0"/>
              <a:t>PIA) para </a:t>
            </a:r>
            <a:r>
              <a:rPr lang="pt-BR" sz="2800" dirty="0"/>
              <a:t>cada adolescente em </a:t>
            </a:r>
            <a:r>
              <a:rPr lang="pt-BR" sz="2800" dirty="0" smtClean="0"/>
              <a:t>cumprimento de </a:t>
            </a:r>
            <a:r>
              <a:rPr lang="pt-BR" sz="2800" dirty="0"/>
              <a:t>medida socioeducativa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6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/>
              <a:t>Ato infracional ...</a:t>
            </a:r>
            <a:endParaRPr lang="pt-BR" sz="44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O </a:t>
            </a:r>
            <a:r>
              <a:rPr lang="pt-BR" dirty="0" smtClean="0"/>
              <a:t>Estatuto da </a:t>
            </a:r>
            <a:r>
              <a:rPr lang="pt-BR" dirty="0"/>
              <a:t>Criança e do </a:t>
            </a:r>
            <a:r>
              <a:rPr lang="pt-BR" dirty="0" smtClean="0"/>
              <a:t>Adolescente (ECA</a:t>
            </a:r>
            <a:r>
              <a:rPr lang="pt-BR" dirty="0"/>
              <a:t>) define por ato </a:t>
            </a:r>
            <a:r>
              <a:rPr lang="pt-BR" dirty="0" smtClean="0"/>
              <a:t>infracional “a </a:t>
            </a:r>
            <a:r>
              <a:rPr lang="pt-BR" dirty="0"/>
              <a:t>conduta descrita como </a:t>
            </a:r>
            <a:r>
              <a:rPr lang="pt-BR" dirty="0" smtClean="0"/>
              <a:t>crime ou </a:t>
            </a:r>
            <a:r>
              <a:rPr lang="pt-BR" dirty="0"/>
              <a:t>contravenção penal</a:t>
            </a:r>
            <a:r>
              <a:rPr lang="pt-BR" dirty="0" smtClean="0"/>
              <a:t>”</a:t>
            </a:r>
          </a:p>
          <a:p>
            <a:pPr algn="just"/>
            <a:r>
              <a:rPr lang="pt-BR" dirty="0" smtClean="0"/>
              <a:t>Art</a:t>
            </a:r>
            <a:r>
              <a:rPr lang="pt-BR" dirty="0"/>
              <a:t>. 106. Nenhum adolescente será privado de sua liberdade senão em flagrante de ato infracional ou por ordem escrita e fundamentada da autoridade judiciária competente.</a:t>
            </a:r>
          </a:p>
          <a:p>
            <a:pPr algn="just"/>
            <a:r>
              <a:rPr lang="pt-BR" dirty="0"/>
              <a:t>Parágrafo único. O adolescente tem direito à identificação dos responsáveis pela sua apreensão, devendo ser informado acerca de seus direitos.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73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cap="all" dirty="0" smtClean="0"/>
              <a:t>Abdalla J. F. S., Veloso B. R., Vargens P.W. </a:t>
            </a:r>
            <a:r>
              <a:rPr lang="pt-BR" dirty="0" smtClean="0"/>
              <a:t>(</a:t>
            </a:r>
            <a:r>
              <a:rPr lang="pt-BR" dirty="0" err="1"/>
              <a:t>orgs</a:t>
            </a:r>
            <a:r>
              <a:rPr lang="pt-BR" dirty="0"/>
              <a:t>.). </a:t>
            </a:r>
            <a:r>
              <a:rPr lang="pt-BR" b="1" dirty="0" smtClean="0"/>
              <a:t>Dicionário </a:t>
            </a:r>
            <a:r>
              <a:rPr lang="pt-BR" b="1" dirty="0"/>
              <a:t>do Sistema Socioeducativo do Estado do Rio de Janeiro</a:t>
            </a:r>
            <a:r>
              <a:rPr lang="pt-BR" b="1" dirty="0" smtClean="0"/>
              <a:t>. [</a:t>
            </a:r>
            <a:r>
              <a:rPr lang="pt-BR" b="1" dirty="0"/>
              <a:t>recurso eletrônico] </a:t>
            </a:r>
            <a:r>
              <a:rPr lang="pt-BR" dirty="0"/>
              <a:t>/ </a:t>
            </a:r>
            <a:r>
              <a:rPr lang="pt-BR" dirty="0" smtClean="0"/>
              <a:t>Rio </a:t>
            </a:r>
            <a:r>
              <a:rPr lang="pt-BR" dirty="0"/>
              <a:t>de </a:t>
            </a:r>
            <a:r>
              <a:rPr lang="pt-BR" dirty="0" smtClean="0"/>
              <a:t>Janeiro: Novo </a:t>
            </a:r>
            <a:r>
              <a:rPr lang="pt-BR" dirty="0"/>
              <a:t>DEGASE, 2016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novodegase.rj.gov.br/esgse/index.php/menu-publicacoes/livros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8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401289" y="711283"/>
            <a:ext cx="8003969" cy="5170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Clr>
                <a:srgbClr val="17375E"/>
              </a:buClr>
              <a:buSzPct val="25000"/>
            </a:pPr>
            <a:r>
              <a:rPr lang="pt-BR" sz="4400" b="1" dirty="0">
                <a:sym typeface="Arial"/>
              </a:rPr>
              <a:t>Marco Legal</a:t>
            </a:r>
            <a:br>
              <a:rPr lang="pt-BR" sz="4400" b="1" dirty="0">
                <a:sym typeface="Arial"/>
              </a:rPr>
            </a:br>
            <a:r>
              <a:rPr lang="pt-BR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8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Constituição Federal de 1988</a:t>
            </a:r>
            <a:b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Estatuto da Criança e do Adolescente – Lei 8.069/90</a:t>
            </a:r>
            <a:b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LDB – Lei 9.394/96</a:t>
            </a:r>
            <a:b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1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Sinase</a:t>
            </a:r>
            <a: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– Lei </a:t>
            </a:r>
            <a:r>
              <a:rPr lang="pt-B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12.594/2012 </a:t>
            </a:r>
            <a: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Resoluções e Portarias SEEDUC  </a:t>
            </a:r>
            <a:b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0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5.307/2015 – 5.099/2014 – 5.005/2014 – 4.845/2012 – 419/2013</a:t>
            </a:r>
            <a:r>
              <a:rPr lang="pt-BR" sz="2400" b="1" i="0" u="none" strike="noStrike" cap="none" baseline="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2400" b="1" i="0" u="none" strike="noStrike" cap="none" baseline="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</a:br>
            <a:endParaRPr lang="x-none" sz="2800" b="1" i="0" u="none" strike="noStrike" cap="none" baseline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68779" y="2220686"/>
            <a:ext cx="8146473" cy="358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08971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007435" y="3455775"/>
            <a:ext cx="10561173" cy="3293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x-none" sz="2800" b="1" i="0" u="none" strike="noStrike" cap="none" baseline="0">
              <a:solidFill>
                <a:srgbClr val="17375E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1424" y="1124745"/>
            <a:ext cx="10849205" cy="38779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/>
            <a:endParaRPr lang="pt-BR" sz="2400" dirty="0" smtClean="0"/>
          </a:p>
          <a:p>
            <a:endParaRPr lang="pt-BR" sz="24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11425" y="1124744"/>
            <a:ext cx="93607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/>
              <a:t>C.E.</a:t>
            </a:r>
            <a:r>
              <a:rPr lang="pt-BR" sz="2000" b="1" dirty="0" smtClean="0"/>
              <a:t> Padre Carlos Leôncio da </a:t>
            </a:r>
            <a:r>
              <a:rPr lang="pt-BR" sz="2000" b="1" dirty="0"/>
              <a:t>Silva - </a:t>
            </a:r>
            <a:r>
              <a:rPr lang="pt-BR" sz="2000" b="1" dirty="0" err="1"/>
              <a:t>Cense</a:t>
            </a:r>
            <a:r>
              <a:rPr lang="pt-BR" sz="2000" b="1" dirty="0"/>
              <a:t> Dom Bosco</a:t>
            </a:r>
          </a:p>
          <a:p>
            <a:pPr algn="ctr"/>
            <a:endParaRPr lang="pt-BR" sz="2000" b="1" dirty="0"/>
          </a:p>
        </p:txBody>
      </p:sp>
      <p:pic>
        <p:nvPicPr>
          <p:cNvPr id="2050" name="Picture 2" descr="G:\20151013_12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2204864"/>
            <a:ext cx="4800000" cy="270000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199456" y="1700808"/>
            <a:ext cx="44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Sala de Aula 01</a:t>
            </a:r>
            <a:endParaRPr lang="pt-BR" dirty="0"/>
          </a:p>
        </p:txBody>
      </p:sp>
      <p:pic>
        <p:nvPicPr>
          <p:cNvPr id="2051" name="Picture 3" descr="G:\20151013_122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5428" y="2204864"/>
            <a:ext cx="4800000" cy="2700000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480043" y="170080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Sala de Aula 07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50329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007435" y="3455775"/>
            <a:ext cx="10561173" cy="3293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x-none" sz="2800" b="1" i="0" u="none" strike="noStrike" cap="none" baseline="0">
              <a:solidFill>
                <a:srgbClr val="17375E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1424" y="1124745"/>
            <a:ext cx="10849205" cy="38779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/>
            <a:endParaRPr lang="pt-BR" sz="2400" dirty="0" smtClean="0"/>
          </a:p>
          <a:p>
            <a:endParaRPr lang="pt-BR" sz="24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11425" y="954090"/>
            <a:ext cx="970511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/>
              <a:t>C.E.</a:t>
            </a:r>
            <a:r>
              <a:rPr lang="pt-BR" sz="2000" b="1" dirty="0" smtClean="0"/>
              <a:t> Irmã Terezinha de Barros – </a:t>
            </a:r>
            <a:r>
              <a:rPr lang="pt-BR" sz="2000" b="1" dirty="0" err="1" smtClean="0"/>
              <a:t>Cense</a:t>
            </a:r>
            <a:r>
              <a:rPr lang="pt-BR" sz="2000" b="1" dirty="0" smtClean="0"/>
              <a:t> Volta Redonda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99456" y="1700809"/>
            <a:ext cx="44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Corredor de acesso às salas de aula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80043" y="170080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Sala do Ensino Fundamental</a:t>
            </a:r>
            <a:endParaRPr lang="pt-BR" dirty="0"/>
          </a:p>
        </p:txBody>
      </p:sp>
      <p:pic>
        <p:nvPicPr>
          <p:cNvPr id="12" name="Imagem 11" descr="D:\DSC_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2348880"/>
            <a:ext cx="4799753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D:\DSC_0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89" y="2348881"/>
            <a:ext cx="4800000" cy="2391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7062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007435" y="3455775"/>
            <a:ext cx="10561173" cy="3293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x-none" sz="2800" b="1" i="0" u="none" strike="noStrike" cap="none" baseline="0">
              <a:solidFill>
                <a:srgbClr val="17375E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1424" y="1124745"/>
            <a:ext cx="10849205" cy="38779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/>
            <a:endParaRPr lang="pt-BR" sz="2400" dirty="0" smtClean="0"/>
          </a:p>
          <a:p>
            <a:endParaRPr lang="pt-BR" sz="24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11424" y="954090"/>
            <a:ext cx="923010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/>
              <a:t>C.E.</a:t>
            </a:r>
            <a:r>
              <a:rPr lang="pt-BR" sz="2000" b="1" dirty="0" smtClean="0"/>
              <a:t> Rui Barbosa – </a:t>
            </a:r>
            <a:r>
              <a:rPr lang="pt-BR" sz="2000" b="1" dirty="0" err="1" smtClean="0"/>
              <a:t>Cense</a:t>
            </a:r>
            <a:r>
              <a:rPr lang="pt-BR" sz="2000" b="1" dirty="0" smtClean="0"/>
              <a:t> Campos dos Goytacazes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99456" y="1700808"/>
            <a:ext cx="44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Biblioteca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80043" y="1484784"/>
            <a:ext cx="499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Releitura de trabalhos  de Romero Brito, Tarsila do Amaral, Van </a:t>
            </a:r>
            <a:r>
              <a:rPr lang="pt-BR" sz="1400" dirty="0" err="1" smtClean="0"/>
              <a:t>Gogh</a:t>
            </a:r>
            <a:r>
              <a:rPr lang="pt-BR" sz="1400" dirty="0" smtClean="0"/>
              <a:t> e  Feira de Diversidade Cultural com  negras africanas</a:t>
            </a:r>
            <a:endParaRPr lang="pt-BR" sz="1400" dirty="0"/>
          </a:p>
        </p:txBody>
      </p:sp>
      <p:pic>
        <p:nvPicPr>
          <p:cNvPr id="10" name="Imagem 9" descr="DSCN15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2348880"/>
            <a:ext cx="48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C:\Users\MARCO ANTONIO\Desktop\ultimas fotos valeria celular\IMG_20141201_0911557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79" y="2348880"/>
            <a:ext cx="4799753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5828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007435" y="3455775"/>
            <a:ext cx="10561173" cy="3293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x-none" sz="2800" b="1" i="0" u="none" strike="noStrike" cap="none" baseline="0">
              <a:solidFill>
                <a:srgbClr val="17375E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1424" y="1124745"/>
            <a:ext cx="10849205" cy="38779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/>
            <a:endParaRPr lang="pt-BR" sz="2400" dirty="0" smtClean="0"/>
          </a:p>
          <a:p>
            <a:endParaRPr lang="pt-BR" sz="24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11424" y="954090"/>
            <a:ext cx="931323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/>
              <a:t>C.E.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Gildo</a:t>
            </a:r>
            <a:r>
              <a:rPr lang="pt-BR" sz="2000" b="1" dirty="0" smtClean="0"/>
              <a:t> Cândido da Silva - ESE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99456" y="1700808"/>
            <a:ext cx="441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Culminância </a:t>
            </a:r>
            <a:r>
              <a:rPr lang="pt-BR" dirty="0"/>
              <a:t>do Projeto "</a:t>
            </a:r>
            <a:r>
              <a:rPr lang="pt-BR" dirty="0" err="1"/>
              <a:t>Gildo</a:t>
            </a:r>
            <a:r>
              <a:rPr lang="pt-BR" dirty="0"/>
              <a:t> Candido construindo a identidade brasileira"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64085" y="1700809"/>
            <a:ext cx="441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Sala dos Professores</a:t>
            </a:r>
            <a:endParaRPr lang="pt-BR" dirty="0"/>
          </a:p>
        </p:txBody>
      </p:sp>
      <p:pic>
        <p:nvPicPr>
          <p:cNvPr id="12" name="Imagem 11" descr="C:\Users\cfsantos\AppData\Local\Temp\Rar$DIa0.318\IMG_20141202_1215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45" y="2852936"/>
            <a:ext cx="4800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C:\Users\cfsantos\AppData\Local\Temp\Rar$DIa0.306\2808 06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85" y="2852936"/>
            <a:ext cx="4800000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79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007435" y="3455775"/>
            <a:ext cx="10561173" cy="3293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x-none" sz="2800" b="1" i="0" u="none" strike="noStrike" cap="none" baseline="0">
              <a:solidFill>
                <a:srgbClr val="17375E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1424" y="1124745"/>
            <a:ext cx="10849205" cy="38779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/>
            <a:endParaRPr lang="pt-BR" sz="2400" dirty="0" smtClean="0"/>
          </a:p>
          <a:p>
            <a:endParaRPr lang="pt-BR" sz="24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11425" y="954090"/>
            <a:ext cx="959823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/>
              <a:t>C.E.</a:t>
            </a:r>
            <a:r>
              <a:rPr lang="pt-BR" sz="2000" b="1" dirty="0" smtClean="0"/>
              <a:t> Luiza </a:t>
            </a:r>
            <a:r>
              <a:rPr lang="pt-BR" sz="2000" b="1" dirty="0" err="1" smtClean="0"/>
              <a:t>Mahin</a:t>
            </a:r>
            <a:r>
              <a:rPr lang="pt-BR" sz="2000" b="1" dirty="0" smtClean="0"/>
              <a:t> – </a:t>
            </a:r>
            <a:r>
              <a:rPr lang="pt-BR" sz="2000" b="1" dirty="0" err="1" smtClean="0"/>
              <a:t>Cense</a:t>
            </a:r>
            <a:r>
              <a:rPr lang="pt-BR" sz="2000" b="1" dirty="0" smtClean="0"/>
              <a:t> PACGC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99456" y="1700808"/>
            <a:ext cx="1056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Campeonato de Robótica em Parceria SEEDUC/Lego </a:t>
            </a:r>
            <a:r>
              <a:rPr lang="pt-BR" dirty="0" err="1" smtClean="0"/>
              <a:t>Education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2" name="Imagem 11" descr="C:\Users\cfsantos\Downloads\f93d66de-966b-4811-8950-71b4362f71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38" y="2708920"/>
            <a:ext cx="4799753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C:\Users\cfsantos\Downloads\60090eb5-2fa2-4c02-a41c-76955335e13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88" y="2204864"/>
            <a:ext cx="3503507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874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007435" y="3455775"/>
            <a:ext cx="10561173" cy="3293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x-none" sz="2800" b="1" i="0" u="none" strike="noStrike" cap="none" baseline="0">
              <a:solidFill>
                <a:srgbClr val="17375E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1424" y="1124745"/>
            <a:ext cx="10849205" cy="38779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/>
            <a:endParaRPr lang="pt-BR" sz="2400" dirty="0" smtClean="0"/>
          </a:p>
          <a:p>
            <a:endParaRPr lang="pt-BR" sz="24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98539" y="954090"/>
            <a:ext cx="975362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C.E. Candeia - EJLA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99456" y="1700808"/>
            <a:ext cx="44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Trabalho dos alunos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84032" y="1700808"/>
            <a:ext cx="499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Sala de aula</a:t>
            </a:r>
            <a:endParaRPr lang="pt-BR" dirty="0"/>
          </a:p>
        </p:txBody>
      </p:sp>
      <p:pic>
        <p:nvPicPr>
          <p:cNvPr id="12" name="Imagem 11" descr="C:\Users\cfsantos\Downloads\e6a4052a-e692-44fe-8634-b4dbe7fc477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25" y="2708920"/>
            <a:ext cx="4799753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cfsantos\Downloads\ed88b87e-61b7-457a-af96-31c43a1def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25" y="2708920"/>
            <a:ext cx="48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9897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007435" y="3455775"/>
            <a:ext cx="10561173" cy="3293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algn="l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latin typeface="Arial" pitchFamily="34" charset="0"/>
                <a:cs typeface="Arial" pitchFamily="34" charset="0"/>
              </a:rPr>
            </a:br>
            <a:endParaRPr lang="x-none" sz="2800" b="1" i="0" u="none" strike="noStrike" cap="none" baseline="0">
              <a:solidFill>
                <a:srgbClr val="17375E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11424" y="1124745"/>
            <a:ext cx="10849205" cy="38779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/>
            <a:endParaRPr lang="pt-BR" sz="2400" dirty="0" smtClean="0"/>
          </a:p>
          <a:p>
            <a:endParaRPr lang="pt-BR" sz="24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911425" y="954090"/>
            <a:ext cx="925385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 smtClean="0"/>
              <a:t>C.E.</a:t>
            </a:r>
            <a:r>
              <a:rPr lang="pt-BR" sz="2000" b="1" dirty="0" smtClean="0"/>
              <a:t> Jornalista Barbosa Lima Sobrinho – CAI Baixada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99456" y="1700808"/>
            <a:ext cx="441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Entrada da Unidade Escolar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480043" y="1628800"/>
            <a:ext cx="4992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Corredor de acesso às salas de aula</a:t>
            </a:r>
            <a:endParaRPr lang="pt-BR" dirty="0"/>
          </a:p>
        </p:txBody>
      </p:sp>
      <p:pic>
        <p:nvPicPr>
          <p:cNvPr id="8" name="Imagem 7" descr="C:\Users\cfsantos\AppData\Local\Temp\FRENTE DA ESCOL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2420888"/>
            <a:ext cx="4799753" cy="270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cfsantos\AppData\Local\Temp\CORREDOR DA ESCOL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17" y="2083708"/>
            <a:ext cx="3840000" cy="39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2988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O que acontece após a apreensão?</a:t>
            </a:r>
            <a:endParaRPr lang="pt-BR" sz="4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Após a apreensão o adolescente é encaminhado para a Delegacia Especializada, onde é lavrado o auto de apreensão  pela prática de ato infracional. De lá, ele é encaminhado para uma unidade de internação provisória do </a:t>
            </a:r>
            <a:r>
              <a:rPr lang="pt-BR" dirty="0" err="1"/>
              <a:t>Degase</a:t>
            </a:r>
            <a:r>
              <a:rPr lang="pt-BR" dirty="0"/>
              <a:t>, pernoitando nessa unidade, sendo cadastrado e institucionalizado no órgão, embora não haja nenhuma decisão judicial para internação. </a:t>
            </a:r>
            <a:r>
              <a:rPr lang="pt-BR" dirty="0" smtClean="0"/>
              <a:t>Depois </a:t>
            </a:r>
            <a:r>
              <a:rPr lang="pt-BR" dirty="0"/>
              <a:t>ele é apresentado para ser ouvido pelo Ministério Público e, no dia seguinte, para apresentação perante o juiz, onde é realizada a audiência de apresentação.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0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/>
              <a:t>Medidas socioeducativas ...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4074" y="1737360"/>
            <a:ext cx="10629676" cy="4023360"/>
          </a:xfrm>
        </p:spPr>
        <p:txBody>
          <a:bodyPr>
            <a:noAutofit/>
          </a:bodyPr>
          <a:lstStyle/>
          <a:p>
            <a:r>
              <a:rPr lang="pt-BR" sz="2400" dirty="0"/>
              <a:t>As medidas socioeducativas previstas </a:t>
            </a:r>
            <a:r>
              <a:rPr lang="pt-BR" sz="2400" dirty="0" smtClean="0"/>
              <a:t>são</a:t>
            </a:r>
            <a:r>
              <a:rPr lang="pt-BR" sz="2400" dirty="0"/>
              <a:t>:</a:t>
            </a:r>
          </a:p>
          <a:p>
            <a:pPr marL="114300" indent="0">
              <a:buNone/>
            </a:pPr>
            <a:r>
              <a:rPr lang="pt-BR" sz="2000" dirty="0" smtClean="0"/>
              <a:t>I. advertência</a:t>
            </a:r>
            <a:r>
              <a:rPr lang="pt-BR" sz="2000" dirty="0"/>
              <a:t>;</a:t>
            </a:r>
          </a:p>
          <a:p>
            <a:pPr marL="114300" indent="0">
              <a:buNone/>
            </a:pPr>
            <a:r>
              <a:rPr lang="pt-BR" sz="2000" dirty="0" smtClean="0"/>
              <a:t>II. obrigação </a:t>
            </a:r>
            <a:r>
              <a:rPr lang="pt-BR" sz="2000" dirty="0"/>
              <a:t>de reparar o dano;</a:t>
            </a:r>
          </a:p>
          <a:p>
            <a:pPr marL="114300" indent="0">
              <a:buNone/>
            </a:pPr>
            <a:r>
              <a:rPr lang="pt-BR" sz="2000" dirty="0" smtClean="0"/>
              <a:t>III. prestação </a:t>
            </a:r>
            <a:r>
              <a:rPr lang="pt-BR" sz="2000" dirty="0"/>
              <a:t>de serviços à comunidade;</a:t>
            </a:r>
          </a:p>
          <a:p>
            <a:pPr marL="114300" indent="0">
              <a:buNone/>
            </a:pPr>
            <a:r>
              <a:rPr lang="pt-BR" sz="2000" dirty="0" smtClean="0"/>
              <a:t>IV. liberdade </a:t>
            </a:r>
            <a:r>
              <a:rPr lang="pt-BR" sz="2000" dirty="0"/>
              <a:t>assistida;</a:t>
            </a:r>
          </a:p>
          <a:p>
            <a:pPr marL="114300" indent="0">
              <a:buNone/>
            </a:pPr>
            <a:r>
              <a:rPr lang="pt-BR" sz="2000" dirty="0" smtClean="0"/>
              <a:t>V. inserção </a:t>
            </a:r>
            <a:r>
              <a:rPr lang="pt-BR" sz="2000" dirty="0"/>
              <a:t>em regime de semiliberdade;</a:t>
            </a:r>
          </a:p>
          <a:p>
            <a:pPr marL="114300" indent="0">
              <a:buNone/>
            </a:pPr>
            <a:r>
              <a:rPr lang="pt-BR" sz="2000" dirty="0" smtClean="0"/>
              <a:t>VI. internação </a:t>
            </a:r>
            <a:r>
              <a:rPr lang="pt-BR" sz="2000" dirty="0"/>
              <a:t>em estabelecimento educacional;</a:t>
            </a:r>
          </a:p>
          <a:p>
            <a:pPr marL="114300" indent="0">
              <a:buNone/>
            </a:pPr>
            <a:r>
              <a:rPr lang="pt-BR" sz="2000" dirty="0" smtClean="0"/>
              <a:t>VII. qualquer </a:t>
            </a:r>
            <a:r>
              <a:rPr lang="pt-BR" sz="2000" dirty="0"/>
              <a:t>uma das previstas no art. 101 I a </a:t>
            </a:r>
            <a:r>
              <a:rPr lang="pt-BR" sz="2000" dirty="0" smtClean="0"/>
              <a:t>VI</a:t>
            </a:r>
          </a:p>
          <a:p>
            <a:pPr marL="11430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400" dirty="0" smtClean="0"/>
              <a:t>As medidas </a:t>
            </a:r>
            <a:r>
              <a:rPr lang="pt-BR" sz="2400" dirty="0"/>
              <a:t>protetivas previstas </a:t>
            </a:r>
            <a:r>
              <a:rPr lang="pt-BR" sz="2400" dirty="0" smtClean="0"/>
              <a:t>no art</a:t>
            </a:r>
            <a:r>
              <a:rPr lang="pt-BR" sz="2400" dirty="0"/>
              <a:t>. 101, de I a VI do ECA, </a:t>
            </a:r>
            <a:r>
              <a:rPr lang="pt-BR" sz="2400" dirty="0" smtClean="0"/>
              <a:t>também podem </a:t>
            </a:r>
            <a:r>
              <a:rPr lang="pt-BR" sz="2400" dirty="0"/>
              <a:t>ser aplicadas </a:t>
            </a:r>
            <a:r>
              <a:rPr lang="pt-BR" sz="2400" dirty="0" smtClean="0"/>
              <a:t>cumulativamente ou </a:t>
            </a:r>
            <a:r>
              <a:rPr lang="pt-BR" sz="2400" dirty="0"/>
              <a:t>não ao </a:t>
            </a:r>
            <a:r>
              <a:rPr lang="pt-BR" sz="2400" dirty="0" smtClean="0"/>
              <a:t>adolescente que </a:t>
            </a:r>
            <a:r>
              <a:rPr lang="pt-BR" sz="2400" dirty="0"/>
              <a:t>cometeu ato infracional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32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u="sng" dirty="0"/>
              <a:t>Medidas Socioeducativas: </a:t>
            </a:r>
            <a:r>
              <a:rPr lang="pt-BR" sz="4400" b="1" dirty="0"/>
              <a:t>Meio aberto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1900" dirty="0"/>
              <a:t>A </a:t>
            </a:r>
            <a:r>
              <a:rPr lang="pt-BR" sz="1900" b="1" dirty="0"/>
              <a:t>ADVERTÊNCIA</a:t>
            </a:r>
            <a:r>
              <a:rPr lang="pt-BR" sz="1900" dirty="0"/>
              <a:t>, que </a:t>
            </a:r>
            <a:r>
              <a:rPr lang="pt-BR" sz="1900" dirty="0" smtClean="0"/>
              <a:t>consiste na </a:t>
            </a:r>
            <a:r>
              <a:rPr lang="pt-BR" sz="1900" dirty="0"/>
              <a:t>repreensão verbal; </a:t>
            </a:r>
            <a:r>
              <a:rPr lang="pt-BR" sz="1900" dirty="0" smtClean="0"/>
              <a:t>uma forma </a:t>
            </a:r>
            <a:r>
              <a:rPr lang="pt-BR" sz="1900" dirty="0"/>
              <a:t>de alerta dada pelo </a:t>
            </a:r>
            <a:r>
              <a:rPr lang="pt-BR" sz="1900" dirty="0" smtClean="0"/>
              <a:t>juiz (artigo </a:t>
            </a:r>
            <a:r>
              <a:rPr lang="pt-BR" sz="1900" dirty="0"/>
              <a:t>115 do ECA</a:t>
            </a:r>
            <a:r>
              <a:rPr lang="pt-BR" sz="1900" dirty="0" smtClean="0"/>
              <a:t>).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A </a:t>
            </a:r>
            <a:r>
              <a:rPr lang="pt-BR" sz="1900" b="1" dirty="0"/>
              <a:t>OBRIGAÇÃO DE </a:t>
            </a:r>
            <a:r>
              <a:rPr lang="pt-BR" sz="1900" b="1" dirty="0" smtClean="0"/>
              <a:t>REPARAR O </a:t>
            </a:r>
            <a:r>
              <a:rPr lang="pt-BR" sz="1900" b="1" dirty="0"/>
              <a:t>DANO </a:t>
            </a:r>
            <a:r>
              <a:rPr lang="pt-BR" sz="1900" dirty="0"/>
              <a:t>- quando o ato </a:t>
            </a:r>
            <a:r>
              <a:rPr lang="pt-BR" sz="1900" dirty="0" smtClean="0"/>
              <a:t>infracional envolver </a:t>
            </a:r>
            <a:r>
              <a:rPr lang="pt-BR" sz="1900" dirty="0"/>
              <a:t>danos materiais, </a:t>
            </a:r>
            <a:r>
              <a:rPr lang="pt-BR" sz="1900" dirty="0" smtClean="0"/>
              <a:t>o juiz </a:t>
            </a:r>
            <a:r>
              <a:rPr lang="pt-BR" sz="1900" dirty="0"/>
              <a:t>pode determinar que o </a:t>
            </a:r>
            <a:r>
              <a:rPr lang="pt-BR" sz="1900" dirty="0" smtClean="0"/>
              <a:t>adolescente devolva </a:t>
            </a:r>
            <a:r>
              <a:rPr lang="pt-BR" sz="1900" dirty="0"/>
              <a:t>a coisa, </a:t>
            </a:r>
            <a:r>
              <a:rPr lang="pt-BR" sz="1900" dirty="0" smtClean="0"/>
              <a:t>indenize ou </a:t>
            </a:r>
            <a:r>
              <a:rPr lang="pt-BR" sz="1900" dirty="0"/>
              <a:t>compense o prejuízo da </a:t>
            </a:r>
            <a:r>
              <a:rPr lang="pt-BR" sz="1900" dirty="0" smtClean="0"/>
              <a:t>vítima (artigo </a:t>
            </a:r>
            <a:r>
              <a:rPr lang="pt-BR" sz="1900" dirty="0"/>
              <a:t>116 do ECA</a:t>
            </a:r>
            <a:r>
              <a:rPr lang="pt-BR" sz="1900" dirty="0" smtClean="0"/>
              <a:t>).</a:t>
            </a:r>
          </a:p>
          <a:p>
            <a:pPr algn="just"/>
            <a:endParaRPr lang="pt-BR" sz="1900" dirty="0" smtClean="0"/>
          </a:p>
          <a:p>
            <a:pPr algn="just"/>
            <a:r>
              <a:rPr lang="pt-BR" sz="1900" dirty="0"/>
              <a:t>A </a:t>
            </a:r>
            <a:r>
              <a:rPr lang="pt-BR" sz="1900" b="1" dirty="0"/>
              <a:t>PRESTAÇÃO DE SERVIÇO À COMUNIDADE (PSC)</a:t>
            </a:r>
            <a:r>
              <a:rPr lang="pt-BR" sz="1900" dirty="0"/>
              <a:t> – a Vara da Infância e da Juventude mantém convênio com diversas instituições que se dispõem a receber adolescentes autores de ato infracional.</a:t>
            </a:r>
          </a:p>
          <a:p>
            <a:pPr marL="114300" indent="0" algn="just">
              <a:buNone/>
            </a:pPr>
            <a:r>
              <a:rPr lang="pt-BR" sz="1900" dirty="0"/>
              <a:t>Cada instituição possui um tutor, que se torna responsável por acompanhar as atividades desenvolvidas pelo adolescente no que tange as tarefas que serão executadas durante o cumprimento da medida e por realizar a avaliação ao seu final através de um relatório (artigo 117 do ECA). Prazo máximo de cumprimento de PSC: 6 meses</a:t>
            </a:r>
          </a:p>
          <a:p>
            <a:pPr marL="114300" indent="0" algn="just">
              <a:buNone/>
            </a:pPr>
            <a:r>
              <a:rPr lang="pt-BR" sz="1900" dirty="0"/>
              <a:t>As tarefas devem ser atribuídas de acordo com a aptidão dos adolescentes, compreendendo, no máximo, seis horas semanais, não podendo prejudicar a frequência escolar e/ou a jornada de trabalho. O acompanhamento dessa medida é feito nos Centros de Referência Especializados de Assistência Social (CREAS)</a:t>
            </a:r>
          </a:p>
          <a:p>
            <a:pPr algn="just"/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674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u="sng" dirty="0"/>
              <a:t>Medidas Socioeducativas: </a:t>
            </a:r>
            <a:r>
              <a:rPr lang="pt-BR" sz="4400" b="1" dirty="0"/>
              <a:t>Meio aberto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 smtClean="0"/>
              <a:t>A </a:t>
            </a:r>
            <a:r>
              <a:rPr lang="pt-BR" sz="1800" b="1" dirty="0"/>
              <a:t>LIBERDADE </a:t>
            </a:r>
            <a:r>
              <a:rPr lang="pt-BR" sz="1800" b="1" dirty="0" smtClean="0"/>
              <a:t>ASSISTIDA (LA</a:t>
            </a:r>
            <a:r>
              <a:rPr lang="pt-BR" sz="1800" b="1" dirty="0"/>
              <a:t>) </a:t>
            </a:r>
            <a:r>
              <a:rPr lang="pt-BR" sz="1800" dirty="0"/>
              <a:t>é aplicada sempre que </a:t>
            </a:r>
            <a:r>
              <a:rPr lang="pt-BR" sz="1800" dirty="0" smtClean="0"/>
              <a:t>for a </a:t>
            </a:r>
            <a:r>
              <a:rPr lang="pt-BR" sz="1800" dirty="0"/>
              <a:t>medida mais adequada </a:t>
            </a:r>
            <a:r>
              <a:rPr lang="pt-BR" sz="1800" dirty="0" smtClean="0"/>
              <a:t>para acompanhar</a:t>
            </a:r>
            <a:r>
              <a:rPr lang="pt-BR" sz="1800" dirty="0"/>
              <a:t>, auxiliar e </a:t>
            </a:r>
            <a:r>
              <a:rPr lang="pt-BR" sz="1800" dirty="0" smtClean="0"/>
              <a:t>orientar o </a:t>
            </a:r>
            <a:r>
              <a:rPr lang="pt-BR" sz="1800" dirty="0"/>
              <a:t>adolescente (artigo 118 </a:t>
            </a:r>
            <a:r>
              <a:rPr lang="pt-BR" sz="1800" dirty="0" smtClean="0"/>
              <a:t>do ECA</a:t>
            </a:r>
            <a:r>
              <a:rPr lang="pt-BR" sz="1800" dirty="0"/>
              <a:t>). É uma medida </a:t>
            </a:r>
            <a:r>
              <a:rPr lang="pt-BR" sz="1800" dirty="0" smtClean="0"/>
              <a:t>socioeducativa em </a:t>
            </a:r>
            <a:r>
              <a:rPr lang="pt-BR" sz="1800" dirty="0"/>
              <a:t>meio aberto que </a:t>
            </a:r>
            <a:r>
              <a:rPr lang="pt-BR" sz="1800" dirty="0" smtClean="0"/>
              <a:t>visa o </a:t>
            </a:r>
            <a:r>
              <a:rPr lang="pt-BR" sz="1800" dirty="0"/>
              <a:t>acompanhamento do </a:t>
            </a:r>
            <a:r>
              <a:rPr lang="pt-BR" sz="1800" dirty="0" smtClean="0"/>
              <a:t>adolescente sem </a:t>
            </a:r>
            <a:r>
              <a:rPr lang="pt-BR" sz="1800" dirty="0"/>
              <a:t>afastá-lo do </a:t>
            </a:r>
            <a:r>
              <a:rPr lang="pt-BR" sz="1800" dirty="0" smtClean="0"/>
              <a:t>convívio familiar </a:t>
            </a:r>
            <a:r>
              <a:rPr lang="pt-BR" sz="1800" dirty="0"/>
              <a:t>e comunitário, sob a </a:t>
            </a:r>
            <a:r>
              <a:rPr lang="pt-BR" sz="1800" dirty="0" smtClean="0"/>
              <a:t>supervisão de </a:t>
            </a:r>
            <a:r>
              <a:rPr lang="pt-BR" sz="1800" dirty="0"/>
              <a:t>uma equipe </a:t>
            </a:r>
            <a:r>
              <a:rPr lang="pt-BR" sz="1800" dirty="0" smtClean="0"/>
              <a:t>técnica interdisciplinar.</a:t>
            </a:r>
            <a:r>
              <a:rPr lang="pt-BR" sz="1800" dirty="0"/>
              <a:t> </a:t>
            </a:r>
            <a:endParaRPr lang="pt-BR" sz="1800" dirty="0" smtClean="0"/>
          </a:p>
          <a:p>
            <a:pPr algn="just"/>
            <a:endParaRPr lang="pt-BR" sz="1800" dirty="0" smtClean="0"/>
          </a:p>
          <a:p>
            <a:pPr marL="114300" indent="0" algn="just">
              <a:buNone/>
            </a:pPr>
            <a:r>
              <a:rPr lang="pt-BR" sz="1800" dirty="0" smtClean="0"/>
              <a:t>Cabe </a:t>
            </a:r>
            <a:r>
              <a:rPr lang="pt-BR" sz="1800" dirty="0"/>
              <a:t>à equipe técnica interdisciplinar do CREAS o acompanhamento do adolescente, contribuindo no trabalho de responsabilização quanto ao ato infracional praticado, cujos direitos e obrigações devem ser assegurados de acordo com as legislações e normativas especificas. A reavaliação dessa medida é realizada com base nos relatórios técnicos encaminhados ao Juizado</a:t>
            </a:r>
            <a:r>
              <a:rPr lang="pt-BR" sz="1800" dirty="0" smtClean="0"/>
              <a:t>.</a:t>
            </a:r>
          </a:p>
          <a:p>
            <a:pPr marL="114300" indent="0" algn="just">
              <a:buNone/>
            </a:pPr>
            <a:endParaRPr lang="pt-BR" sz="1800" dirty="0" smtClean="0"/>
          </a:p>
          <a:p>
            <a:pPr marL="114300" indent="0" algn="just">
              <a:buNone/>
            </a:pPr>
            <a:r>
              <a:rPr lang="pt-BR" sz="1800" dirty="0"/>
              <a:t>Durante o período em que </a:t>
            </a:r>
            <a:r>
              <a:rPr lang="pt-BR" sz="1800" dirty="0" smtClean="0"/>
              <a:t>estiver em </a:t>
            </a:r>
            <a:r>
              <a:rPr lang="pt-BR" sz="1800" dirty="0"/>
              <a:t>cumprimento da liberdade </a:t>
            </a:r>
            <a:r>
              <a:rPr lang="pt-BR" sz="1800" dirty="0" err="1" smtClean="0"/>
              <a:t>assistida,o</a:t>
            </a:r>
            <a:r>
              <a:rPr lang="pt-BR" sz="1800" dirty="0" smtClean="0"/>
              <a:t> </a:t>
            </a:r>
            <a:r>
              <a:rPr lang="pt-BR" sz="1800" dirty="0"/>
              <a:t>adolescente deverá </a:t>
            </a:r>
            <a:r>
              <a:rPr lang="pt-BR" sz="1800" dirty="0" smtClean="0"/>
              <a:t>ser inserido </a:t>
            </a:r>
            <a:r>
              <a:rPr lang="pt-BR" sz="1800" dirty="0"/>
              <a:t>em programas de </a:t>
            </a:r>
            <a:r>
              <a:rPr lang="pt-BR" sz="1800" dirty="0" smtClean="0"/>
              <a:t>escolarização e </a:t>
            </a:r>
            <a:r>
              <a:rPr lang="pt-BR" sz="1800" dirty="0"/>
              <a:t>profissionalização, </a:t>
            </a:r>
            <a:r>
              <a:rPr lang="pt-BR" sz="1800" dirty="0" smtClean="0"/>
              <a:t>além de </a:t>
            </a:r>
            <a:r>
              <a:rPr lang="pt-BR" sz="1800" dirty="0"/>
              <a:t>receber atendimentos </a:t>
            </a:r>
            <a:r>
              <a:rPr lang="pt-BR" sz="1800" dirty="0" smtClean="0"/>
              <a:t>sistemáticos individuais </a:t>
            </a:r>
            <a:r>
              <a:rPr lang="pt-BR" sz="1800" dirty="0"/>
              <a:t>e/ou com sua </a:t>
            </a:r>
            <a:r>
              <a:rPr lang="pt-BR" sz="1800" dirty="0" smtClean="0"/>
              <a:t>família</a:t>
            </a:r>
          </a:p>
          <a:p>
            <a:pPr marL="114300" indent="0" algn="just">
              <a:buNone/>
            </a:pPr>
            <a:r>
              <a:rPr lang="pt-BR" sz="1800" dirty="0"/>
              <a:t>O </a:t>
            </a:r>
            <a:r>
              <a:rPr lang="pt-BR" sz="1800" dirty="0" smtClean="0"/>
              <a:t>cumprimento da </a:t>
            </a:r>
            <a:r>
              <a:rPr lang="pt-BR" sz="1800" dirty="0"/>
              <a:t>medida de LA deve </a:t>
            </a:r>
            <a:r>
              <a:rPr lang="pt-BR" sz="1800" dirty="0" smtClean="0"/>
              <a:t>ser de </a:t>
            </a:r>
            <a:r>
              <a:rPr lang="pt-BR" sz="1800" dirty="0"/>
              <a:t>6 meses, no mínimo.</a:t>
            </a:r>
          </a:p>
        </p:txBody>
      </p:sp>
    </p:spTree>
    <p:extLst>
      <p:ext uri="{BB962C8B-B14F-4D97-AF65-F5344CB8AC3E}">
        <p14:creationId xmlns:p14="http://schemas.microsoft.com/office/powerpoint/2010/main" val="33618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u="sng" dirty="0"/>
              <a:t>Medidas em meio restritivo </a:t>
            </a:r>
            <a:r>
              <a:rPr lang="pt-BR" sz="4400" b="1" u="sng" dirty="0" smtClean="0"/>
              <a:t>de liberdade</a:t>
            </a:r>
            <a:endParaRPr lang="pt-BR" sz="4400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Estatuto </a:t>
            </a:r>
            <a:r>
              <a:rPr lang="pt-BR" dirty="0" smtClean="0"/>
              <a:t>da Criança </a:t>
            </a:r>
            <a:r>
              <a:rPr lang="pt-BR" dirty="0"/>
              <a:t>e do Adolescente </a:t>
            </a:r>
            <a:r>
              <a:rPr lang="pt-BR" dirty="0" smtClean="0"/>
              <a:t>considera as </a:t>
            </a:r>
            <a:r>
              <a:rPr lang="pt-BR" dirty="0"/>
              <a:t>medidas em meio </a:t>
            </a:r>
            <a:r>
              <a:rPr lang="pt-BR" dirty="0" smtClean="0"/>
              <a:t>restritivo de </a:t>
            </a:r>
            <a:r>
              <a:rPr lang="pt-BR" dirty="0"/>
              <a:t>liberdade como medidas </a:t>
            </a:r>
            <a:r>
              <a:rPr lang="pt-BR" dirty="0" smtClean="0"/>
              <a:t>que somente </a:t>
            </a:r>
            <a:r>
              <a:rPr lang="pt-BR" dirty="0"/>
              <a:t>devem ser aplicadas </a:t>
            </a:r>
            <a:r>
              <a:rPr lang="pt-BR" dirty="0" smtClean="0"/>
              <a:t>em caráter </a:t>
            </a:r>
            <a:r>
              <a:rPr lang="pt-BR" dirty="0"/>
              <a:t>de excepcionalidade e brevidade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O caráter breve e </a:t>
            </a:r>
            <a:r>
              <a:rPr lang="pt-BR" dirty="0" smtClean="0"/>
              <a:t>excepcional das </a:t>
            </a:r>
            <a:r>
              <a:rPr lang="pt-BR" dirty="0"/>
              <a:t>medidas de </a:t>
            </a:r>
            <a:r>
              <a:rPr lang="pt-BR" dirty="0" smtClean="0"/>
              <a:t>semiliberdade e </a:t>
            </a:r>
            <a:r>
              <a:rPr lang="pt-BR" dirty="0"/>
              <a:t>internação surge do </a:t>
            </a:r>
            <a:r>
              <a:rPr lang="pt-BR" dirty="0" smtClean="0"/>
              <a:t>reconhecimento dos </a:t>
            </a:r>
            <a:r>
              <a:rPr lang="pt-BR" dirty="0"/>
              <a:t>provados efeitos </a:t>
            </a:r>
            <a:r>
              <a:rPr lang="pt-BR" dirty="0" smtClean="0"/>
              <a:t>negativos da </a:t>
            </a:r>
            <a:r>
              <a:rPr lang="pt-BR" dirty="0"/>
              <a:t>privação de </a:t>
            </a:r>
            <a:r>
              <a:rPr lang="pt-BR" dirty="0" smtClean="0"/>
              <a:t>liberdade, principalmente </a:t>
            </a:r>
            <a:r>
              <a:rPr lang="pt-BR" dirty="0"/>
              <a:t>no caso da </a:t>
            </a:r>
            <a:r>
              <a:rPr lang="pt-BR" dirty="0" smtClean="0"/>
              <a:t>pessoa humana </a:t>
            </a:r>
            <a:r>
              <a:rPr lang="pt-BR" dirty="0"/>
              <a:t>em condição peculiar </a:t>
            </a:r>
            <a:r>
              <a:rPr lang="pt-BR" dirty="0" smtClean="0"/>
              <a:t>de desenvolvimento.</a:t>
            </a:r>
          </a:p>
          <a:p>
            <a:pPr marL="114300" indent="0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a) última instância;</a:t>
            </a:r>
          </a:p>
          <a:p>
            <a:pPr marL="114300" indent="0"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b</a:t>
            </a:r>
            <a:r>
              <a:rPr lang="pt-BR" sz="2000" b="1" dirty="0">
                <a:solidFill>
                  <a:schemeClr val="tx1"/>
                </a:solidFill>
              </a:rPr>
              <a:t>) caráter excepcional; e</a:t>
            </a:r>
          </a:p>
          <a:p>
            <a:pPr marL="114300" indent="0">
              <a:buNone/>
            </a:pPr>
            <a:r>
              <a:rPr lang="pt-BR" sz="2000" b="1" dirty="0">
                <a:solidFill>
                  <a:schemeClr val="tx1"/>
                </a:solidFill>
              </a:rPr>
              <a:t>c) mínima duração possível.</a:t>
            </a:r>
          </a:p>
        </p:txBody>
      </p:sp>
    </p:spTree>
    <p:extLst>
      <p:ext uri="{BB962C8B-B14F-4D97-AF65-F5344CB8AC3E}">
        <p14:creationId xmlns:p14="http://schemas.microsoft.com/office/powerpoint/2010/main" val="21460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 smtClean="0"/>
              <a:t>Internação Provisória</a:t>
            </a:r>
            <a:endParaRPr lang="pt-BR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 que se refere à </a:t>
            </a:r>
            <a:r>
              <a:rPr lang="pt-BR" dirty="0" smtClean="0"/>
              <a:t>internação provisória</a:t>
            </a:r>
            <a:r>
              <a:rPr lang="pt-BR" dirty="0"/>
              <a:t>, esta se encontra </a:t>
            </a:r>
            <a:r>
              <a:rPr lang="pt-BR" dirty="0" smtClean="0"/>
              <a:t>disciplinada nos </a:t>
            </a:r>
            <a:r>
              <a:rPr lang="pt-BR" dirty="0"/>
              <a:t>artigos 108, 174, </a:t>
            </a:r>
            <a:r>
              <a:rPr lang="pt-BR" dirty="0" smtClean="0"/>
              <a:t>183 e </a:t>
            </a:r>
            <a:r>
              <a:rPr lang="pt-BR" dirty="0"/>
              <a:t>184 do ECA e deverá ser </a:t>
            </a:r>
            <a:r>
              <a:rPr lang="pt-BR" dirty="0" smtClean="0"/>
              <a:t>cumprida dentro </a:t>
            </a:r>
            <a:r>
              <a:rPr lang="pt-BR" dirty="0"/>
              <a:t>do prazo máximo </a:t>
            </a:r>
            <a:r>
              <a:rPr lang="pt-BR" dirty="0" smtClean="0"/>
              <a:t>de 45 </a:t>
            </a:r>
            <a:r>
              <a:rPr lang="pt-BR" dirty="0"/>
              <a:t>dias, respeitando as </a:t>
            </a:r>
            <a:r>
              <a:rPr lang="pt-BR" dirty="0" smtClean="0"/>
              <a:t>hipóteses definidas </a:t>
            </a:r>
            <a:r>
              <a:rPr lang="pt-BR" dirty="0"/>
              <a:t>em lei para a sua decretação:</a:t>
            </a:r>
          </a:p>
          <a:p>
            <a:r>
              <a:rPr lang="pt-BR" dirty="0"/>
              <a:t>a) quando existirem </a:t>
            </a:r>
            <a:r>
              <a:rPr lang="pt-BR" dirty="0" smtClean="0"/>
              <a:t>indícios suficientes </a:t>
            </a:r>
            <a:r>
              <a:rPr lang="pt-BR" dirty="0"/>
              <a:t>de autoria e </a:t>
            </a:r>
            <a:r>
              <a:rPr lang="pt-BR" dirty="0" smtClean="0"/>
              <a:t>materialidade, devendo </a:t>
            </a:r>
            <a:r>
              <a:rPr lang="pt-BR" dirty="0"/>
              <a:t>restar demostrada</a:t>
            </a:r>
          </a:p>
          <a:p>
            <a:r>
              <a:rPr lang="pt-BR" dirty="0"/>
              <a:t>a imprescindibilidade da </a:t>
            </a:r>
            <a:r>
              <a:rPr lang="pt-BR" dirty="0" smtClean="0"/>
              <a:t>medida, ou </a:t>
            </a:r>
            <a:r>
              <a:rPr lang="pt-BR" dirty="0"/>
              <a:t>b) quando a garantia da </a:t>
            </a:r>
            <a:r>
              <a:rPr lang="pt-BR" dirty="0" smtClean="0"/>
              <a:t>segurança pessoal </a:t>
            </a:r>
            <a:r>
              <a:rPr lang="pt-BR" dirty="0"/>
              <a:t>do adolescente </a:t>
            </a:r>
            <a:r>
              <a:rPr lang="pt-BR" dirty="0" smtClean="0"/>
              <a:t>ou a </a:t>
            </a:r>
            <a:r>
              <a:rPr lang="pt-BR" dirty="0"/>
              <a:t>manutenção da ordem </a:t>
            </a:r>
            <a:r>
              <a:rPr lang="pt-BR" dirty="0" smtClean="0"/>
              <a:t>pública assim </a:t>
            </a:r>
            <a:r>
              <a:rPr lang="pt-BR" dirty="0"/>
              <a:t>o exigirem, em função </a:t>
            </a:r>
            <a:r>
              <a:rPr lang="pt-BR" dirty="0" smtClean="0"/>
              <a:t>da gravidade </a:t>
            </a:r>
            <a:r>
              <a:rPr lang="pt-BR" dirty="0"/>
              <a:t>do ato infracional e </a:t>
            </a:r>
            <a:r>
              <a:rPr lang="pt-BR" dirty="0" smtClean="0"/>
              <a:t>de sua </a:t>
            </a:r>
            <a:r>
              <a:rPr lang="pt-BR" dirty="0"/>
              <a:t>repercussão social.</a:t>
            </a:r>
          </a:p>
        </p:txBody>
      </p:sp>
    </p:spTree>
    <p:extLst>
      <p:ext uri="{BB962C8B-B14F-4D97-AF65-F5344CB8AC3E}">
        <p14:creationId xmlns:p14="http://schemas.microsoft.com/office/powerpoint/2010/main" val="279182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/>
              <a:t>Medida de Semiliberdade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6755" y="1350433"/>
            <a:ext cx="10058400" cy="4877796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Medida de Semiliberdade </a:t>
            </a:r>
            <a:r>
              <a:rPr lang="pt-BR" dirty="0"/>
              <a:t>não poderá </a:t>
            </a:r>
            <a:r>
              <a:rPr lang="pt-BR" dirty="0" smtClean="0"/>
              <a:t>ser imposta </a:t>
            </a:r>
            <a:r>
              <a:rPr lang="pt-BR" dirty="0"/>
              <a:t>por prazo </a:t>
            </a:r>
            <a:r>
              <a:rPr lang="pt-BR" dirty="0" smtClean="0"/>
              <a:t>determinado pela </a:t>
            </a:r>
            <a:r>
              <a:rPr lang="pt-BR" dirty="0"/>
              <a:t>autoridade </a:t>
            </a:r>
            <a:r>
              <a:rPr lang="pt-BR" dirty="0" smtClean="0"/>
              <a:t>judicial, no </a:t>
            </a:r>
            <a:r>
              <a:rPr lang="pt-BR" dirty="0"/>
              <a:t>máximo, a cada seis </a:t>
            </a:r>
            <a:r>
              <a:rPr lang="pt-BR" dirty="0" smtClean="0"/>
              <a:t>meses, através </a:t>
            </a:r>
            <a:r>
              <a:rPr lang="pt-BR" dirty="0"/>
              <a:t>dos relatórios </a:t>
            </a:r>
            <a:r>
              <a:rPr lang="pt-BR" dirty="0" smtClean="0"/>
              <a:t>técnicos elaborados </a:t>
            </a:r>
            <a:r>
              <a:rPr lang="pt-BR" dirty="0"/>
              <a:t>pela equipe </a:t>
            </a:r>
            <a:r>
              <a:rPr lang="pt-BR" dirty="0" smtClean="0"/>
              <a:t>técnica interdisciplinar </a:t>
            </a:r>
            <a:r>
              <a:rPr lang="pt-BR" dirty="0"/>
              <a:t>da </a:t>
            </a:r>
            <a:r>
              <a:rPr lang="pt-BR" dirty="0" smtClean="0"/>
              <a:t>unidade. </a:t>
            </a:r>
          </a:p>
          <a:p>
            <a:pPr algn="just"/>
            <a:r>
              <a:rPr lang="pt-BR" dirty="0" smtClean="0"/>
              <a:t>O DEGASE possui 16 </a:t>
            </a:r>
            <a:r>
              <a:rPr lang="pt-BR" dirty="0" err="1" smtClean="0"/>
              <a:t>CRIAADs</a:t>
            </a:r>
            <a:endParaRPr lang="pt-BR" dirty="0" smtClean="0"/>
          </a:p>
          <a:p>
            <a:pPr marL="114300" indent="0">
              <a:buNone/>
            </a:pPr>
            <a:endParaRPr lang="pt-BR" dirty="0" smtClean="0"/>
          </a:p>
          <a:p>
            <a:pPr marL="114300" indent="0">
              <a:buNone/>
            </a:pPr>
            <a:r>
              <a:rPr lang="pt-BR" sz="2000" dirty="0" err="1"/>
              <a:t>Criaad</a:t>
            </a:r>
            <a:r>
              <a:rPr lang="pt-BR" sz="2000" dirty="0"/>
              <a:t> Ilha do Governador </a:t>
            </a:r>
            <a:r>
              <a:rPr lang="pt-BR" sz="2000" dirty="0" smtClean="0"/>
              <a:t>     </a:t>
            </a:r>
            <a:r>
              <a:rPr lang="pt-BR" sz="2000" dirty="0" err="1"/>
              <a:t>Criaad</a:t>
            </a:r>
            <a:r>
              <a:rPr lang="pt-BR" sz="2000" dirty="0"/>
              <a:t> Bangu</a:t>
            </a:r>
          </a:p>
          <a:p>
            <a:pPr marL="114300" indent="0">
              <a:buNone/>
            </a:pPr>
            <a:r>
              <a:rPr lang="pt-BR" sz="2000" dirty="0" err="1"/>
              <a:t>Criaad</a:t>
            </a:r>
            <a:r>
              <a:rPr lang="pt-BR" sz="2000" dirty="0"/>
              <a:t> Penha                          </a:t>
            </a:r>
            <a:r>
              <a:rPr lang="pt-BR" sz="2000" dirty="0" smtClean="0"/>
              <a:t>   </a:t>
            </a:r>
            <a:r>
              <a:rPr lang="pt-BR" sz="2000" dirty="0" err="1"/>
              <a:t>Criaad</a:t>
            </a:r>
            <a:r>
              <a:rPr lang="pt-BR" sz="2000" dirty="0"/>
              <a:t> Santa Cruz</a:t>
            </a:r>
          </a:p>
          <a:p>
            <a:pPr marL="114300" indent="0">
              <a:buNone/>
            </a:pPr>
            <a:r>
              <a:rPr lang="pt-BR" sz="2000" dirty="0" err="1"/>
              <a:t>Criaad</a:t>
            </a:r>
            <a:r>
              <a:rPr lang="pt-BR" sz="2000" dirty="0"/>
              <a:t> Niterói                          </a:t>
            </a:r>
            <a:r>
              <a:rPr lang="pt-BR" sz="2000" dirty="0" smtClean="0"/>
              <a:t>  </a:t>
            </a:r>
            <a:r>
              <a:rPr lang="pt-BR" sz="2000" dirty="0" err="1"/>
              <a:t>Criaad</a:t>
            </a:r>
            <a:r>
              <a:rPr lang="pt-BR" sz="2000" dirty="0"/>
              <a:t> São Gonçalo</a:t>
            </a:r>
          </a:p>
          <a:p>
            <a:pPr marL="114300" indent="0">
              <a:buNone/>
            </a:pPr>
            <a:r>
              <a:rPr lang="pt-BR" sz="2000" dirty="0" err="1"/>
              <a:t>Criaad</a:t>
            </a:r>
            <a:r>
              <a:rPr lang="pt-BR" sz="2000" dirty="0"/>
              <a:t> Duque de Caxias       </a:t>
            </a:r>
            <a:r>
              <a:rPr lang="pt-BR" sz="2000" dirty="0" smtClean="0"/>
              <a:t>    </a:t>
            </a:r>
            <a:r>
              <a:rPr lang="pt-BR" sz="2000" dirty="0" err="1"/>
              <a:t>Criaad</a:t>
            </a:r>
            <a:r>
              <a:rPr lang="pt-BR" sz="2000" dirty="0"/>
              <a:t> Nilópolis</a:t>
            </a:r>
          </a:p>
          <a:p>
            <a:pPr marL="114300" indent="0">
              <a:buNone/>
            </a:pPr>
            <a:r>
              <a:rPr lang="pt-BR" sz="2000" dirty="0" err="1"/>
              <a:t>Criaad</a:t>
            </a:r>
            <a:r>
              <a:rPr lang="pt-BR" sz="2000" dirty="0"/>
              <a:t> Nova Iguaçu                </a:t>
            </a:r>
            <a:r>
              <a:rPr lang="pt-BR" sz="2000" dirty="0" smtClean="0"/>
              <a:t>   </a:t>
            </a:r>
            <a:r>
              <a:rPr lang="pt-BR" sz="2000" dirty="0" err="1"/>
              <a:t>Criaad</a:t>
            </a:r>
            <a:r>
              <a:rPr lang="pt-BR" sz="2000" dirty="0"/>
              <a:t> Barra Mansa</a:t>
            </a:r>
          </a:p>
          <a:p>
            <a:pPr marL="114300" indent="0">
              <a:buNone/>
            </a:pPr>
            <a:r>
              <a:rPr lang="pt-BR" sz="2000" dirty="0" err="1"/>
              <a:t>Criaad</a:t>
            </a:r>
            <a:r>
              <a:rPr lang="pt-BR" sz="2000" dirty="0"/>
              <a:t> Volta Redonda           </a:t>
            </a:r>
            <a:r>
              <a:rPr lang="pt-BR" sz="2000" dirty="0" smtClean="0"/>
              <a:t>   </a:t>
            </a:r>
            <a:r>
              <a:rPr lang="pt-BR" sz="2000" dirty="0" err="1"/>
              <a:t>Criaad</a:t>
            </a:r>
            <a:r>
              <a:rPr lang="pt-BR" sz="2000" dirty="0"/>
              <a:t> Cabo Frio</a:t>
            </a:r>
          </a:p>
          <a:p>
            <a:pPr marL="114300" indent="0">
              <a:buNone/>
            </a:pPr>
            <a:r>
              <a:rPr lang="pt-BR" sz="2000" dirty="0" err="1"/>
              <a:t>Criaad</a:t>
            </a:r>
            <a:r>
              <a:rPr lang="pt-BR" sz="2000" dirty="0"/>
              <a:t> Macaé                            </a:t>
            </a:r>
            <a:r>
              <a:rPr lang="pt-BR" sz="2000" dirty="0" err="1"/>
              <a:t>Criaad</a:t>
            </a:r>
            <a:r>
              <a:rPr lang="pt-BR" sz="2000" dirty="0"/>
              <a:t> Campos dos Goytacazes</a:t>
            </a:r>
          </a:p>
          <a:p>
            <a:pPr marL="114300" indent="0">
              <a:buNone/>
            </a:pPr>
            <a:r>
              <a:rPr lang="pt-BR" sz="2000" dirty="0" err="1"/>
              <a:t>Criaad</a:t>
            </a:r>
            <a:r>
              <a:rPr lang="pt-BR" sz="2000" dirty="0"/>
              <a:t> Nova Friburgo               </a:t>
            </a:r>
            <a:r>
              <a:rPr lang="pt-BR" sz="2000" dirty="0" err="1" smtClean="0"/>
              <a:t>Criaad</a:t>
            </a:r>
            <a:r>
              <a:rPr lang="pt-BR" sz="2000" dirty="0" smtClean="0"/>
              <a:t> </a:t>
            </a:r>
            <a:r>
              <a:rPr lang="pt-BR" sz="2000" dirty="0"/>
              <a:t>Teresópolis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51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Personalizad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332</TotalTime>
  <Words>2136</Words>
  <Application>Microsoft Office PowerPoint</Application>
  <PresentationFormat>Personalizar</PresentationFormat>
  <Paragraphs>290</Paragraphs>
  <Slides>28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Adjacência</vt:lpstr>
      <vt:lpstr>Medidas socioeducativas </vt:lpstr>
      <vt:lpstr>Ato infracional ...</vt:lpstr>
      <vt:lpstr>O que acontece após a apreensão?</vt:lpstr>
      <vt:lpstr>Medidas socioeducativas ...</vt:lpstr>
      <vt:lpstr>Medidas Socioeducativas: Meio aberto</vt:lpstr>
      <vt:lpstr>Medidas Socioeducativas: Meio aberto</vt:lpstr>
      <vt:lpstr>Medidas em meio restritivo de liberdade</vt:lpstr>
      <vt:lpstr>Internação Provisória</vt:lpstr>
      <vt:lpstr>Medida de Semiliberdade</vt:lpstr>
      <vt:lpstr>Medida de Internação</vt:lpstr>
      <vt:lpstr>Execução da medida</vt:lpstr>
      <vt:lpstr>Importante:</vt:lpstr>
      <vt:lpstr>Apresentação do PowerPoint</vt:lpstr>
      <vt:lpstr>Unidades de privação de liberdade – DEGASE </vt:lpstr>
      <vt:lpstr>         </vt:lpstr>
      <vt:lpstr>  Política Educacional na privação de liberdade  - Reconhecimento da educação como parte estruturante dos sistema socioeducativo, na qual a aplicação e o sucesso das medidas socioeducativas dependem de uma política educacional. - Reconhecimento da condição singular do estudante em cumprimento de medida socioeduvcativa Reconhecimento do papel social da escola como fator protetivo dos adolescentes em cumprimento de medida socieducativa   </vt:lpstr>
      <vt:lpstr>Apresentação do PowerPoint</vt:lpstr>
      <vt:lpstr>Apresentação do PowerPoint</vt:lpstr>
      <vt:lpstr>Progressão e Extinção da Medida</vt:lpstr>
      <vt:lpstr>Referências </vt:lpstr>
      <vt:lpstr>Marco Legal  Constituição Federal de 1988 Estatuto da Criança e do Adolescente – Lei 8.069/90 LDB – Lei 9.394/96 Sinase – Lei 12.594/2012  Resoluções e Portarias SEEDUC   5.307/2015 – 5.099/2014 – 5.005/2014 – 4.845/2012 – 419/2013 </vt:lpstr>
      <vt:lpstr>       </vt:lpstr>
      <vt:lpstr>       </vt:lpstr>
      <vt:lpstr>       </vt:lpstr>
      <vt:lpstr>       </vt:lpstr>
      <vt:lpstr>       </vt:lpstr>
      <vt:lpstr>       </vt:lpstr>
      <vt:lpstr>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Medidas socioeducativas Adolescentes autores de atos infracionais</dc:title>
  <dc:creator>JFS Abdalla</dc:creator>
  <cp:lastModifiedBy>luana atanazio de moraes</cp:lastModifiedBy>
  <cp:revision>52</cp:revision>
  <dcterms:created xsi:type="dcterms:W3CDTF">2017-05-31T02:00:48Z</dcterms:created>
  <dcterms:modified xsi:type="dcterms:W3CDTF">2017-07-07T15:14:25Z</dcterms:modified>
</cp:coreProperties>
</file>