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3" r:id="rId4"/>
    <p:sldId id="258" r:id="rId5"/>
    <p:sldId id="264" r:id="rId6"/>
    <p:sldId id="265" r:id="rId7"/>
    <p:sldId id="266" r:id="rId8"/>
    <p:sldId id="267" r:id="rId9"/>
    <p:sldId id="268" r:id="rId10"/>
    <p:sldId id="259" r:id="rId11"/>
    <p:sldId id="260" r:id="rId12"/>
    <p:sldId id="269" r:id="rId13"/>
    <p:sldId id="270" r:id="rId14"/>
    <p:sldId id="261" r:id="rId15"/>
    <p:sldId id="26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5FFD8-6DA9-4B09-9D73-F8D34992822D}" type="datetimeFigureOut">
              <a:rPr lang="pt-BR" smtClean="0"/>
              <a:t>21/08/2017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2692F-53DC-4EE8-BAA7-7086AEC47147}" type="slidenum">
              <a:rPr lang="pt-BR" smtClean="0"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É</a:t>
            </a:r>
            <a:r>
              <a:rPr lang="pt-BR" baseline="0" dirty="0" smtClean="0"/>
              <a:t> durante a ditadura militar que surge o primeiro Código de Menores (Código de Mello Mattos) e estruturado o primeiro Juizado de Menores. O fato que deflagra a criação da </a:t>
            </a:r>
            <a:r>
              <a:rPr lang="pt-BR" baseline="0" dirty="0" err="1" smtClean="0"/>
              <a:t>Funabem</a:t>
            </a:r>
            <a:r>
              <a:rPr lang="pt-BR" baseline="0" dirty="0" smtClean="0"/>
              <a:t> é o assassinato do filho do Ministro da Justiça (Milton Campos) por adolescentes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2692F-53DC-4EE8-BAA7-7086AEC47147}" type="slidenum">
              <a:rPr lang="pt-BR" smtClean="0"/>
              <a:t>14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3940CAA9-DD8A-E747-9776-46EB23F39DF4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CAA9-DD8A-E747-9776-46EB23F39DF4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F3ED-0B9F-264C-A0D2-0F43FF9558F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CAA9-DD8A-E747-9776-46EB23F39DF4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F3ED-0B9F-264C-A0D2-0F43FF9558F4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CAA9-DD8A-E747-9776-46EB23F39DF4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F3ED-0B9F-264C-A0D2-0F43FF9558F4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3940CAA9-DD8A-E747-9776-46EB23F39DF4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3940CAA9-DD8A-E747-9776-46EB23F39DF4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F3ED-0B9F-264C-A0D2-0F43FF9558F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CAA9-DD8A-E747-9776-46EB23F39DF4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F3ED-0B9F-264C-A0D2-0F43FF9558F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940CAA9-DD8A-E747-9776-46EB23F39DF4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F3ED-0B9F-264C-A0D2-0F43FF9558F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940CAA9-DD8A-E747-9776-46EB23F39DF4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F3ED-0B9F-264C-A0D2-0F43FF9558F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3940CAA9-DD8A-E747-9776-46EB23F39DF4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F3ED-0B9F-264C-A0D2-0F43FF9558F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CAA9-DD8A-E747-9776-46EB23F39DF4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F3ED-0B9F-264C-A0D2-0F43FF9558F4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CAA9-DD8A-E747-9776-46EB23F39DF4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F3ED-0B9F-264C-A0D2-0F43FF9558F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CAA9-DD8A-E747-9776-46EB23F39DF4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F3ED-0B9F-264C-A0D2-0F43FF9558F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CAA9-DD8A-E747-9776-46EB23F39DF4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F3ED-0B9F-264C-A0D2-0F43FF9558F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3940CAA9-DD8A-E747-9776-46EB23F39DF4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3940CAA9-DD8A-E747-9776-46EB23F39DF4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7568F3ED-0B9F-264C-A0D2-0F43FF9558F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CAA9-DD8A-E747-9776-46EB23F39DF4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F3ED-0B9F-264C-A0D2-0F43FF9558F4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CAA9-DD8A-E747-9776-46EB23F39DF4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F3ED-0B9F-264C-A0D2-0F43FF9558F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CAA9-DD8A-E747-9776-46EB23F39DF4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7568F3ED-0B9F-264C-A0D2-0F43FF9558F4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CAA9-DD8A-E747-9776-46EB23F39DF4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F3ED-0B9F-264C-A0D2-0F43FF9558F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940CAA9-DD8A-E747-9776-46EB23F39DF4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7568F3ED-0B9F-264C-A0D2-0F43FF9558F4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6235" y="4624668"/>
            <a:ext cx="8482965" cy="933450"/>
          </a:xfrm>
        </p:spPr>
        <p:txBody>
          <a:bodyPr>
            <a:noAutofit/>
          </a:bodyPr>
          <a:lstStyle/>
          <a:p>
            <a:pPr algn="just"/>
            <a:r>
              <a:rPr lang="en-US" sz="2100" dirty="0" smtClean="0"/>
              <a:t>O Ministério Público e o Atendimento Escolar no Sistema Socioeducativo </a:t>
            </a:r>
            <a:endParaRPr lang="en-US" sz="2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Rogério Pacheco Alves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a</a:t>
            </a:r>
            <a:r>
              <a:rPr lang="en-US" sz="2000" dirty="0" smtClean="0">
                <a:solidFill>
                  <a:schemeClr val="tx1"/>
                </a:solidFill>
              </a:rPr>
              <a:t>gosto </a:t>
            </a:r>
            <a:r>
              <a:rPr lang="en-US" sz="2000" dirty="0" smtClean="0">
                <a:solidFill>
                  <a:schemeClr val="tx1"/>
                </a:solidFill>
              </a:rPr>
              <a:t>de 2017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76458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O Ministério Público e o Atendimento Escolar no Sistema Socioeducativo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Criação da 3a. Promotoria de Justiça de Tutela Coletiva da Educação;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Instauração de Inquérito Civil para compreensão dos problemas e acompanhamento da política da SEEDUC/DEGASE;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Inspeções nas unidades de internação e Criad`s;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Audiência Pública em 2016;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Recomendação </a:t>
            </a:r>
            <a:r>
              <a:rPr lang="en-US" dirty="0" smtClean="0">
                <a:solidFill>
                  <a:schemeClr val="tx1"/>
                </a:solidFill>
              </a:rPr>
              <a:t>Conjunta (2016);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Retomada das discussões sobre o TAC Degase (2006);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Central de Regulação de Vagas do </a:t>
            </a:r>
            <a:r>
              <a:rPr lang="en-US" dirty="0" smtClean="0">
                <a:solidFill>
                  <a:schemeClr val="tx1"/>
                </a:solidFill>
              </a:rPr>
              <a:t>Degase (2017).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9770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Os Principais Problemas da Socioeducação no Rio de </a:t>
            </a:r>
            <a:r>
              <a:rPr lang="en-US" sz="2800" dirty="0"/>
              <a:t>J</a:t>
            </a:r>
            <a:r>
              <a:rPr lang="en-US" sz="2800" dirty="0" smtClean="0"/>
              <a:t>aneiro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Falta de vagas para todos os adolescentes nas escolas das unidades de </a:t>
            </a:r>
            <a:r>
              <a:rPr lang="en-US" dirty="0" smtClean="0">
                <a:solidFill>
                  <a:schemeClr val="tx1"/>
                </a:solidFill>
              </a:rPr>
              <a:t>internação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Elevada infrequência dos adolescentes internados e em cumprimento de semi-liberdade;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Dificuldade de matrícula, na rede estadual/munipal, dos adolescentes em cumprimento de semi-liberdade;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Emissão do Riocard (semi-liberdade);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Falta de </a:t>
            </a:r>
            <a:r>
              <a:rPr lang="en-US" dirty="0" smtClean="0">
                <a:solidFill>
                  <a:schemeClr val="tx1"/>
                </a:solidFill>
              </a:rPr>
              <a:t>integração </a:t>
            </a:r>
            <a:r>
              <a:rPr lang="en-US" dirty="0" smtClean="0">
                <a:solidFill>
                  <a:schemeClr val="tx1"/>
                </a:solidFill>
              </a:rPr>
              <a:t>e diálogo entre o Degase e a unidade escolar;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3474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2400" dirty="0" smtClean="0"/>
              <a:t>Os Principais Problemas da Socioedcuação no Rio de Janeiro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200" dirty="0" smtClean="0">
                <a:solidFill>
                  <a:schemeClr val="tx1"/>
                </a:solidFill>
              </a:rPr>
              <a:t>Subutilização </a:t>
            </a:r>
            <a:r>
              <a:rPr lang="en-US" sz="2200" dirty="0" smtClean="0">
                <a:solidFill>
                  <a:schemeClr val="tx1"/>
                </a:solidFill>
              </a:rPr>
              <a:t>das estruturas do Degase pelas escolas (bibliotecas, salas de informática);</a:t>
            </a:r>
          </a:p>
          <a:p>
            <a:pPr algn="just"/>
            <a:r>
              <a:rPr lang="en-US" sz="2200" dirty="0" smtClean="0">
                <a:solidFill>
                  <a:schemeClr val="tx1"/>
                </a:solidFill>
              </a:rPr>
              <a:t>Ausência de um projeto de educação integral nas unidades de internação;</a:t>
            </a:r>
          </a:p>
          <a:p>
            <a:pPr algn="just"/>
            <a:r>
              <a:rPr lang="en-US" sz="2200" dirty="0" smtClean="0">
                <a:solidFill>
                  <a:schemeClr val="tx1"/>
                </a:solidFill>
              </a:rPr>
              <a:t>Ausência de um projeto de leitura nas unidades de internação e nos Criad`s;</a:t>
            </a:r>
          </a:p>
          <a:p>
            <a:pPr algn="just"/>
            <a:r>
              <a:rPr lang="en-US" sz="2200" dirty="0" smtClean="0">
                <a:solidFill>
                  <a:schemeClr val="tx1"/>
                </a:solidFill>
              </a:rPr>
              <a:t>Pouca ênfase na formação técnica e profissionalizante;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6422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2400" dirty="0" smtClean="0"/>
              <a:t>Os Principais Problemas na Socioeducação no Rio de Janeiro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Incompletude das equipes técnicas (pedagogos, assistentes sociais e psicólogos);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Problemas na </a:t>
            </a:r>
            <a:r>
              <a:rPr lang="en-US" dirty="0" smtClean="0">
                <a:solidFill>
                  <a:schemeClr val="tx1"/>
                </a:solidFill>
              </a:rPr>
              <a:t>equivalência </a:t>
            </a:r>
            <a:r>
              <a:rPr lang="en-US" dirty="0" smtClean="0">
                <a:solidFill>
                  <a:schemeClr val="tx1"/>
                </a:solidFill>
              </a:rPr>
              <a:t>entre os conteúdos ministrados nas unidades de internação e os conteúdos ministrados nas escolas “extra-muros”;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Falta de integração entre os PPP`s das unidades de internação e os PPP`s das escolas;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Ausência de regimenos internos das unidades de internação e dos Criad`s (a educação como ferramenta de punição).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Ausência de acompanhamento dos egressos.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126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Obstáculos à Socioeducação no Rio de Janeiro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sz="2800" dirty="0" smtClean="0">
                <a:solidFill>
                  <a:schemeClr val="tx1"/>
                </a:solidFill>
              </a:rPr>
              <a:t>O abandono </a:t>
            </a:r>
            <a:r>
              <a:rPr lang="en-US" sz="2800" dirty="0" smtClean="0">
                <a:solidFill>
                  <a:schemeClr val="tx1"/>
                </a:solidFill>
              </a:rPr>
              <a:t>do socioeducativo pelo Estado</a:t>
            </a:r>
            <a:r>
              <a:rPr lang="en-US" sz="2800" dirty="0" smtClean="0">
                <a:solidFill>
                  <a:schemeClr val="tx1"/>
                </a:solidFill>
              </a:rPr>
              <a:t>; 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just"/>
            <a:r>
              <a:rPr lang="en-US" sz="2800" dirty="0" smtClean="0">
                <a:solidFill>
                  <a:schemeClr val="tx1"/>
                </a:solidFill>
              </a:rPr>
              <a:t>Mudança </a:t>
            </a:r>
            <a:r>
              <a:rPr lang="en-US" sz="2800" dirty="0" smtClean="0">
                <a:solidFill>
                  <a:schemeClr val="tx1"/>
                </a:solidFill>
              </a:rPr>
              <a:t>do paradigma disciplinar (vigilância </a:t>
            </a:r>
            <a:r>
              <a:rPr lang="en-US" sz="2800" dirty="0" smtClean="0">
                <a:solidFill>
                  <a:schemeClr val="tx1"/>
                </a:solidFill>
              </a:rPr>
              <a:t>permanente, castigos corporais e códigos de “assujeitamento”);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just"/>
            <a:r>
              <a:rPr lang="en-US" sz="2800" dirty="0" smtClean="0">
                <a:solidFill>
                  <a:schemeClr val="tx1"/>
                </a:solidFill>
              </a:rPr>
              <a:t>A </a:t>
            </a:r>
            <a:r>
              <a:rPr lang="en-US" sz="2800" dirty="0" smtClean="0">
                <a:solidFill>
                  <a:schemeClr val="tx1"/>
                </a:solidFill>
              </a:rPr>
              <a:t>herança do </a:t>
            </a:r>
            <a:r>
              <a:rPr lang="en-US" sz="2800" dirty="0" smtClean="0">
                <a:solidFill>
                  <a:schemeClr val="tx1"/>
                </a:solidFill>
              </a:rPr>
              <a:t>menorismo (o adolescente como </a:t>
            </a:r>
            <a:r>
              <a:rPr lang="en-US" sz="2800" dirty="0" smtClean="0">
                <a:solidFill>
                  <a:schemeClr val="tx1"/>
                </a:solidFill>
              </a:rPr>
              <a:t>objeto</a:t>
            </a:r>
            <a:r>
              <a:rPr lang="en-US" sz="2800" dirty="0" smtClean="0">
                <a:solidFill>
                  <a:schemeClr val="tx1"/>
                </a:solidFill>
              </a:rPr>
              <a:t> de </a:t>
            </a:r>
            <a:r>
              <a:rPr lang="en-US" sz="2800" dirty="0" smtClean="0">
                <a:solidFill>
                  <a:schemeClr val="tx1"/>
                </a:solidFill>
              </a:rPr>
              <a:t>intervenção</a:t>
            </a:r>
            <a:r>
              <a:rPr lang="en-US" sz="2800" dirty="0" smtClean="0">
                <a:solidFill>
                  <a:schemeClr val="tx1"/>
                </a:solidFill>
              </a:rPr>
              <a:t> e como “risco social”);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just"/>
            <a:r>
              <a:rPr lang="en-US" sz="2800" dirty="0" smtClean="0">
                <a:solidFill>
                  <a:schemeClr val="tx1"/>
                </a:solidFill>
              </a:rPr>
              <a:t>A </a:t>
            </a:r>
            <a:r>
              <a:rPr lang="en-US" sz="2800" dirty="0" smtClean="0">
                <a:solidFill>
                  <a:schemeClr val="tx1"/>
                </a:solidFill>
              </a:rPr>
              <a:t>superlotação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0146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 Ministério Público e o Atendimento Escolar no Sistema Socioeducativo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3200" dirty="0" smtClean="0">
              <a:solidFill>
                <a:schemeClr val="tx1"/>
              </a:solidFill>
            </a:endParaRPr>
          </a:p>
          <a:p>
            <a:pPr algn="just"/>
            <a:r>
              <a:rPr lang="en-US" sz="3200" dirty="0" smtClean="0">
                <a:solidFill>
                  <a:schemeClr val="tx1"/>
                </a:solidFill>
              </a:rPr>
              <a:t>Futura </a:t>
            </a:r>
            <a:r>
              <a:rPr lang="en-US" sz="3200" dirty="0" smtClean="0">
                <a:solidFill>
                  <a:schemeClr val="tx1"/>
                </a:solidFill>
              </a:rPr>
              <a:t>Deliberação CEE. Desafios e uma interpelação: Mais uma “lei”?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8835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sz="2400" dirty="0" smtClean="0"/>
              <a:t>O Ministério Público e o Atendimento Escolar no Sistema Socioeducativo:  As “leis”e sua distância do real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Declaração Universal dos Direitos do Homem (1948);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Declaração </a:t>
            </a:r>
            <a:r>
              <a:rPr lang="en-US" dirty="0" smtClean="0">
                <a:solidFill>
                  <a:schemeClr val="tx1"/>
                </a:solidFill>
              </a:rPr>
              <a:t>Universal dos Direitos da Criança (1959); 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rgbClr val="000000"/>
                </a:solidFill>
              </a:rPr>
              <a:t>Pacto </a:t>
            </a:r>
            <a:r>
              <a:rPr lang="en-US" dirty="0" smtClean="0">
                <a:solidFill>
                  <a:srgbClr val="000000"/>
                </a:solidFill>
              </a:rPr>
              <a:t>de São José da Costa Rica (</a:t>
            </a:r>
            <a:r>
              <a:rPr lang="en-US" dirty="0" smtClean="0">
                <a:solidFill>
                  <a:srgbClr val="000000"/>
                </a:solidFill>
              </a:rPr>
              <a:t>1969 [1992]);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Regras Mínimas para a administração da justiça da criança e dos adolescente (Regras de Beijing – ONU, Resolução 40/33, de 29 de novembro de 1985);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Convenção sobre Direitos </a:t>
            </a:r>
            <a:r>
              <a:rPr lang="en-US" dirty="0" smtClean="0">
                <a:solidFill>
                  <a:schemeClr val="tx1"/>
                </a:solidFill>
              </a:rPr>
              <a:t>da </a:t>
            </a:r>
            <a:r>
              <a:rPr lang="en-US" dirty="0" smtClean="0">
                <a:solidFill>
                  <a:schemeClr val="tx1"/>
                </a:solidFill>
              </a:rPr>
              <a:t>Criança e do Adolescente (</a:t>
            </a:r>
            <a:r>
              <a:rPr lang="en-US" dirty="0" smtClean="0">
                <a:solidFill>
                  <a:schemeClr val="tx1"/>
                </a:solidFill>
              </a:rPr>
              <a:t>1990);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rgbClr val="000000"/>
                </a:solidFill>
              </a:rPr>
              <a:t>Princípios </a:t>
            </a:r>
            <a:r>
              <a:rPr lang="en-US" dirty="0">
                <a:solidFill>
                  <a:srgbClr val="000000"/>
                </a:solidFill>
              </a:rPr>
              <a:t>Orientadores das Nações Unidas para a Prevenção da Delinquência Juvenil </a:t>
            </a:r>
            <a:r>
              <a:rPr lang="en-US" dirty="0" smtClean="0">
                <a:solidFill>
                  <a:srgbClr val="000000"/>
                </a:solidFill>
              </a:rPr>
              <a:t>(Princípios </a:t>
            </a:r>
            <a:r>
              <a:rPr lang="en-US" dirty="0">
                <a:solidFill>
                  <a:srgbClr val="000000"/>
                </a:solidFill>
              </a:rPr>
              <a:t>Orientadores de Riad, </a:t>
            </a:r>
            <a:r>
              <a:rPr lang="en-US" dirty="0" smtClean="0">
                <a:solidFill>
                  <a:srgbClr val="000000"/>
                </a:solidFill>
              </a:rPr>
              <a:t>Assembléia </a:t>
            </a:r>
            <a:r>
              <a:rPr lang="en-US" dirty="0">
                <a:solidFill>
                  <a:srgbClr val="000000"/>
                </a:solidFill>
              </a:rPr>
              <a:t>  Geral   das   Nações   </a:t>
            </a:r>
            <a:r>
              <a:rPr lang="en-US" dirty="0" smtClean="0">
                <a:solidFill>
                  <a:srgbClr val="000000"/>
                </a:solidFill>
              </a:rPr>
              <a:t>Unidas, Resolução </a:t>
            </a:r>
            <a:r>
              <a:rPr lang="en-US" dirty="0">
                <a:solidFill>
                  <a:srgbClr val="000000"/>
                </a:solidFill>
              </a:rPr>
              <a:t>45/112, de 14 de Dezembro de </a:t>
            </a:r>
            <a:r>
              <a:rPr lang="en-US" dirty="0" smtClean="0">
                <a:solidFill>
                  <a:srgbClr val="000000"/>
                </a:solidFill>
              </a:rPr>
              <a:t>1990);</a:t>
            </a:r>
          </a:p>
          <a:p>
            <a:pPr algn="just"/>
            <a:r>
              <a:rPr lang="en-US" dirty="0" smtClean="0">
                <a:solidFill>
                  <a:srgbClr val="000000"/>
                </a:solidFill>
              </a:rPr>
              <a:t>Resolução 45/113, de 1990 (Regras de Havana); 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815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2400" dirty="0"/>
              <a:t>O Ministério Público e o Atendimento Escolar no Sistema </a:t>
            </a:r>
            <a:r>
              <a:rPr lang="en-US" sz="2400" dirty="0" smtClean="0"/>
              <a:t>Socioeducativo: As “leis”</a:t>
            </a:r>
            <a:r>
              <a:rPr lang="en-US" sz="2400" dirty="0"/>
              <a:t> </a:t>
            </a:r>
            <a:r>
              <a:rPr lang="en-US" sz="2400" dirty="0" smtClean="0"/>
              <a:t>e sua distância do real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Constituição Federal;</a:t>
            </a: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Estatuto </a:t>
            </a:r>
            <a:r>
              <a:rPr lang="en-US" dirty="0">
                <a:solidFill>
                  <a:schemeClr val="tx1"/>
                </a:solidFill>
              </a:rPr>
              <a:t>da Criança e do Adolescente;</a:t>
            </a:r>
          </a:p>
          <a:p>
            <a:pPr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Lei de Direitrizes e Bases da Educação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Resolução Conanda 119/06;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Lei do </a:t>
            </a:r>
            <a:r>
              <a:rPr lang="en-US" dirty="0" smtClean="0">
                <a:solidFill>
                  <a:schemeClr val="tx1"/>
                </a:solidFill>
              </a:rPr>
              <a:t>Sinase (2012);</a:t>
            </a:r>
            <a:endParaRPr lang="en-US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Plano Nacional de Atendimento </a:t>
            </a:r>
            <a:r>
              <a:rPr lang="en-US" dirty="0" smtClean="0">
                <a:solidFill>
                  <a:schemeClr val="tx1"/>
                </a:solidFill>
              </a:rPr>
              <a:t>Socioeducativo (2013);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Deliberação </a:t>
            </a:r>
            <a:r>
              <a:rPr lang="en-US" dirty="0" smtClean="0">
                <a:solidFill>
                  <a:schemeClr val="tx1"/>
                </a:solidFill>
              </a:rPr>
              <a:t>CNE 3/2016;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Planos Estaduais;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Planos Decenais;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7805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</a:t>
            </a:r>
            <a:r>
              <a:rPr lang="en-US" sz="2400" dirty="0"/>
              <a:t>R</a:t>
            </a:r>
            <a:r>
              <a:rPr lang="en-US" sz="2400" dirty="0" smtClean="0"/>
              <a:t>ecente Resolução CNE  3/2016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Art</a:t>
            </a:r>
            <a:r>
              <a:rPr lang="en-US" dirty="0">
                <a:solidFill>
                  <a:schemeClr val="tx1"/>
                </a:solidFill>
              </a:rPr>
              <a:t>. 4º - O atendimento escolar de adolescentes e jovens em cumprimento de medidas socioeducativas tem por princípios: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I </a:t>
            </a:r>
            <a:r>
              <a:rPr lang="en-US" dirty="0">
                <a:solidFill>
                  <a:srgbClr val="00B0F0"/>
                </a:solidFill>
              </a:rPr>
              <a:t>- a prevalência da dimensão educativa sobre o regime disciplinar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II - a escolarização como estratégia de reinserção social plena, articulada à reconstrução de projetos de vida e à garantia de direitos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V </a:t>
            </a:r>
            <a:r>
              <a:rPr lang="en-US" dirty="0">
                <a:solidFill>
                  <a:schemeClr val="tx1"/>
                </a:solidFill>
              </a:rPr>
              <a:t>- o desenvolvimento de estratégias pedagógicas adequadas às necessidades de aprendizagem de adolescentes e jovens, em sintonia com o tipo de medida aplicada;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VI - a prioridade de adolescentes e jovens em atendimento socioeducativo nas políticas educacionais;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VIII </a:t>
            </a:r>
            <a:r>
              <a:rPr lang="en-US" dirty="0">
                <a:solidFill>
                  <a:schemeClr val="tx1"/>
                </a:solidFill>
              </a:rPr>
              <a:t>- o reconhecimento das diferenças e o enfrentamento a toda forma de discriminação e violência, com especial atenção às dimensões sociais, geracionais, raciais, étnicas e de gênero.</a:t>
            </a:r>
          </a:p>
        </p:txBody>
      </p:sp>
    </p:spTree>
    <p:extLst>
      <p:ext uri="{BB962C8B-B14F-4D97-AF65-F5344CB8AC3E}">
        <p14:creationId xmlns:p14="http://schemas.microsoft.com/office/powerpoint/2010/main" xmlns="" val="134316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 Recente Resolução CNE 3/2016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1400" dirty="0" smtClean="0">
                <a:solidFill>
                  <a:schemeClr val="tx1"/>
                </a:solidFill>
              </a:rPr>
              <a:t>Art. </a:t>
            </a:r>
            <a:r>
              <a:rPr lang="en-US" sz="1400" dirty="0" smtClean="0">
                <a:solidFill>
                  <a:schemeClr val="tx1"/>
                </a:solidFill>
              </a:rPr>
              <a:t>6º. </a:t>
            </a:r>
            <a:r>
              <a:rPr lang="en-US" sz="1400" dirty="0" smtClean="0">
                <a:solidFill>
                  <a:schemeClr val="tx1"/>
                </a:solidFill>
              </a:rPr>
              <a:t>O atendimento educacional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a jovens e adolescentes em cumprimento de medidas socioeducativas deve ser organizado de modo </a:t>
            </a:r>
            <a:r>
              <a:rPr lang="en-US" sz="1400" dirty="0" smtClean="0">
                <a:solidFill>
                  <a:srgbClr val="00B0F0"/>
                </a:solidFill>
              </a:rPr>
              <a:t>intersetorial e cooperativo</a:t>
            </a:r>
            <a:r>
              <a:rPr lang="en-US" sz="1400" dirty="0" smtClean="0">
                <a:solidFill>
                  <a:schemeClr val="tx1"/>
                </a:solidFill>
              </a:rPr>
              <a:t>, articulado às políticas públicas de assistência social, saúde, esporte,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cultura, lazer, trabalho e justiça, entre outras.</a:t>
            </a:r>
          </a:p>
          <a:p>
            <a:pPr algn="just"/>
            <a:r>
              <a:rPr lang="en-US" sz="1400" dirty="0" smtClean="0">
                <a:solidFill>
                  <a:schemeClr val="tx1"/>
                </a:solidFill>
              </a:rPr>
              <a:t>Parágrafo único. Para a consolidação do princípio da intersetorialidade entre os diversos órgãos que compõem o Sinase e como vistas à estruturação da política de atendimento de adolescentes e jovens em cumprimento de </a:t>
            </a:r>
            <a:r>
              <a:rPr lang="en-US" sz="1400" dirty="0" smtClean="0">
                <a:solidFill>
                  <a:schemeClr val="tx1"/>
                </a:solidFill>
              </a:rPr>
              <a:t>medidas </a:t>
            </a:r>
            <a:r>
              <a:rPr lang="en-US" sz="1400" dirty="0" smtClean="0">
                <a:solidFill>
                  <a:schemeClr val="tx1"/>
                </a:solidFill>
              </a:rPr>
              <a:t>socioeducativas os sistemas de ensino devem:</a:t>
            </a:r>
          </a:p>
          <a:p>
            <a:pPr algn="just"/>
            <a:r>
              <a:rPr lang="en-US" sz="1400" dirty="0" smtClean="0">
                <a:solidFill>
                  <a:schemeClr val="tx1"/>
                </a:solidFill>
              </a:rPr>
              <a:t>V – manter interlocução constante entre a escola e os </a:t>
            </a:r>
            <a:r>
              <a:rPr lang="en-US" sz="1400" dirty="0" err="1" smtClean="0">
                <a:solidFill>
                  <a:schemeClr val="tx1"/>
                </a:solidFill>
              </a:rPr>
              <a:t>programas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de atendimento socioeducativo;</a:t>
            </a:r>
          </a:p>
          <a:p>
            <a:pPr algn="just"/>
            <a:r>
              <a:rPr lang="en-US" sz="1400" dirty="0" smtClean="0">
                <a:solidFill>
                  <a:schemeClr val="tx1"/>
                </a:solidFill>
              </a:rPr>
              <a:t>VII – fortalcecer a participação dos profissionais de educação na elaboração e no acompanhamento do </a:t>
            </a:r>
            <a:r>
              <a:rPr lang="en-US" sz="1400" dirty="0" smtClean="0">
                <a:solidFill>
                  <a:schemeClr val="tx1"/>
                </a:solidFill>
              </a:rPr>
              <a:t>P.I.A.;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just"/>
            <a:r>
              <a:rPr lang="en-US" sz="1400" dirty="0" smtClean="0">
                <a:solidFill>
                  <a:schemeClr val="tx1"/>
                </a:solidFill>
              </a:rPr>
              <a:t>X – articular o P.I.A. com as ações  desenvolvidas nas unidades escolares, com o projeto institucional e com o projeto político</a:t>
            </a:r>
            <a:r>
              <a:rPr lang="en-US" sz="1400" dirty="0">
                <a:solidFill>
                  <a:schemeClr val="tx1"/>
                </a:solidFill>
              </a:rPr>
              <a:t>-</a:t>
            </a:r>
            <a:r>
              <a:rPr lang="en-US" sz="1400" dirty="0" smtClean="0">
                <a:solidFill>
                  <a:schemeClr val="tx1"/>
                </a:solidFill>
              </a:rPr>
              <a:t>pedagógico da  unidade </a:t>
            </a:r>
            <a:r>
              <a:rPr lang="en-US" sz="1400" dirty="0" smtClean="0">
                <a:solidFill>
                  <a:schemeClr val="tx1"/>
                </a:solidFill>
              </a:rPr>
              <a:t>socioeducativa.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4214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 Recente Resolução CNE 3/2016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Art. </a:t>
            </a:r>
            <a:r>
              <a:rPr lang="en-US" dirty="0" smtClean="0">
                <a:solidFill>
                  <a:schemeClr val="tx1"/>
                </a:solidFill>
              </a:rPr>
              <a:t>7º. </a:t>
            </a:r>
            <a:r>
              <a:rPr lang="en-US" dirty="0" smtClean="0">
                <a:solidFill>
                  <a:schemeClr val="tx1"/>
                </a:solidFill>
              </a:rPr>
              <a:t>Os sistemas de ensino devem </a:t>
            </a:r>
            <a:r>
              <a:rPr lang="en-US" dirty="0" smtClean="0">
                <a:solidFill>
                  <a:srgbClr val="00B0F0"/>
                </a:solidFill>
              </a:rPr>
              <a:t>assegurar a </a:t>
            </a:r>
            <a:r>
              <a:rPr lang="en-US" dirty="0" smtClean="0">
                <a:solidFill>
                  <a:srgbClr val="00B0F0"/>
                </a:solidFill>
              </a:rPr>
              <a:t>matrícula </a:t>
            </a:r>
            <a:r>
              <a:rPr lang="en-US" dirty="0" smtClean="0">
                <a:solidFill>
                  <a:schemeClr val="tx1"/>
                </a:solidFill>
              </a:rPr>
              <a:t>de estudantes em cumprimento de medidas socioeducativas, sem a imposição de qualquer forma de embaraço, preconceito discriminação, pois se trata de </a:t>
            </a:r>
            <a:r>
              <a:rPr lang="en-US" dirty="0" smtClean="0">
                <a:solidFill>
                  <a:srgbClr val="00B0F0"/>
                </a:solidFill>
              </a:rPr>
              <a:t>direito </a:t>
            </a:r>
            <a:r>
              <a:rPr lang="en-US" dirty="0" smtClean="0">
                <a:solidFill>
                  <a:srgbClr val="00B0F0"/>
                </a:solidFill>
              </a:rPr>
              <a:t>fundamental, público e subjetivo;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Art. 10. As escolas localizadas em unidades de internação socioeducativa devem elaborar projeto político</a:t>
            </a:r>
            <a:r>
              <a:rPr lang="en-US" dirty="0">
                <a:solidFill>
                  <a:schemeClr val="tx1"/>
                </a:solidFill>
              </a:rPr>
              <a:t>-</a:t>
            </a:r>
            <a:r>
              <a:rPr lang="en-US" dirty="0" smtClean="0">
                <a:solidFill>
                  <a:schemeClr val="tx1"/>
                </a:solidFill>
              </a:rPr>
              <a:t>pedagógico próprio, articulado ao projeto institucional da unidade em que se insere (…);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Art. 12. Na impossibildade de oferta de algum nível, etapa ou modalidade no espaço da unidade de intenação, </a:t>
            </a:r>
            <a:r>
              <a:rPr lang="en-US" dirty="0" smtClean="0">
                <a:solidFill>
                  <a:srgbClr val="00B0F0"/>
                </a:solidFill>
              </a:rPr>
              <a:t>deve ser viabilizado aos adolescentes e jovens o acesso  à instituição educacional fora da unidade </a:t>
            </a:r>
            <a:r>
              <a:rPr lang="en-US" dirty="0" smtClean="0">
                <a:solidFill>
                  <a:schemeClr val="tx1"/>
                </a:solidFill>
              </a:rPr>
              <a:t>que contemple sua necessidade de educação ou educação profissional.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8572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 Recente Resolução CNE 3/2016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Art. 14 </a:t>
            </a:r>
          </a:p>
          <a:p>
            <a:pPr lvl="4" algn="just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	I </a:t>
            </a:r>
            <a:r>
              <a:rPr lang="en-US" sz="2000" dirty="0" smtClean="0">
                <a:solidFill>
                  <a:schemeClr val="tx1"/>
                </a:solidFill>
              </a:rPr>
              <a:t>– oferta de </a:t>
            </a:r>
            <a:r>
              <a:rPr lang="en-US" sz="2000" dirty="0" smtClean="0">
                <a:solidFill>
                  <a:srgbClr val="00B0F0"/>
                </a:solidFill>
              </a:rPr>
              <a:t>educação integral em tempo integral</a:t>
            </a:r>
            <a:r>
              <a:rPr lang="en-US" sz="2000" dirty="0" smtClean="0">
                <a:solidFill>
                  <a:schemeClr val="tx1"/>
                </a:solidFill>
              </a:rPr>
              <a:t>;</a:t>
            </a:r>
          </a:p>
          <a:p>
            <a:pPr marL="914400" lvl="4" indent="0" algn="just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</a:t>
            </a:r>
          </a:p>
          <a:p>
            <a:pPr marL="914400" lvl="4" indent="0" algn="just">
              <a:buNone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  II – oferta de educação profissional;</a:t>
            </a:r>
          </a:p>
          <a:p>
            <a:pPr marL="914400" lvl="4" indent="0" algn="just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914400" lvl="4" indent="0" algn="just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 VI – participação dos adolescentes, jovens e suas       famílias nos processos de </a:t>
            </a:r>
            <a:r>
              <a:rPr lang="en-US" sz="2000" dirty="0" smtClean="0">
                <a:solidFill>
                  <a:srgbClr val="00B0F0"/>
                </a:solidFill>
              </a:rPr>
              <a:t>gestão democrática (art. 3</a:t>
            </a:r>
            <a:r>
              <a:rPr lang="en-US" sz="2000" dirty="0" smtClean="0">
                <a:solidFill>
                  <a:srgbClr val="00B0F0"/>
                </a:solidFill>
              </a:rPr>
              <a:t>º</a:t>
            </a:r>
            <a:r>
              <a:rPr lang="en-US" sz="2000" dirty="0" smtClean="0">
                <a:solidFill>
                  <a:srgbClr val="00B0F0"/>
                </a:solidFill>
              </a:rPr>
              <a:t>, VIII, LDB)</a:t>
            </a:r>
            <a:r>
              <a:rPr lang="en-US" sz="2000" dirty="0" smtClean="0">
                <a:solidFill>
                  <a:schemeClr val="tx1"/>
                </a:solidFill>
              </a:rPr>
              <a:t>;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9169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 Recente Resolução CNE 3/2016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Art. 18. Educação profissional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§</a:t>
            </a:r>
            <a:r>
              <a:rPr lang="en-US" dirty="0" smtClean="0">
                <a:solidFill>
                  <a:schemeClr val="tx1"/>
                </a:solidFill>
              </a:rPr>
              <a:t>1º. </a:t>
            </a:r>
            <a:r>
              <a:rPr lang="en-US" dirty="0" smtClean="0">
                <a:solidFill>
                  <a:schemeClr val="tx1"/>
                </a:solidFill>
              </a:rPr>
              <a:t>A oferta de educação profissional deve ser organizada a partir de interesses e demandas de jovens e adolescentes  em atendimento socioeducativo, tendo em vista o seu pleno desenvolvimento e sua preparação para o trabalho, sendo ainda </a:t>
            </a:r>
            <a:r>
              <a:rPr lang="en-US" dirty="0" smtClean="0">
                <a:solidFill>
                  <a:schemeClr val="tx1"/>
                </a:solidFill>
              </a:rPr>
              <a:t>integrado </a:t>
            </a:r>
            <a:r>
              <a:rPr lang="en-US" dirty="0" smtClean="0">
                <a:solidFill>
                  <a:schemeClr val="tx1"/>
                </a:solidFill>
              </a:rPr>
              <a:t>ao seu P.I.A;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§</a:t>
            </a:r>
            <a:r>
              <a:rPr lang="en-US" dirty="0" smtClean="0">
                <a:solidFill>
                  <a:schemeClr val="tx1"/>
                </a:solidFill>
              </a:rPr>
              <a:t> 2º. </a:t>
            </a:r>
            <a:r>
              <a:rPr lang="en-US" dirty="0" smtClean="0">
                <a:solidFill>
                  <a:schemeClr val="tx1"/>
                </a:solidFill>
              </a:rPr>
              <a:t>A educaçào profissional não substitui a </a:t>
            </a:r>
            <a:r>
              <a:rPr lang="en-US" dirty="0" err="1" smtClean="0">
                <a:solidFill>
                  <a:schemeClr val="tx1"/>
                </a:solidFill>
              </a:rPr>
              <a:t>respectiva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etapa de escolarização, </a:t>
            </a:r>
            <a:r>
              <a:rPr lang="en-US" dirty="0" smtClean="0">
                <a:solidFill>
                  <a:srgbClr val="00B0F0"/>
                </a:solidFill>
              </a:rPr>
              <a:t>nem deve orientar-se pela lógica de uma inclusão subalterna</a:t>
            </a:r>
            <a:r>
              <a:rPr lang="en-US" dirty="0" smtClean="0">
                <a:solidFill>
                  <a:schemeClr val="tx1"/>
                </a:solidFill>
              </a:rPr>
              <a:t>, devendo contribuir, ao contrário, para ampliar as possibilidades e oportunidades de inserção autônoma e qualificada destes adolescentes e jovens no mundo do trabalho.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5101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 Recente Resolução CNE 3/2016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Art</a:t>
            </a:r>
            <a:r>
              <a:rPr lang="en-US" dirty="0" smtClean="0">
                <a:solidFill>
                  <a:schemeClr val="tx1"/>
                </a:solidFill>
              </a:rPr>
              <a:t>. 24. </a:t>
            </a:r>
            <a:r>
              <a:rPr lang="pt-BR" dirty="0" smtClean="0">
                <a:solidFill>
                  <a:schemeClr val="tx1"/>
                </a:solidFill>
              </a:rPr>
              <a:t>Aos adolescentes e jovens egressos do sistema socioeducativo deve ser garantida a continuidade de seu atendimento educacional, mantido o acompanhamento de sua frequência e trajetória escolar pelas instituições responsáveis pela promoção de seus direitos educacionais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1123387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1186</TotalTime>
  <Words>1169</Words>
  <Application>Microsoft Office PowerPoint</Application>
  <PresentationFormat>Apresentação na tela (4:3)</PresentationFormat>
  <Paragraphs>88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Advantage</vt:lpstr>
      <vt:lpstr>O Ministério Público e o Atendimento Escolar no Sistema Socioeducativo </vt:lpstr>
      <vt:lpstr>O Ministério Público e o Atendimento Escolar no Sistema Socioeducativo:  As “leis”e sua distância do real</vt:lpstr>
      <vt:lpstr>O Ministério Público e o Atendimento Escolar no Sistema Socioeducativo: As “leis” e sua distância do real</vt:lpstr>
      <vt:lpstr>A Recente Resolução CNE  3/2016</vt:lpstr>
      <vt:lpstr>A Recente Resolução CNE 3/2016</vt:lpstr>
      <vt:lpstr>A Recente Resolução CNE 3/2016</vt:lpstr>
      <vt:lpstr>A Recente Resolução CNE 3/2016</vt:lpstr>
      <vt:lpstr>A Recente Resolução CNE 3/2016</vt:lpstr>
      <vt:lpstr>A Recente Resolução CNE 3/2016</vt:lpstr>
      <vt:lpstr>O Ministério Público e o Atendimento Escolar no Sistema Socioeducativo</vt:lpstr>
      <vt:lpstr>Os Principais Problemas da Socioeducação no Rio de Janeiro</vt:lpstr>
      <vt:lpstr>Os Principais Problemas da Socioedcuação no Rio de Janeiro</vt:lpstr>
      <vt:lpstr>Os Principais Problemas na Socioeducação no Rio de Janeiro</vt:lpstr>
      <vt:lpstr>Obstáculos à Socioeducação no Rio de Janeiro</vt:lpstr>
      <vt:lpstr>O Ministério Público e o Atendimento Escolar no Sistema Socioeducativo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Ministério Público e o Atendimento Escolar no Sistema Socioeducativo </dc:title>
  <dc:creator>Rogerio Alves</dc:creator>
  <cp:lastModifiedBy>rpacheco</cp:lastModifiedBy>
  <cp:revision>39</cp:revision>
  <dcterms:created xsi:type="dcterms:W3CDTF">2017-08-17T12:11:53Z</dcterms:created>
  <dcterms:modified xsi:type="dcterms:W3CDTF">2017-08-21T12:33:40Z</dcterms:modified>
</cp:coreProperties>
</file>