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8" r:id="rId3"/>
    <p:sldId id="287" r:id="rId4"/>
    <p:sldId id="262" r:id="rId5"/>
    <p:sldId id="271" r:id="rId6"/>
    <p:sldId id="264" r:id="rId7"/>
    <p:sldId id="270" r:id="rId8"/>
    <p:sldId id="272" r:id="rId9"/>
    <p:sldId id="273" r:id="rId10"/>
    <p:sldId id="277" r:id="rId11"/>
    <p:sldId id="279" r:id="rId12"/>
    <p:sldId id="274" r:id="rId13"/>
    <p:sldId id="280" r:id="rId14"/>
    <p:sldId id="275" r:id="rId15"/>
    <p:sldId id="276" r:id="rId16"/>
    <p:sldId id="285" r:id="rId17"/>
    <p:sldId id="286" r:id="rId18"/>
    <p:sldId id="278" r:id="rId19"/>
    <p:sldId id="281" r:id="rId20"/>
    <p:sldId id="288" r:id="rId21"/>
    <p:sldId id="289" r:id="rId22"/>
    <p:sldId id="290" r:id="rId23"/>
    <p:sldId id="291" r:id="rId24"/>
    <p:sldId id="292" r:id="rId25"/>
    <p:sldId id="293" r:id="rId26"/>
    <p:sldId id="297" r:id="rId27"/>
    <p:sldId id="300" r:id="rId28"/>
    <p:sldId id="298" r:id="rId29"/>
    <p:sldId id="296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31B26-028A-4D96-B909-F4AEA28B3E92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E8301F4-383A-49CD-A8F9-44B3221CD0F6}">
      <dgm:prSet phldrT="[Texto]" custT="1"/>
      <dgm:spPr/>
      <dgm:t>
        <a:bodyPr/>
        <a:lstStyle/>
        <a:p>
          <a:r>
            <a:rPr lang="pt-BR" sz="3600" b="1" dirty="0" smtClean="0"/>
            <a:t>CECEL</a:t>
          </a:r>
          <a:endParaRPr lang="pt-BR" sz="3600" b="1" dirty="0"/>
        </a:p>
      </dgm:t>
    </dgm:pt>
    <dgm:pt modelId="{B3382B72-452E-4B3E-9B28-BD5BC7D1B64C}" type="parTrans" cxnId="{AC6E7B0D-DB18-4427-9A85-C15F951C489F}">
      <dgm:prSet/>
      <dgm:spPr/>
      <dgm:t>
        <a:bodyPr/>
        <a:lstStyle/>
        <a:p>
          <a:endParaRPr lang="pt-BR"/>
        </a:p>
      </dgm:t>
    </dgm:pt>
    <dgm:pt modelId="{FA2769AA-AB19-4F49-A387-D804A3500B2F}" type="sibTrans" cxnId="{AC6E7B0D-DB18-4427-9A85-C15F951C489F}">
      <dgm:prSet/>
      <dgm:spPr/>
      <dgm:t>
        <a:bodyPr/>
        <a:lstStyle/>
        <a:p>
          <a:endParaRPr lang="pt-BR"/>
        </a:p>
      </dgm:t>
    </dgm:pt>
    <dgm:pt modelId="{48AFFB55-E986-4A11-B65C-6EF9E585553A}">
      <dgm:prSet phldrT="[Texto]" custT="1"/>
      <dgm:spPr/>
      <dgm:t>
        <a:bodyPr/>
        <a:lstStyle/>
        <a:p>
          <a:pPr algn="ctr"/>
          <a:r>
            <a:rPr lang="pt-BR" sz="1000" b="1" dirty="0" smtClean="0"/>
            <a:t>DIVISÃO DE PEDAGOGIA</a:t>
          </a:r>
          <a:endParaRPr lang="pt-BR" sz="1000" b="1" dirty="0"/>
        </a:p>
      </dgm:t>
    </dgm:pt>
    <dgm:pt modelId="{ABE37B7B-EB35-419C-BC7C-98CA44E01077}" type="parTrans" cxnId="{1D68611D-E50E-49C7-AEB9-67CAC23DFCBE}">
      <dgm:prSet/>
      <dgm:spPr/>
      <dgm:t>
        <a:bodyPr/>
        <a:lstStyle/>
        <a:p>
          <a:endParaRPr lang="pt-BR"/>
        </a:p>
      </dgm:t>
    </dgm:pt>
    <dgm:pt modelId="{6D880427-051F-4AFF-A2FE-A097F4D55A9B}" type="sibTrans" cxnId="{1D68611D-E50E-49C7-AEB9-67CAC23DFCBE}">
      <dgm:prSet/>
      <dgm:spPr/>
      <dgm:t>
        <a:bodyPr/>
        <a:lstStyle/>
        <a:p>
          <a:endParaRPr lang="pt-BR"/>
        </a:p>
      </dgm:t>
    </dgm:pt>
    <dgm:pt modelId="{BDF30B96-BF4B-40EA-B821-B2CE0A885014}">
      <dgm:prSet phldrT="[Texto]" custT="1"/>
      <dgm:spPr/>
      <dgm:t>
        <a:bodyPr/>
        <a:lstStyle/>
        <a:p>
          <a:r>
            <a:rPr lang="pt-BR" sz="1000" b="1" dirty="0" smtClean="0"/>
            <a:t>PROGRAMA MENTORIA</a:t>
          </a:r>
          <a:endParaRPr lang="pt-BR" sz="1000" b="1" dirty="0"/>
        </a:p>
      </dgm:t>
    </dgm:pt>
    <dgm:pt modelId="{D3FCD7E3-64DE-486D-BF43-AA4CC73A2451}" type="parTrans" cxnId="{B80F1158-DFB8-48CA-B93A-FB8D02827B56}">
      <dgm:prSet/>
      <dgm:spPr/>
      <dgm:t>
        <a:bodyPr/>
        <a:lstStyle/>
        <a:p>
          <a:endParaRPr lang="pt-BR"/>
        </a:p>
      </dgm:t>
    </dgm:pt>
    <dgm:pt modelId="{7A6D922B-4F40-48E6-ACBE-4CDBEA8A8B90}" type="sibTrans" cxnId="{B80F1158-DFB8-48CA-B93A-FB8D02827B56}">
      <dgm:prSet/>
      <dgm:spPr/>
      <dgm:t>
        <a:bodyPr/>
        <a:lstStyle/>
        <a:p>
          <a:endParaRPr lang="pt-BR"/>
        </a:p>
      </dgm:t>
    </dgm:pt>
    <dgm:pt modelId="{197B890E-48B8-44DC-B2D8-326326F747E8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pt-BR" sz="1000" b="1" dirty="0" smtClean="0"/>
            <a:t>SETOR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t-BR" sz="1000" b="1" dirty="0" smtClean="0"/>
            <a:t>CONTROLE</a:t>
          </a:r>
          <a:endParaRPr lang="pt-BR" sz="1000" b="1" dirty="0"/>
        </a:p>
      </dgm:t>
    </dgm:pt>
    <dgm:pt modelId="{47795DA8-1A2A-4211-B7EE-A18F7356D285}" type="parTrans" cxnId="{99FC8A52-16C1-4517-8EFF-B2F28772AE86}">
      <dgm:prSet/>
      <dgm:spPr/>
      <dgm:t>
        <a:bodyPr/>
        <a:lstStyle/>
        <a:p>
          <a:endParaRPr lang="pt-BR"/>
        </a:p>
      </dgm:t>
    </dgm:pt>
    <dgm:pt modelId="{A4FE82E0-A264-472B-A27D-34E831BAC622}" type="sibTrans" cxnId="{99FC8A52-16C1-4517-8EFF-B2F28772AE86}">
      <dgm:prSet/>
      <dgm:spPr/>
      <dgm:t>
        <a:bodyPr/>
        <a:lstStyle/>
        <a:p>
          <a:endParaRPr lang="pt-BR"/>
        </a:p>
      </dgm:t>
    </dgm:pt>
    <dgm:pt modelId="{EFF71EAF-6355-4702-82A2-B76D12387C7A}">
      <dgm:prSet phldrT="[Texto]" custT="1"/>
      <dgm:spPr/>
      <dgm:t>
        <a:bodyPr/>
        <a:lstStyle/>
        <a:p>
          <a:pPr algn="l"/>
          <a:endParaRPr lang="pt-BR" sz="700" b="1" dirty="0"/>
        </a:p>
      </dgm:t>
    </dgm:pt>
    <dgm:pt modelId="{5CD0902E-99B7-426C-8D67-66D5CD9B738A}" type="parTrans" cxnId="{388C9FFE-6B51-47C7-B770-3A1C4DC52B40}">
      <dgm:prSet/>
      <dgm:spPr/>
      <dgm:t>
        <a:bodyPr/>
        <a:lstStyle/>
        <a:p>
          <a:endParaRPr lang="pt-BR"/>
        </a:p>
      </dgm:t>
    </dgm:pt>
    <dgm:pt modelId="{D16CDE2B-B16B-4BC7-A398-5F2B77E01DE7}" type="sibTrans" cxnId="{388C9FFE-6B51-47C7-B770-3A1C4DC52B40}">
      <dgm:prSet/>
      <dgm:spPr/>
      <dgm:t>
        <a:bodyPr/>
        <a:lstStyle/>
        <a:p>
          <a:endParaRPr lang="pt-BR"/>
        </a:p>
      </dgm:t>
    </dgm:pt>
    <dgm:pt modelId="{A7DC7EDC-DBF1-4A8D-9E1F-47B7F0A3448B}" type="pres">
      <dgm:prSet presAssocID="{3CE31B26-028A-4D96-B909-F4AEA28B3E9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70E6DDC-64EC-49BD-89B6-41B39A66C72D}" type="pres">
      <dgm:prSet presAssocID="{3CE31B26-028A-4D96-B909-F4AEA28B3E92}" presName="radial" presStyleCnt="0">
        <dgm:presLayoutVars>
          <dgm:animLvl val="ctr"/>
        </dgm:presLayoutVars>
      </dgm:prSet>
      <dgm:spPr/>
    </dgm:pt>
    <dgm:pt modelId="{CA09E361-C667-4981-B4D1-80D9BB66673B}" type="pres">
      <dgm:prSet presAssocID="{7E8301F4-383A-49CD-A8F9-44B3221CD0F6}" presName="centerShape" presStyleLbl="vennNode1" presStyleIdx="0" presStyleCnt="5" custLinFactNeighborX="91" custLinFactNeighborY="-827"/>
      <dgm:spPr/>
      <dgm:t>
        <a:bodyPr/>
        <a:lstStyle/>
        <a:p>
          <a:endParaRPr lang="pt-BR"/>
        </a:p>
      </dgm:t>
    </dgm:pt>
    <dgm:pt modelId="{050C71E8-06C1-40CA-B7AB-2999D79D2E61}" type="pres">
      <dgm:prSet presAssocID="{48AFFB55-E986-4A11-B65C-6EF9E585553A}" presName="node" presStyleLbl="vennNode1" presStyleIdx="1" presStyleCnt="5" custScaleX="110586" custScaleY="113447" custRadScaleRad="91643" custRadScaleInc="-408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BD82DE-8C88-4B65-8251-2E82BA1BC6B0}" type="pres">
      <dgm:prSet presAssocID="{BDF30B96-BF4B-40EA-B821-B2CE0A885014}" presName="node" presStyleLbl="vennNode1" presStyleIdx="2" presStyleCnt="5" custScaleX="119403" custScaleY="118510" custRadScaleRad="98802" custRadScaleInc="1470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E52BB4D-EE1F-4F6C-949D-2D37BC49F047}" type="pres">
      <dgm:prSet presAssocID="{197B890E-48B8-44DC-B2D8-326326F747E8}" presName="node" presStyleLbl="vennNode1" presStyleIdx="3" presStyleCnt="5" custScaleX="113637" custScaleY="116430" custRadScaleRad="86588" custRadScaleInc="-297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8C5D09-3DFD-4E6C-9351-7F6D07BB2C32}" type="pres">
      <dgm:prSet presAssocID="{EFF71EAF-6355-4702-82A2-B76D12387C7A}" presName="node" presStyleLbl="vennNode1" presStyleIdx="4" presStyleCnt="5" custScaleX="112777" custScaleY="112779" custRadScaleRad="97830" custRadScaleInc="-1866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F31A2BD-AC41-4D64-80CE-081B519915C0}" type="presOf" srcId="{EFF71EAF-6355-4702-82A2-B76D12387C7A}" destId="{198C5D09-3DFD-4E6C-9351-7F6D07BB2C32}" srcOrd="0" destOrd="0" presId="urn:microsoft.com/office/officeart/2005/8/layout/radial3"/>
    <dgm:cxn modelId="{DA08841A-EC08-4645-83C6-31FCAE0C5836}" type="presOf" srcId="{BDF30B96-BF4B-40EA-B821-B2CE0A885014}" destId="{93BD82DE-8C88-4B65-8251-2E82BA1BC6B0}" srcOrd="0" destOrd="0" presId="urn:microsoft.com/office/officeart/2005/8/layout/radial3"/>
    <dgm:cxn modelId="{1CC1FF6D-740A-4D05-BFAC-555FC95A4212}" type="presOf" srcId="{7E8301F4-383A-49CD-A8F9-44B3221CD0F6}" destId="{CA09E361-C667-4981-B4D1-80D9BB66673B}" srcOrd="0" destOrd="0" presId="urn:microsoft.com/office/officeart/2005/8/layout/radial3"/>
    <dgm:cxn modelId="{388C9FFE-6B51-47C7-B770-3A1C4DC52B40}" srcId="{7E8301F4-383A-49CD-A8F9-44B3221CD0F6}" destId="{EFF71EAF-6355-4702-82A2-B76D12387C7A}" srcOrd="3" destOrd="0" parTransId="{5CD0902E-99B7-426C-8D67-66D5CD9B738A}" sibTransId="{D16CDE2B-B16B-4BC7-A398-5F2B77E01DE7}"/>
    <dgm:cxn modelId="{AC6E7B0D-DB18-4427-9A85-C15F951C489F}" srcId="{3CE31B26-028A-4D96-B909-F4AEA28B3E92}" destId="{7E8301F4-383A-49CD-A8F9-44B3221CD0F6}" srcOrd="0" destOrd="0" parTransId="{B3382B72-452E-4B3E-9B28-BD5BC7D1B64C}" sibTransId="{FA2769AA-AB19-4F49-A387-D804A3500B2F}"/>
    <dgm:cxn modelId="{53C94334-6DE2-45C7-88B8-A31A251C490F}" type="presOf" srcId="{48AFFB55-E986-4A11-B65C-6EF9E585553A}" destId="{050C71E8-06C1-40CA-B7AB-2999D79D2E61}" srcOrd="0" destOrd="0" presId="urn:microsoft.com/office/officeart/2005/8/layout/radial3"/>
    <dgm:cxn modelId="{99FC8A52-16C1-4517-8EFF-B2F28772AE86}" srcId="{7E8301F4-383A-49CD-A8F9-44B3221CD0F6}" destId="{197B890E-48B8-44DC-B2D8-326326F747E8}" srcOrd="2" destOrd="0" parTransId="{47795DA8-1A2A-4211-B7EE-A18F7356D285}" sibTransId="{A4FE82E0-A264-472B-A27D-34E831BAC622}"/>
    <dgm:cxn modelId="{203B1EEC-D170-4A52-9028-906A2A4E4353}" type="presOf" srcId="{197B890E-48B8-44DC-B2D8-326326F747E8}" destId="{1E52BB4D-EE1F-4F6C-949D-2D37BC49F047}" srcOrd="0" destOrd="0" presId="urn:microsoft.com/office/officeart/2005/8/layout/radial3"/>
    <dgm:cxn modelId="{1D68611D-E50E-49C7-AEB9-67CAC23DFCBE}" srcId="{7E8301F4-383A-49CD-A8F9-44B3221CD0F6}" destId="{48AFFB55-E986-4A11-B65C-6EF9E585553A}" srcOrd="0" destOrd="0" parTransId="{ABE37B7B-EB35-419C-BC7C-98CA44E01077}" sibTransId="{6D880427-051F-4AFF-A2FE-A097F4D55A9B}"/>
    <dgm:cxn modelId="{B80F1158-DFB8-48CA-B93A-FB8D02827B56}" srcId="{7E8301F4-383A-49CD-A8F9-44B3221CD0F6}" destId="{BDF30B96-BF4B-40EA-B821-B2CE0A885014}" srcOrd="1" destOrd="0" parTransId="{D3FCD7E3-64DE-486D-BF43-AA4CC73A2451}" sibTransId="{7A6D922B-4F40-48E6-ACBE-4CDBEA8A8B90}"/>
    <dgm:cxn modelId="{E183E900-4520-4E50-91C4-06C611FDC352}" type="presOf" srcId="{3CE31B26-028A-4D96-B909-F4AEA28B3E92}" destId="{A7DC7EDC-DBF1-4A8D-9E1F-47B7F0A3448B}" srcOrd="0" destOrd="0" presId="urn:microsoft.com/office/officeart/2005/8/layout/radial3"/>
    <dgm:cxn modelId="{C9383EAC-1067-4AFB-B0E8-9BE30C3039AB}" type="presParOf" srcId="{A7DC7EDC-DBF1-4A8D-9E1F-47B7F0A3448B}" destId="{270E6DDC-64EC-49BD-89B6-41B39A66C72D}" srcOrd="0" destOrd="0" presId="urn:microsoft.com/office/officeart/2005/8/layout/radial3"/>
    <dgm:cxn modelId="{1C06E695-BB5B-4667-ABC8-666CF166FCBB}" type="presParOf" srcId="{270E6DDC-64EC-49BD-89B6-41B39A66C72D}" destId="{CA09E361-C667-4981-B4D1-80D9BB66673B}" srcOrd="0" destOrd="0" presId="urn:microsoft.com/office/officeart/2005/8/layout/radial3"/>
    <dgm:cxn modelId="{5E2B15AA-BD04-4182-AF9F-BBF2E46DB4B4}" type="presParOf" srcId="{270E6DDC-64EC-49BD-89B6-41B39A66C72D}" destId="{050C71E8-06C1-40CA-B7AB-2999D79D2E61}" srcOrd="1" destOrd="0" presId="urn:microsoft.com/office/officeart/2005/8/layout/radial3"/>
    <dgm:cxn modelId="{AB2ED1FE-F303-427C-BB35-53852AE7EB48}" type="presParOf" srcId="{270E6DDC-64EC-49BD-89B6-41B39A66C72D}" destId="{93BD82DE-8C88-4B65-8251-2E82BA1BC6B0}" srcOrd="2" destOrd="0" presId="urn:microsoft.com/office/officeart/2005/8/layout/radial3"/>
    <dgm:cxn modelId="{9FBB9BEC-AF45-4C7C-877F-4C34E8010D4D}" type="presParOf" srcId="{270E6DDC-64EC-49BD-89B6-41B39A66C72D}" destId="{1E52BB4D-EE1F-4F6C-949D-2D37BC49F047}" srcOrd="3" destOrd="0" presId="urn:microsoft.com/office/officeart/2005/8/layout/radial3"/>
    <dgm:cxn modelId="{0BD9F0D9-FB2B-4353-802D-B0130167F74B}" type="presParOf" srcId="{270E6DDC-64EC-49BD-89B6-41B39A66C72D}" destId="{198C5D09-3DFD-4E6C-9351-7F6D07BB2C32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9E361-C667-4981-B4D1-80D9BB66673B}">
      <dsp:nvSpPr>
        <dsp:cNvPr id="0" name=""/>
        <dsp:cNvSpPr/>
      </dsp:nvSpPr>
      <dsp:spPr>
        <a:xfrm>
          <a:off x="1901773" y="874555"/>
          <a:ext cx="2260367" cy="226036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b="1" kern="1200" dirty="0" smtClean="0"/>
            <a:t>CECEL</a:t>
          </a:r>
          <a:endParaRPr lang="pt-BR" sz="3600" b="1" kern="1200" dirty="0"/>
        </a:p>
      </dsp:txBody>
      <dsp:txXfrm>
        <a:off x="2232796" y="1205578"/>
        <a:ext cx="1598321" cy="1598321"/>
      </dsp:txXfrm>
    </dsp:sp>
    <dsp:sp modelId="{050C71E8-06C1-40CA-B7AB-2999D79D2E61}">
      <dsp:nvSpPr>
        <dsp:cNvPr id="0" name=""/>
        <dsp:cNvSpPr/>
      </dsp:nvSpPr>
      <dsp:spPr>
        <a:xfrm>
          <a:off x="1597586" y="306842"/>
          <a:ext cx="1249825" cy="12821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/>
            <a:t>DIVISÃO DE PEDAGOGIA</a:t>
          </a:r>
          <a:endParaRPr lang="pt-BR" sz="1000" b="1" kern="1200" dirty="0"/>
        </a:p>
      </dsp:txBody>
      <dsp:txXfrm>
        <a:off x="1780619" y="494610"/>
        <a:ext cx="883759" cy="906623"/>
      </dsp:txXfrm>
    </dsp:sp>
    <dsp:sp modelId="{93BD82DE-8C88-4B65-8251-2E82BA1BC6B0}">
      <dsp:nvSpPr>
        <dsp:cNvPr id="0" name=""/>
        <dsp:cNvSpPr/>
      </dsp:nvSpPr>
      <dsp:spPr>
        <a:xfrm>
          <a:off x="3770320" y="1692269"/>
          <a:ext cx="1349473" cy="13393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/>
            <a:t>PROGRAMA MENTORIA</a:t>
          </a:r>
          <a:endParaRPr lang="pt-BR" sz="1000" b="1" kern="1200" dirty="0"/>
        </a:p>
      </dsp:txBody>
      <dsp:txXfrm>
        <a:off x="3967946" y="1888417"/>
        <a:ext cx="954221" cy="947084"/>
      </dsp:txXfrm>
    </dsp:sp>
    <dsp:sp modelId="{1E52BB4D-EE1F-4F6C-949D-2D37BC49F047}">
      <dsp:nvSpPr>
        <dsp:cNvPr id="0" name=""/>
        <dsp:cNvSpPr/>
      </dsp:nvSpPr>
      <dsp:spPr>
        <a:xfrm>
          <a:off x="2446646" y="2644351"/>
          <a:ext cx="1284306" cy="13158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1000" b="1" kern="1200" dirty="0" smtClean="0"/>
            <a:t>SETOR DE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1000" b="1" kern="1200" dirty="0" smtClean="0"/>
            <a:t>CONTROLE</a:t>
          </a:r>
          <a:endParaRPr lang="pt-BR" sz="1000" b="1" kern="1200" dirty="0"/>
        </a:p>
      </dsp:txBody>
      <dsp:txXfrm>
        <a:off x="2634728" y="2837056"/>
        <a:ext cx="908142" cy="930463"/>
      </dsp:txXfrm>
    </dsp:sp>
    <dsp:sp modelId="{198C5D09-3DFD-4E6C-9351-7F6D07BB2C32}">
      <dsp:nvSpPr>
        <dsp:cNvPr id="0" name=""/>
        <dsp:cNvSpPr/>
      </dsp:nvSpPr>
      <dsp:spPr>
        <a:xfrm>
          <a:off x="1013386" y="1808059"/>
          <a:ext cx="1274587" cy="12746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b="1" kern="1200" dirty="0"/>
        </a:p>
      </dsp:txBody>
      <dsp:txXfrm>
        <a:off x="1200045" y="1994721"/>
        <a:ext cx="901269" cy="901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0484D3-414A-4B1E-8A59-7C4F97F533DF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D365AA-27A8-41F6-893E-351CDD65D0F5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4643446"/>
            <a:ext cx="8715404" cy="1975104"/>
          </a:xfrm>
        </p:spPr>
        <p:txBody>
          <a:bodyPr/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DIVISÃO DE PROFISSIONALIZAÇÃO</a:t>
            </a:r>
            <a:br>
              <a:rPr lang="pt-BR" sz="3600" dirty="0" smtClean="0"/>
            </a:br>
            <a:r>
              <a:rPr lang="pt-BR" sz="3600" dirty="0" smtClean="0"/>
              <a:t>DIPRO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10" y="0"/>
            <a:ext cx="8015318" cy="150876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dirty="0" smtClean="0"/>
              <a:t>DEPARTAMENTO GERAL DE AÇÕES SOCIOEDUCATIVAS – DEGASE</a:t>
            </a:r>
          </a:p>
          <a:p>
            <a:pPr algn="ctr"/>
            <a:r>
              <a:rPr lang="pt-BR" dirty="0" smtClean="0"/>
              <a:t>COORDENAÇÃO DE EDUCAÇÃO, CULTURA, ESPORTE E LAZER - CECEL</a:t>
            </a:r>
            <a:endParaRPr lang="pt-BR" dirty="0"/>
          </a:p>
        </p:txBody>
      </p:sp>
      <p:pic>
        <p:nvPicPr>
          <p:cNvPr id="5" name="Imagem 4" descr="PATIO CEC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500174"/>
            <a:ext cx="7858180" cy="3762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908720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6.3.7. Eixo – </a:t>
            </a:r>
            <a:r>
              <a:rPr lang="pt-BR" sz="2400" b="1" dirty="0" smtClean="0"/>
              <a:t>Profissionalização/ Trabalho/Previdência 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000" dirty="0" smtClean="0"/>
              <a:t>6.3.7.1. Comum a todas as entidades e/ou programas que executam a internação provisória e as medidas socioeducativas </a:t>
            </a:r>
          </a:p>
          <a:p>
            <a:pPr algn="just"/>
            <a:endParaRPr lang="pt-BR" sz="2000" dirty="0" smtClean="0"/>
          </a:p>
          <a:p>
            <a:pPr marL="342900" indent="-342900" algn="just">
              <a:buAutoNum type="arabicParenR"/>
            </a:pPr>
            <a:r>
              <a:rPr lang="pt-BR" sz="2400" dirty="0" smtClean="0"/>
              <a:t>consolidar parcerias com as Secretarias de Trabalho ou órgãos similares visando o cumprimento do artigo 69 do ECA;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b="1" i="1" dirty="0" smtClean="0"/>
              <a:t>“Art</a:t>
            </a:r>
            <a:r>
              <a:rPr lang="pt-BR" sz="2000" b="1" i="1" dirty="0"/>
              <a:t>. 69.</a:t>
            </a:r>
            <a:r>
              <a:rPr lang="pt-BR" sz="2000" i="1" dirty="0"/>
              <a:t> O adolescente tem direito </a:t>
            </a:r>
            <a:r>
              <a:rPr lang="pt-BR" sz="2000" b="1" i="1" dirty="0"/>
              <a:t>à profissionalização </a:t>
            </a:r>
            <a:r>
              <a:rPr lang="pt-BR" sz="2000" i="1" dirty="0"/>
              <a:t>e à proteção no trabalho, observados os seguintes aspectos, entre outros</a:t>
            </a:r>
            <a:r>
              <a:rPr lang="pt-BR" sz="2000" i="1" dirty="0" smtClean="0"/>
              <a:t>:</a:t>
            </a:r>
          </a:p>
          <a:p>
            <a:pPr algn="just"/>
            <a:endParaRPr lang="pt-BR" sz="2000" i="1" dirty="0"/>
          </a:p>
          <a:p>
            <a:pPr algn="just"/>
            <a:r>
              <a:rPr lang="pt-BR" sz="2000" b="1" i="1" dirty="0"/>
              <a:t>I </a:t>
            </a:r>
            <a:r>
              <a:rPr lang="pt-BR" sz="2000" i="1" dirty="0"/>
              <a:t>- respeito à condição peculiar de pessoa em desenvolvimento;</a:t>
            </a:r>
          </a:p>
          <a:p>
            <a:pPr algn="just"/>
            <a:r>
              <a:rPr lang="pt-BR" sz="2000" b="1" i="1" dirty="0"/>
              <a:t>II </a:t>
            </a:r>
            <a:r>
              <a:rPr lang="pt-BR" sz="2000" i="1" dirty="0"/>
              <a:t>- capacitação profissional adequada ao mercado de trabalho</a:t>
            </a:r>
            <a:r>
              <a:rPr lang="pt-BR" sz="2000" i="1" dirty="0" smtClean="0"/>
              <a:t>.”</a:t>
            </a:r>
            <a:endParaRPr lang="pt-BR" sz="2000" i="1" dirty="0"/>
          </a:p>
          <a:p>
            <a:pPr marL="342900" indent="-342900" algn="just">
              <a:buAutoNum type="arabicParenR"/>
            </a:pPr>
            <a:endParaRPr lang="pt-BR" sz="2000" dirty="0" smtClean="0"/>
          </a:p>
          <a:p>
            <a:pPr marL="342900" indent="-342900" algn="just">
              <a:buAutoNum type="arabicParenR"/>
            </a:pP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305800" cy="4176464"/>
          </a:xfrm>
        </p:spPr>
        <p:txBody>
          <a:bodyPr>
            <a:normAutofit fontScale="90000"/>
          </a:bodyPr>
          <a:lstStyle/>
          <a:p>
            <a:pPr marL="342900" lvl="0" indent="-342900" algn="just">
              <a:spcBef>
                <a:spcPts val="0"/>
              </a:spcBef>
            </a:pPr>
            <a:r>
              <a:rPr lang="pt-BR" sz="2000" dirty="0">
                <a:solidFill>
                  <a:prstClr val="black"/>
                </a:solidFill>
                <a:latin typeface="Constantia"/>
              </a:rPr>
              <a:t/>
            </a:r>
            <a:br>
              <a:rPr lang="pt-BR" sz="2000" dirty="0">
                <a:solidFill>
                  <a:prstClr val="black"/>
                </a:solidFill>
                <a:latin typeface="Constantia"/>
              </a:rPr>
            </a:br>
            <a:r>
              <a:rPr lang="pt-BR" sz="2700" dirty="0" smtClean="0">
                <a:solidFill>
                  <a:prstClr val="black"/>
                </a:solidFill>
                <a:latin typeface="Constantia"/>
              </a:rPr>
              <a:t>2) </a:t>
            </a:r>
            <a:r>
              <a:rPr lang="pt-BR" sz="2700" b="1" dirty="0" smtClean="0">
                <a:solidFill>
                  <a:prstClr val="black"/>
                </a:solidFill>
                <a:latin typeface="Constantia"/>
              </a:rPr>
              <a:t>possibilitar </a:t>
            </a:r>
            <a:r>
              <a:rPr lang="pt-BR" sz="2700" b="1" dirty="0">
                <a:solidFill>
                  <a:prstClr val="black"/>
                </a:solidFill>
                <a:latin typeface="Constantia"/>
              </a:rPr>
              <a:t>aos adolescentes o desenvolvimento de competências e habilidades básicas, específicas e de gestão e a compreensão sobre a forma de estruturação e funcionamento do mundo do trabalho. </a:t>
            </a:r>
            <a:r>
              <a:rPr lang="pt-BR" sz="2700" dirty="0">
                <a:solidFill>
                  <a:prstClr val="black"/>
                </a:solidFill>
                <a:latin typeface="Constantia"/>
              </a:rPr>
              <a:t>Juntamente com o desenvolvimento das competências pessoal </a:t>
            </a:r>
            <a:r>
              <a:rPr lang="pt-BR" sz="2700" dirty="0" smtClean="0">
                <a:solidFill>
                  <a:prstClr val="black"/>
                </a:solidFill>
                <a:latin typeface="Constantia"/>
              </a:rPr>
              <a:t>(*aprender </a:t>
            </a:r>
            <a:r>
              <a:rPr lang="pt-BR" sz="2700" dirty="0">
                <a:solidFill>
                  <a:prstClr val="black"/>
                </a:solidFill>
                <a:latin typeface="Constantia"/>
              </a:rPr>
              <a:t>a ser), relacional </a:t>
            </a:r>
            <a:r>
              <a:rPr lang="pt-BR" sz="2700" dirty="0" smtClean="0">
                <a:solidFill>
                  <a:prstClr val="black"/>
                </a:solidFill>
                <a:latin typeface="Constantia"/>
              </a:rPr>
              <a:t>(*a </a:t>
            </a:r>
            <a:r>
              <a:rPr lang="pt-BR" sz="2700" dirty="0">
                <a:solidFill>
                  <a:prstClr val="black"/>
                </a:solidFill>
                <a:latin typeface="Constantia"/>
              </a:rPr>
              <a:t>conviver) e a cognitiva </a:t>
            </a:r>
            <a:r>
              <a:rPr lang="pt-BR" sz="2700" dirty="0" smtClean="0">
                <a:solidFill>
                  <a:prstClr val="black"/>
                </a:solidFill>
                <a:latin typeface="Constantia"/>
              </a:rPr>
              <a:t>(*aprender </a:t>
            </a:r>
            <a:r>
              <a:rPr lang="pt-BR" sz="2700" dirty="0">
                <a:solidFill>
                  <a:prstClr val="black"/>
                </a:solidFill>
                <a:latin typeface="Constantia"/>
              </a:rPr>
              <a:t>a conhecer), </a:t>
            </a:r>
            <a:r>
              <a:rPr lang="pt-BR" sz="2700" b="1" dirty="0">
                <a:solidFill>
                  <a:prstClr val="black"/>
                </a:solidFill>
                <a:latin typeface="Constantia"/>
              </a:rPr>
              <a:t>os adolescentes devem desenvolver a competência produtiva </a:t>
            </a:r>
            <a:r>
              <a:rPr lang="pt-BR" sz="2700" b="1" dirty="0" smtClean="0">
                <a:solidFill>
                  <a:prstClr val="black"/>
                </a:solidFill>
                <a:latin typeface="Constantia"/>
              </a:rPr>
              <a:t>(*aprender </a:t>
            </a:r>
            <a:r>
              <a:rPr lang="pt-BR" sz="2700" b="1" dirty="0">
                <a:solidFill>
                  <a:prstClr val="black"/>
                </a:solidFill>
                <a:latin typeface="Constantia"/>
              </a:rPr>
              <a:t>a fazer), o que além de sua inserção no mercado de trabalho contribuirá, também, para viver e conviver numa sociedade moderna;</a:t>
            </a:r>
            <a:endParaRPr lang="pt-BR" sz="2700" dirty="0"/>
          </a:p>
        </p:txBody>
      </p:sp>
    </p:spTree>
    <p:extLst>
      <p:ext uri="{BB962C8B-B14F-4D97-AF65-F5344CB8AC3E}">
        <p14:creationId xmlns:p14="http://schemas.microsoft.com/office/powerpoint/2010/main" val="424605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751344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3) </a:t>
            </a:r>
            <a:r>
              <a:rPr lang="pt-BR" sz="2400" b="1" dirty="0" smtClean="0"/>
              <a:t>oferecer ao adolescente </a:t>
            </a:r>
            <a:r>
              <a:rPr lang="pt-BR" sz="2400" dirty="0" smtClean="0"/>
              <a:t>formação profissional no âmbito da educação profissional, cursos e programas de formação inicial e continuada e, também, de educação profissional técnica de nível médio com certificação reconhecida que favoreçam sua inserção no mercado de trabalho mediante desenvolvimento de competências, habilidades e atitudes. A escolha do </a:t>
            </a:r>
            <a:r>
              <a:rPr lang="pt-BR" sz="2400" b="1" dirty="0" smtClean="0"/>
              <a:t>curso deverá respeitar os interesses e anseios dos adolescentes e ser pertinente às demandas do mercado de trabalho;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3528392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</a:pPr>
            <a:r>
              <a:rPr lang="pt-BR" sz="2800" dirty="0">
                <a:solidFill>
                  <a:prstClr val="black"/>
                </a:solidFill>
                <a:latin typeface="Constantia"/>
              </a:rPr>
              <a:t>4) </a:t>
            </a:r>
            <a:r>
              <a:rPr lang="pt-BR" sz="2400" dirty="0">
                <a:solidFill>
                  <a:prstClr val="black"/>
                </a:solidFill>
                <a:latin typeface="Constantia"/>
              </a:rPr>
              <a:t>encaminhar os adolescentes ao mercado de trabalho desenvolvendo ações concretas e planejadas no sentido de inseri-los no mercado formal, em estágios remunerados, a partir de convênios com empresas privadas ou públicas, </a:t>
            </a:r>
            <a:r>
              <a:rPr lang="pt-BR" sz="2400" b="1" dirty="0">
                <a:solidFill>
                  <a:prstClr val="black"/>
                </a:solidFill>
                <a:latin typeface="Constantia"/>
              </a:rPr>
              <a:t>considerando, contudo, o aspecto formativo</a:t>
            </a:r>
            <a:r>
              <a:rPr lang="pt-BR" sz="2400" dirty="0">
                <a:solidFill>
                  <a:prstClr val="black"/>
                </a:solidFill>
                <a:latin typeface="Constantia"/>
              </a:rPr>
              <a:t>;</a:t>
            </a:r>
            <a:br>
              <a:rPr lang="pt-BR" sz="2400" dirty="0">
                <a:solidFill>
                  <a:prstClr val="black"/>
                </a:solidFill>
                <a:latin typeface="Constantia"/>
              </a:rPr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345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6064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5) priorizar vagas ou postos de trabalho nos programas governamentais para adolescentes em cumprimento de medidas socioeducativas; 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6) equiparar as oportunidades referentes à profissionalização/trabalho aos adolescentes com deficiência em observância ao Decreto nº 3.298 de 20/12/99; 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7) desenvolver atividades de geração de renda durante o atendimento socioeducativo que venham a ampliar competências, habilidades básicas, específicas e de gestão, gerando renda para os adolescentes; 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340768"/>
            <a:ext cx="8136904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/>
              <a:t>8) promover ações de orientação, conscientização e capacitação dos adolescentes sobre seus direitos e deveres em relação à previdência social e sua importância e proteção ao garantir ao trabalhador e sua família uma renda substitutiva do salário e a cobertura dos chamados riscos sociais (tais como: idade avançada, acidente, doença, maternidade, reclusão e invalidez, entre outros), geradores de limitação ou incapacidade para o trabalho.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pt-BR" sz="2000" dirty="0" smtClean="0">
                <a:solidFill>
                  <a:srgbClr val="FF0000"/>
                </a:solidFill>
                <a:latin typeface="Constantia"/>
              </a:rPr>
              <a:t>Missão do DEGASE:</a:t>
            </a:r>
            <a:br>
              <a:rPr lang="pt-BR" sz="2000" dirty="0" smtClean="0">
                <a:solidFill>
                  <a:srgbClr val="FF0000"/>
                </a:solidFill>
                <a:latin typeface="Constantia"/>
              </a:rPr>
            </a:br>
            <a:r>
              <a:rPr lang="pt-BR" sz="1500" dirty="0">
                <a:solidFill>
                  <a:prstClr val="black"/>
                </a:solidFill>
                <a:latin typeface="Constantia"/>
              </a:rPr>
              <a:t/>
            </a:r>
            <a:br>
              <a:rPr lang="pt-BR" sz="1500" dirty="0">
                <a:solidFill>
                  <a:prstClr val="black"/>
                </a:solidFill>
                <a:latin typeface="Constantia"/>
              </a:rPr>
            </a:br>
            <a:r>
              <a:rPr lang="pt-BR" sz="1800" dirty="0">
                <a:solidFill>
                  <a:prstClr val="black"/>
                </a:solidFill>
                <a:latin typeface="Constantia"/>
              </a:rPr>
              <a:t>Promover socioeducação no Estado do Rio de Janeiro, </a:t>
            </a:r>
            <a:r>
              <a:rPr lang="pt-BR" sz="1800" b="1" dirty="0">
                <a:solidFill>
                  <a:prstClr val="black"/>
                </a:solidFill>
                <a:latin typeface="Constantia"/>
              </a:rPr>
              <a:t>favorecendo a formação de </a:t>
            </a:r>
            <a:r>
              <a:rPr lang="pt-BR" sz="1800" b="1" dirty="0" smtClean="0">
                <a:solidFill>
                  <a:prstClr val="black"/>
                </a:solidFill>
                <a:latin typeface="Constantia"/>
              </a:rPr>
              <a:t>pessoas </a:t>
            </a:r>
            <a:r>
              <a:rPr lang="pt-BR" sz="1800" dirty="0" smtClean="0">
                <a:solidFill>
                  <a:prstClr val="black"/>
                </a:solidFill>
                <a:latin typeface="Constantia"/>
              </a:rPr>
              <a:t>autônomas</a:t>
            </a:r>
            <a:r>
              <a:rPr lang="pt-BR" sz="1800" dirty="0">
                <a:solidFill>
                  <a:prstClr val="black"/>
                </a:solidFill>
                <a:latin typeface="Constantia"/>
              </a:rPr>
              <a:t>, cidadãos solidários e </a:t>
            </a:r>
            <a:r>
              <a:rPr lang="pt-BR" sz="1800" b="1" dirty="0">
                <a:solidFill>
                  <a:prstClr val="black"/>
                </a:solidFill>
                <a:latin typeface="Constantia"/>
              </a:rPr>
              <a:t>profissionais competentes, possibilitando a construção de </a:t>
            </a:r>
            <a:r>
              <a:rPr lang="pt-BR" sz="1800" b="1" dirty="0" smtClean="0">
                <a:solidFill>
                  <a:prstClr val="black"/>
                </a:solidFill>
                <a:latin typeface="Constantia"/>
              </a:rPr>
              <a:t>projetos de </a:t>
            </a:r>
            <a:r>
              <a:rPr lang="pt-BR" sz="1800" b="1" dirty="0">
                <a:solidFill>
                  <a:prstClr val="black"/>
                </a:solidFill>
                <a:latin typeface="Constantia"/>
              </a:rPr>
              <a:t>vida </a:t>
            </a:r>
            <a:r>
              <a:rPr lang="pt-BR" sz="1800" dirty="0">
                <a:solidFill>
                  <a:prstClr val="black"/>
                </a:solidFill>
                <a:latin typeface="Constantia"/>
              </a:rPr>
              <a:t>e a convivência familiar e comunitária.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smtClean="0">
                <a:solidFill>
                  <a:srgbClr val="FF0000"/>
                </a:solidFill>
              </a:rPr>
              <a:t>Valores</a:t>
            </a:r>
            <a:endParaRPr lang="pt-BR" sz="2000" dirty="0">
              <a:solidFill>
                <a:srgbClr val="FF0000"/>
              </a:solidFill>
            </a:endParaRPr>
          </a:p>
          <a:p>
            <a:r>
              <a:rPr lang="pt-BR" sz="1600" b="1" dirty="0"/>
              <a:t>Desenvolvimento humano</a:t>
            </a:r>
          </a:p>
          <a:p>
            <a:r>
              <a:rPr lang="pt-BR" sz="1600" dirty="0"/>
              <a:t>Registro e sistematização institucional</a:t>
            </a:r>
          </a:p>
          <a:p>
            <a:r>
              <a:rPr lang="pt-BR" sz="1600" b="1" dirty="0"/>
              <a:t>Articulação em rede</a:t>
            </a:r>
          </a:p>
          <a:p>
            <a:r>
              <a:rPr lang="pt-BR" sz="1600" dirty="0"/>
              <a:t>Fortalecimento da convivência familiar e comunitária</a:t>
            </a:r>
          </a:p>
          <a:p>
            <a:r>
              <a:rPr lang="pt-BR" sz="1600" b="1" dirty="0"/>
              <a:t>Identidade e senso de pertencimento</a:t>
            </a:r>
          </a:p>
          <a:p>
            <a:r>
              <a:rPr lang="pt-BR" sz="1600" b="1" dirty="0"/>
              <a:t>Valorização da pessoa</a:t>
            </a:r>
          </a:p>
          <a:p>
            <a:r>
              <a:rPr lang="pt-BR" sz="1600" b="1" dirty="0"/>
              <a:t>Atendimento especializado</a:t>
            </a:r>
          </a:p>
          <a:p>
            <a:r>
              <a:rPr lang="pt-BR" sz="1600" b="1" dirty="0"/>
              <a:t>Democratização da informação</a:t>
            </a:r>
          </a:p>
          <a:p>
            <a:r>
              <a:rPr lang="pt-BR" sz="1600" dirty="0"/>
              <a:t>Gestão participativa</a:t>
            </a:r>
          </a:p>
          <a:p>
            <a:r>
              <a:rPr lang="pt-BR" sz="1600" b="1" dirty="0"/>
              <a:t>Respeito à peculiaridade do adolescente</a:t>
            </a:r>
          </a:p>
          <a:p>
            <a:r>
              <a:rPr lang="pt-BR" sz="1600" b="1" dirty="0"/>
              <a:t>Participação social</a:t>
            </a:r>
          </a:p>
          <a:p>
            <a:r>
              <a:rPr lang="pt-BR" sz="1600" dirty="0"/>
              <a:t>Responsabilidade solidária</a:t>
            </a:r>
          </a:p>
        </p:txBody>
      </p:sp>
    </p:spTree>
    <p:extLst>
      <p:ext uri="{BB962C8B-B14F-4D97-AF65-F5344CB8AC3E}">
        <p14:creationId xmlns:p14="http://schemas.microsoft.com/office/powerpoint/2010/main" val="159397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056784" cy="506320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/>
              <a:t>Alinhamento Estratégico DEGASE- Metas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38912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1800" dirty="0"/>
              <a:t>Meta 10 </a:t>
            </a:r>
            <a:r>
              <a:rPr lang="pt-BR" sz="1800" dirty="0" smtClean="0"/>
              <a:t>- Empregabilidade </a:t>
            </a:r>
            <a:r>
              <a:rPr lang="pt-BR" sz="1800" dirty="0"/>
              <a:t>dos adolescentes.</a:t>
            </a:r>
            <a:endParaRPr lang="pt-BR" sz="1800" dirty="0" smtClean="0"/>
          </a:p>
          <a:p>
            <a:pPr algn="just"/>
            <a:r>
              <a:rPr lang="pt-BR" sz="1800" dirty="0" smtClean="0"/>
              <a:t>(...)</a:t>
            </a:r>
          </a:p>
          <a:p>
            <a:pPr algn="just"/>
            <a:r>
              <a:rPr lang="pt-BR" sz="1800" b="1" dirty="0" smtClean="0"/>
              <a:t>Ampliar </a:t>
            </a:r>
            <a:r>
              <a:rPr lang="pt-BR" sz="1800" b="1" dirty="0"/>
              <a:t>os convênios e parcerias, que ofereçam cursos profissionalizantes e atendam as demandas do mercado de trabalho, bem como o </a:t>
            </a:r>
            <a:r>
              <a:rPr lang="pt-BR" sz="1800" b="1" dirty="0" smtClean="0"/>
              <a:t>desenvolvimento </a:t>
            </a:r>
            <a:r>
              <a:rPr lang="pt-BR" sz="1800" b="1" dirty="0"/>
              <a:t>das competências do adolescente, promovendo a empregabilidade</a:t>
            </a:r>
            <a:r>
              <a:rPr lang="pt-BR" sz="1800" b="1" dirty="0" smtClean="0"/>
              <a:t>.</a:t>
            </a:r>
          </a:p>
          <a:p>
            <a:pPr algn="just"/>
            <a:r>
              <a:rPr lang="pt-BR" sz="1800" b="1" dirty="0" smtClean="0"/>
              <a:t>Implementar </a:t>
            </a:r>
            <a:r>
              <a:rPr lang="pt-BR" sz="1800" b="1" dirty="0"/>
              <a:t>um Banco de Oportunidades para captação de vagas para o mercado de trabalho articulado com os programas e projetos </a:t>
            </a:r>
            <a:r>
              <a:rPr lang="pt-BR" sz="1800" b="1" dirty="0" smtClean="0"/>
              <a:t>governamentais </a:t>
            </a:r>
            <a:r>
              <a:rPr lang="pt-BR" sz="1800" b="1" dirty="0"/>
              <a:t>e não governamentais</a:t>
            </a:r>
            <a:r>
              <a:rPr lang="pt-BR" sz="1800" dirty="0"/>
              <a:t>. </a:t>
            </a:r>
            <a:endParaRPr lang="pt-BR" sz="1800" dirty="0" smtClean="0"/>
          </a:p>
          <a:p>
            <a:pPr algn="just"/>
            <a:r>
              <a:rPr lang="pt-BR" sz="1800" dirty="0" smtClean="0"/>
              <a:t>Garantir </a:t>
            </a:r>
            <a:r>
              <a:rPr lang="pt-BR" sz="1800" dirty="0"/>
              <a:t>o reforço escolar em todos os equipamentos e o </a:t>
            </a:r>
            <a:r>
              <a:rPr lang="pt-BR" sz="1800" b="1" dirty="0"/>
              <a:t>desenvolvimento de atividades de incentivo e valorização do mundo do trabalho. </a:t>
            </a:r>
            <a:endParaRPr lang="pt-BR" sz="1800" b="1" dirty="0" smtClean="0"/>
          </a:p>
          <a:p>
            <a:pPr algn="just"/>
            <a:r>
              <a:rPr lang="pt-BR" sz="1800" b="1" dirty="0" smtClean="0"/>
              <a:t>Desenvolver </a:t>
            </a:r>
            <a:r>
              <a:rPr lang="pt-BR" sz="1800" b="1" dirty="0"/>
              <a:t>propostas para a Orientação Vocacional e levantamento de </a:t>
            </a:r>
            <a:r>
              <a:rPr lang="pt-BR" sz="1800" b="1" dirty="0" smtClean="0"/>
              <a:t>interesses </a:t>
            </a:r>
            <a:r>
              <a:rPr lang="pt-BR" sz="1800" b="1" dirty="0"/>
              <a:t>e aptidões que possam nortear o encaminhamento dos </a:t>
            </a:r>
            <a:r>
              <a:rPr lang="pt-BR" sz="1800" b="1" dirty="0" smtClean="0"/>
              <a:t>adolescentes </a:t>
            </a:r>
            <a:r>
              <a:rPr lang="pt-BR" sz="1800" b="1" dirty="0"/>
              <a:t>para o mercado de trabalho. </a:t>
            </a:r>
            <a:endParaRPr lang="pt-BR" sz="1800" b="1" dirty="0" smtClean="0"/>
          </a:p>
          <a:p>
            <a:pPr algn="just"/>
            <a:r>
              <a:rPr lang="pt-BR" sz="1800" dirty="0" smtClean="0"/>
              <a:t>Garantir </a:t>
            </a:r>
            <a:r>
              <a:rPr lang="pt-BR" sz="1800" dirty="0"/>
              <a:t>recursos financeiros para que adolescentes e familiares possam </a:t>
            </a:r>
            <a:r>
              <a:rPr lang="pt-BR" sz="1800" dirty="0" smtClean="0"/>
              <a:t>participar </a:t>
            </a:r>
            <a:r>
              <a:rPr lang="pt-BR" sz="1800" dirty="0"/>
              <a:t>com frequência das atividades socioeducativas envolvidas.</a:t>
            </a:r>
          </a:p>
        </p:txBody>
      </p:sp>
    </p:spTree>
    <p:extLst>
      <p:ext uri="{BB962C8B-B14F-4D97-AF65-F5344CB8AC3E}">
        <p14:creationId xmlns:p14="http://schemas.microsoft.com/office/powerpoint/2010/main" val="352038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052736"/>
            <a:ext cx="84249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 smtClean="0"/>
              <a:t>Segundo o Paradigma do Desenvolvimento Humano do Programa das Nações Unidas para o Desenvolvimento (PNUD): 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200" b="1" dirty="0" smtClean="0"/>
              <a:t>“toda pessoa nasce com um potencial e tem direito de desenvolvê-lo. Para desenvolver o seu potencial as pessoas precisam de oportunidades. O que uma pessoa se torna ao longo da vida depende de duas coisas: as oportunidades que tem e as escolhas que fez. Além de ter oportunidades as pessoas precisam ser preparadas para fazer escolhas”. </a:t>
            </a:r>
          </a:p>
          <a:p>
            <a:pPr algn="just"/>
            <a:endParaRPr lang="pt-BR" sz="2200" b="1" dirty="0"/>
          </a:p>
          <a:p>
            <a:pPr algn="just"/>
            <a:endParaRPr lang="pt-B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305800" cy="3312368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>
                <a:solidFill>
                  <a:prstClr val="black"/>
                </a:solidFill>
                <a:latin typeface="Constantia"/>
              </a:rPr>
              <a:t>As ações socioeducativas* </a:t>
            </a:r>
            <a:r>
              <a:rPr lang="pt-BR" sz="2400" b="1" dirty="0">
                <a:solidFill>
                  <a:prstClr val="black"/>
                </a:solidFill>
                <a:latin typeface="Constantia"/>
              </a:rPr>
              <a:t>devem exercer uma influência sobre a vida do adolescente</a:t>
            </a:r>
            <a:r>
              <a:rPr lang="pt-BR" sz="2400" dirty="0">
                <a:solidFill>
                  <a:prstClr val="black"/>
                </a:solidFill>
                <a:latin typeface="Constantia"/>
              </a:rPr>
              <a:t>, contribuindo para a construção de sua identidade, de modo a favorecer a elaboração de um projeto de vida, o seu pertencimento social e o respeito às diversidades (cultural, étnico-racial, de gênero e orientação sexual), possibilitando que assuma um papel inclusivo na dinâmica social e comunitária. </a:t>
            </a:r>
            <a:r>
              <a:rPr lang="pt-BR" sz="2400" b="1" dirty="0">
                <a:solidFill>
                  <a:prstClr val="black"/>
                </a:solidFill>
                <a:latin typeface="Constantia"/>
              </a:rPr>
              <a:t>Para tanto, é vital a criação de acontecimentos que fomentem o desenvolvimento da autonomia, da solidariedade e de competências pessoais relacionais, cognitivas e produtivas. </a:t>
            </a:r>
          </a:p>
        </p:txBody>
      </p:sp>
    </p:spTree>
    <p:extLst>
      <p:ext uri="{BB962C8B-B14F-4D97-AF65-F5344CB8AC3E}">
        <p14:creationId xmlns:p14="http://schemas.microsoft.com/office/powerpoint/2010/main" val="15621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 txBox="1">
            <a:spLocks/>
          </p:cNvSpPr>
          <p:nvPr/>
        </p:nvSpPr>
        <p:spPr>
          <a:xfrm>
            <a:off x="500034" y="692696"/>
            <a:ext cx="8358246" cy="57367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pt-BR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Texto 1"/>
          <p:cNvSpPr txBox="1">
            <a:spLocks/>
          </p:cNvSpPr>
          <p:nvPr/>
        </p:nvSpPr>
        <p:spPr>
          <a:xfrm>
            <a:off x="395536" y="188640"/>
            <a:ext cx="8358246" cy="60486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lang="pt-BR" dirty="0" smtClean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lang="pt-BR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pt-BR" sz="2400" b="1" dirty="0" smtClean="0"/>
              <a:t>C</a:t>
            </a:r>
            <a:r>
              <a:rPr lang="pt-BR" dirty="0" smtClean="0"/>
              <a:t>OORDENAÇÃO DE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pt-BR" sz="2400" b="1" dirty="0" smtClean="0"/>
              <a:t>E</a:t>
            </a:r>
            <a:r>
              <a:rPr lang="pt-BR" dirty="0" smtClean="0"/>
              <a:t>DUCAÇÃO – Formal e Profissional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pt-BR" sz="2400" b="1" dirty="0" smtClean="0"/>
              <a:t>C</a:t>
            </a:r>
            <a:r>
              <a:rPr lang="pt-BR" dirty="0" smtClean="0"/>
              <a:t>ULTURA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pt-BR" sz="2400" b="1" dirty="0" smtClean="0"/>
              <a:t>E</a:t>
            </a:r>
            <a:r>
              <a:rPr lang="pt-BR" dirty="0" smtClean="0"/>
              <a:t>SPORTE E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r>
              <a:rPr lang="pt-BR" sz="2400" b="1" dirty="0" smtClean="0"/>
              <a:t>L</a:t>
            </a:r>
            <a:r>
              <a:rPr lang="pt-BR" dirty="0" smtClean="0"/>
              <a:t>AZER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lang="pt-BR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lang="pt-BR" dirty="0" smtClean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lang="pt-BR" dirty="0" smtClean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lang="pt-BR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lang="pt-BR" dirty="0" smtClean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lang="pt-BR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kumimoji="0" lang="pt-BR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693984142"/>
              </p:ext>
            </p:extLst>
          </p:nvPr>
        </p:nvGraphicFramePr>
        <p:xfrm>
          <a:off x="1331640" y="2420888"/>
          <a:ext cx="6096000" cy="4075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99992" y="2708920"/>
            <a:ext cx="1296144" cy="129614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583595" y="3012917"/>
            <a:ext cx="1100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 smtClean="0"/>
              <a:t>DIVISÃO DE CULTURA, ESPORTE E LAZER</a:t>
            </a:r>
            <a:endParaRPr lang="pt-BR" sz="10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339752" y="4581128"/>
            <a:ext cx="151216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/>
              <a:t>       DIVISÃO DE </a:t>
            </a:r>
          </a:p>
          <a:p>
            <a:pPr algn="ctr"/>
            <a:r>
              <a:rPr lang="pt-BR" sz="900" b="1" dirty="0" smtClean="0"/>
              <a:t>PROFISSIONALIZAÇÃO</a:t>
            </a:r>
            <a:endParaRPr lang="pt-BR" sz="900" b="1" dirty="0"/>
          </a:p>
        </p:txBody>
      </p:sp>
      <p:cxnSp>
        <p:nvCxnSpPr>
          <p:cNvPr id="11" name="Conector de Seta Reta 10"/>
          <p:cNvCxnSpPr/>
          <p:nvPr/>
        </p:nvCxnSpPr>
        <p:spPr>
          <a:xfrm flipH="1">
            <a:off x="2627784" y="3645024"/>
            <a:ext cx="240704" cy="5760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H="1" flipV="1">
            <a:off x="3095836" y="5517232"/>
            <a:ext cx="684076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5796136" y="3501008"/>
            <a:ext cx="240704" cy="5844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H="1">
            <a:off x="3995936" y="2820833"/>
            <a:ext cx="68322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 flipH="1">
            <a:off x="5133832" y="5517232"/>
            <a:ext cx="550238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74113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solidFill>
                  <a:srgbClr val="04617B"/>
                </a:solidFill>
              </a:rPr>
              <a:t>EXPERIÊNCIAS NO ÂMBITO DA PROFISSIONALIZAÇÃO NO DEGASE:</a:t>
            </a:r>
            <a:r>
              <a:rPr lang="pt-BR" sz="2400" dirty="0" smtClean="0">
                <a:solidFill>
                  <a:srgbClr val="04617B"/>
                </a:solidFill>
              </a:rPr>
              <a:t/>
            </a:r>
            <a:br>
              <a:rPr lang="pt-BR" sz="2400" dirty="0" smtClean="0">
                <a:solidFill>
                  <a:srgbClr val="04617B"/>
                </a:solidFill>
              </a:rPr>
            </a:br>
            <a:r>
              <a:rPr lang="pt-BR" sz="2400" dirty="0" smtClean="0">
                <a:solidFill>
                  <a:srgbClr val="04617B"/>
                </a:solidFill>
              </a:rPr>
              <a:t/>
            </a:r>
            <a:br>
              <a:rPr lang="pt-BR" sz="2400" dirty="0" smtClean="0">
                <a:solidFill>
                  <a:srgbClr val="04617B"/>
                </a:solidFill>
              </a:rPr>
            </a:br>
            <a:r>
              <a:rPr lang="pt-BR" sz="2400" dirty="0" smtClean="0">
                <a:solidFill>
                  <a:srgbClr val="04617B"/>
                </a:solidFill>
              </a:rPr>
              <a:t/>
            </a:r>
            <a:br>
              <a:rPr lang="pt-BR" sz="2400" dirty="0" smtClean="0">
                <a:solidFill>
                  <a:srgbClr val="04617B"/>
                </a:solidFill>
              </a:rPr>
            </a:br>
            <a:r>
              <a:rPr lang="pt-BR" sz="2400" b="1" dirty="0" smtClean="0">
                <a:solidFill>
                  <a:srgbClr val="04617B"/>
                </a:solidFill>
              </a:rPr>
              <a:t>- Execução de Cursos e Oficinas através de Convênios com Instituições Públicas e Privadas, </a:t>
            </a:r>
            <a:br>
              <a:rPr lang="pt-BR" sz="2400" b="1" dirty="0" smtClean="0">
                <a:solidFill>
                  <a:srgbClr val="04617B"/>
                </a:solidFill>
              </a:rPr>
            </a:br>
            <a:r>
              <a:rPr lang="pt-BR" sz="2400" b="1" dirty="0" smtClean="0">
                <a:solidFill>
                  <a:srgbClr val="04617B"/>
                </a:solidFill>
              </a:rPr>
              <a:t/>
            </a:r>
            <a:br>
              <a:rPr lang="pt-BR" sz="2400" b="1" dirty="0" smtClean="0">
                <a:solidFill>
                  <a:srgbClr val="04617B"/>
                </a:solidFill>
              </a:rPr>
            </a:br>
            <a:r>
              <a:rPr lang="pt-BR" sz="2400" b="1" dirty="0" smtClean="0">
                <a:solidFill>
                  <a:srgbClr val="04617B"/>
                </a:solidFill>
              </a:rPr>
              <a:t>- Desenvolvimento do Programa Compartilhando Habilidades;</a:t>
            </a:r>
            <a:br>
              <a:rPr lang="pt-BR" sz="2400" b="1" dirty="0" smtClean="0">
                <a:solidFill>
                  <a:srgbClr val="04617B"/>
                </a:solidFill>
              </a:rPr>
            </a:br>
            <a:r>
              <a:rPr lang="pt-BR" sz="2400" b="1" dirty="0" smtClean="0">
                <a:solidFill>
                  <a:srgbClr val="04617B"/>
                </a:solidFill>
              </a:rPr>
              <a:t/>
            </a:r>
            <a:br>
              <a:rPr lang="pt-BR" sz="2400" b="1" dirty="0" smtClean="0">
                <a:solidFill>
                  <a:srgbClr val="04617B"/>
                </a:solidFill>
              </a:rPr>
            </a:br>
            <a:r>
              <a:rPr lang="pt-BR" sz="2400" b="1" dirty="0" smtClean="0">
                <a:solidFill>
                  <a:srgbClr val="04617B"/>
                </a:solidFill>
              </a:rPr>
              <a:t>- Ampliação do Programa de Aprendizagem Profissional ( Jovem Aprendiz) em parceria com o MTE para os jovens em cumprimento de MSE de Internação.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64470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67544" y="516362"/>
            <a:ext cx="824542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/>
                </a:solidFill>
                <a:latin typeface="+mj-lt"/>
              </a:rPr>
              <a:t>COTAS SOCIAIS NO DEGASE:</a:t>
            </a:r>
          </a:p>
          <a:p>
            <a:endParaRPr lang="pt-B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 smtClean="0">
                <a:latin typeface="+mj-lt"/>
              </a:rPr>
              <a:t>IFRJ – Parceria com o MTE E MEC:              330 Cotas     - 04 Empresas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dirty="0" smtClean="0">
                <a:latin typeface="+mj-lt"/>
              </a:rPr>
              <a:t>CIEDS - Centro </a:t>
            </a:r>
            <a:r>
              <a:rPr lang="pt-BR" dirty="0">
                <a:latin typeface="+mj-lt"/>
              </a:rPr>
              <a:t>Integrado de Estudos </a:t>
            </a:r>
            <a:r>
              <a:rPr lang="pt-BR" dirty="0" smtClean="0">
                <a:latin typeface="+mj-lt"/>
              </a:rPr>
              <a:t>e </a:t>
            </a:r>
          </a:p>
          <a:p>
            <a:pPr algn="just"/>
            <a:r>
              <a:rPr lang="pt-BR" dirty="0" smtClean="0">
                <a:latin typeface="+mj-lt"/>
              </a:rPr>
              <a:t>Programas </a:t>
            </a:r>
            <a:r>
              <a:rPr lang="pt-BR" dirty="0">
                <a:latin typeface="+mj-lt"/>
              </a:rPr>
              <a:t>de Desenvolvimento </a:t>
            </a:r>
            <a:r>
              <a:rPr lang="pt-BR" dirty="0" smtClean="0">
                <a:latin typeface="+mj-lt"/>
              </a:rPr>
              <a:t>Sustentável    87 Cotas     - 02 Empresas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dirty="0" smtClean="0">
                <a:latin typeface="+mj-lt"/>
              </a:rPr>
              <a:t>Instituto </a:t>
            </a:r>
            <a:r>
              <a:rPr lang="pt-BR" dirty="0" err="1" smtClean="0">
                <a:latin typeface="+mj-lt"/>
              </a:rPr>
              <a:t>Masan</a:t>
            </a:r>
            <a:r>
              <a:rPr lang="pt-BR" dirty="0" smtClean="0">
                <a:latin typeface="+mj-lt"/>
              </a:rPr>
              <a:t>                                                60 Cotas     - 01 Empresa</a:t>
            </a:r>
          </a:p>
          <a:p>
            <a:pPr algn="just"/>
            <a:endParaRPr lang="pt-BR" dirty="0">
              <a:latin typeface="+mj-lt"/>
            </a:endParaRPr>
          </a:p>
          <a:p>
            <a:pPr algn="just"/>
            <a:r>
              <a:rPr lang="pt-BR" dirty="0" smtClean="0">
                <a:latin typeface="+mj-lt"/>
              </a:rPr>
              <a:t>Previsão para 2º SEMESTRE                                   60 Cotas      - 02 Empresas</a:t>
            </a:r>
          </a:p>
          <a:p>
            <a:pPr algn="just"/>
            <a:r>
              <a:rPr lang="pt-BR" dirty="0" smtClean="0">
                <a:latin typeface="+mj-lt"/>
              </a:rPr>
              <a:t>Totalizando......................................................    </a:t>
            </a:r>
            <a:r>
              <a:rPr lang="pt-BR" sz="2000" b="1" dirty="0" smtClean="0">
                <a:solidFill>
                  <a:schemeClr val="accent1"/>
                </a:solidFill>
                <a:latin typeface="+mj-lt"/>
              </a:rPr>
              <a:t>537 Cotas sociais    </a:t>
            </a:r>
            <a:endParaRPr lang="pt-BR" sz="2000" b="1" dirty="0">
              <a:solidFill>
                <a:schemeClr val="accent1"/>
              </a:solidFill>
              <a:latin typeface="+mj-lt"/>
            </a:endParaRPr>
          </a:p>
          <a:p>
            <a:pPr algn="just"/>
            <a:endParaRPr lang="pt-BR" b="1" dirty="0" smtClean="0">
              <a:solidFill>
                <a:schemeClr val="accent1"/>
              </a:solidFill>
              <a:latin typeface="+mj-lt"/>
            </a:endParaRPr>
          </a:p>
          <a:p>
            <a:pPr algn="just"/>
            <a:r>
              <a:rPr lang="pt-BR" b="1" dirty="0" smtClean="0">
                <a:solidFill>
                  <a:schemeClr val="accent1"/>
                </a:solidFill>
                <a:latin typeface="+mj-lt"/>
              </a:rPr>
              <a:t>CURSOS DESENVOLVIDOS NA MODALIDADE JOVEM APRENDIZ: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+mj-lt"/>
              </a:rPr>
              <a:t>Microempreendedor Individual (MEI)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+mj-lt"/>
              </a:rPr>
              <a:t>Assistente Administrativo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+mj-lt"/>
              </a:rPr>
              <a:t>Auxiliar de Copa e Cozinha</a:t>
            </a:r>
          </a:p>
          <a:p>
            <a:pPr algn="just"/>
            <a:r>
              <a:rPr lang="pt-BR" dirty="0" smtClean="0">
                <a:latin typeface="+mj-lt"/>
              </a:rPr>
              <a:t>Previsão para o 2º Semestre 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+mj-lt"/>
              </a:rPr>
              <a:t>Auxiliar de Mecânica Automotiva de Veículos Leves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err="1" smtClean="0">
                <a:latin typeface="+mj-lt"/>
              </a:rPr>
              <a:t>Lancheiro</a:t>
            </a:r>
            <a:endParaRPr lang="pt-BR" i="1" dirty="0" smtClean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+mj-lt"/>
              </a:rPr>
              <a:t>Montagem e Manutenção de Computadores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+mj-lt"/>
              </a:rPr>
              <a:t>Operação e Monitoração de Computadores</a:t>
            </a:r>
            <a:endParaRPr lang="pt-BR" i="1" dirty="0"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+mj-lt"/>
              </a:rPr>
              <a:t>Assistente Administrativo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i="1" dirty="0" smtClean="0">
                <a:latin typeface="+mj-lt"/>
              </a:rPr>
              <a:t>Auxiliar de Copa e Cozinha</a:t>
            </a:r>
            <a:endParaRPr lang="pt-BR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220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764704"/>
            <a:ext cx="828092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>
                <a:latin typeface="+mj-lt"/>
              </a:rPr>
              <a:t>A </a:t>
            </a:r>
            <a:r>
              <a:rPr lang="pt-BR" sz="2200" dirty="0">
                <a:solidFill>
                  <a:srgbClr val="FF0000"/>
                </a:solidFill>
                <a:latin typeface="+mj-lt"/>
              </a:rPr>
              <a:t>Lei 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10.097/2000, </a:t>
            </a:r>
            <a:r>
              <a:rPr lang="pt-BR" sz="2200" b="1" dirty="0" smtClean="0">
                <a:latin typeface="+mj-lt"/>
              </a:rPr>
              <a:t>ampliada </a:t>
            </a:r>
            <a:r>
              <a:rPr lang="pt-BR" sz="2200" b="1" dirty="0">
                <a:latin typeface="+mj-lt"/>
              </a:rPr>
              <a:t>pelo Decreto Federal nº </a:t>
            </a:r>
            <a:r>
              <a:rPr lang="pt-BR" sz="2200" b="1" dirty="0" smtClean="0">
                <a:latin typeface="+mj-lt"/>
              </a:rPr>
              <a:t>5.598/2005, afirma </a:t>
            </a:r>
            <a:r>
              <a:rPr lang="pt-BR" sz="2200" b="1" dirty="0">
                <a:latin typeface="+mj-lt"/>
              </a:rPr>
              <a:t>que empresas de médio e grande porte devem contratar jovens com idade entre 14 e 24 anos como </a:t>
            </a:r>
            <a:r>
              <a:rPr lang="pt-BR" sz="2200" b="1" dirty="0" smtClean="0">
                <a:latin typeface="+mj-lt"/>
              </a:rPr>
              <a:t>aprendizes, </a:t>
            </a:r>
            <a:r>
              <a:rPr lang="pt-BR" sz="2200" dirty="0" smtClean="0">
                <a:latin typeface="+mj-lt"/>
              </a:rPr>
              <a:t>em</a:t>
            </a:r>
            <a:r>
              <a:rPr lang="pt-BR" sz="2200" b="1" dirty="0" smtClean="0">
                <a:latin typeface="+mj-lt"/>
              </a:rPr>
              <a:t> </a:t>
            </a:r>
            <a:r>
              <a:rPr lang="pt-BR" sz="2200" dirty="0" smtClean="0">
                <a:latin typeface="+mj-lt"/>
              </a:rPr>
              <a:t>porcentagem </a:t>
            </a:r>
            <a:r>
              <a:rPr lang="pt-BR" sz="2200" dirty="0">
                <a:latin typeface="+mj-lt"/>
              </a:rPr>
              <a:t>equivalente a 5% e 15</a:t>
            </a:r>
            <a:r>
              <a:rPr lang="pt-BR" sz="2200" dirty="0" smtClean="0">
                <a:latin typeface="+mj-lt"/>
              </a:rPr>
              <a:t>%, </a:t>
            </a:r>
            <a:r>
              <a:rPr lang="pt-BR" sz="2200" dirty="0">
                <a:latin typeface="+mj-lt"/>
              </a:rPr>
              <a:t>dos trabalhadores existentes em cada estabelecimento, cujas funções demandem formação profissional.</a:t>
            </a:r>
            <a:endParaRPr lang="pt-BR" sz="2200" b="1" dirty="0" smtClean="0">
              <a:latin typeface="+mj-lt"/>
            </a:endParaRP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r>
              <a:rPr lang="pt-BR" sz="2400" b="1" dirty="0" smtClean="0">
                <a:latin typeface="+mj-lt"/>
              </a:rPr>
              <a:t>Local da Formação</a:t>
            </a:r>
            <a:r>
              <a:rPr lang="pt-BR" sz="2400" dirty="0" smtClean="0">
                <a:latin typeface="+mj-lt"/>
              </a:rPr>
              <a:t>: na </a:t>
            </a:r>
            <a:r>
              <a:rPr lang="pt-BR" sz="2400" dirty="0">
                <a:latin typeface="+mj-lt"/>
              </a:rPr>
              <a:t>I</a:t>
            </a:r>
            <a:r>
              <a:rPr lang="pt-BR" sz="2400" dirty="0" smtClean="0">
                <a:latin typeface="+mj-lt"/>
              </a:rPr>
              <a:t>nstituição </a:t>
            </a:r>
            <a:r>
              <a:rPr lang="pt-BR" sz="2400" dirty="0">
                <a:latin typeface="+mj-lt"/>
              </a:rPr>
              <a:t>F</a:t>
            </a:r>
            <a:r>
              <a:rPr lang="pt-BR" sz="2400" dirty="0" smtClean="0">
                <a:latin typeface="+mj-lt"/>
              </a:rPr>
              <a:t>ormadora </a:t>
            </a:r>
            <a:r>
              <a:rPr lang="pt-BR" sz="2400" dirty="0">
                <a:latin typeface="+mj-lt"/>
              </a:rPr>
              <a:t>e na </a:t>
            </a:r>
            <a:r>
              <a:rPr lang="pt-BR" sz="2400" dirty="0" smtClean="0">
                <a:latin typeface="+mj-lt"/>
              </a:rPr>
              <a:t>Empresa</a:t>
            </a:r>
            <a:r>
              <a:rPr lang="pt-BR" sz="2400" dirty="0">
                <a:latin typeface="+mj-lt"/>
              </a:rPr>
              <a:t>, </a:t>
            </a:r>
          </a:p>
          <a:p>
            <a:pPr algn="just"/>
            <a:r>
              <a:rPr lang="pt-BR" sz="2400" b="1" dirty="0" smtClean="0">
                <a:latin typeface="+mj-lt"/>
              </a:rPr>
              <a:t>Conteúdo</a:t>
            </a:r>
            <a:r>
              <a:rPr lang="pt-BR" sz="2400" dirty="0" smtClean="0">
                <a:latin typeface="+mj-lt"/>
              </a:rPr>
              <a:t>: </a:t>
            </a:r>
            <a:r>
              <a:rPr lang="pt-BR" sz="2400" dirty="0">
                <a:latin typeface="+mj-lt"/>
              </a:rPr>
              <a:t>formação teórica e prática</a:t>
            </a:r>
            <a:r>
              <a:rPr lang="pt-BR" sz="2400" dirty="0" smtClean="0">
                <a:latin typeface="+mj-lt"/>
              </a:rPr>
              <a:t>.</a:t>
            </a:r>
          </a:p>
          <a:p>
            <a:pPr algn="just"/>
            <a:endParaRPr lang="pt-BR" sz="2400" b="1" dirty="0">
              <a:latin typeface="+mj-lt"/>
            </a:endParaRPr>
          </a:p>
          <a:p>
            <a:pPr algn="just"/>
            <a:r>
              <a:rPr lang="pt-BR" sz="2400" b="1" dirty="0" smtClean="0">
                <a:latin typeface="+mj-lt"/>
              </a:rPr>
              <a:t>OPORTUNIDADES -PARA OS JOVENS: </a:t>
            </a:r>
            <a:r>
              <a:rPr lang="pt-BR" sz="2400" dirty="0" smtClean="0">
                <a:latin typeface="+mj-lt"/>
              </a:rPr>
              <a:t>Inclusão </a:t>
            </a:r>
            <a:r>
              <a:rPr lang="pt-BR" sz="2400" dirty="0">
                <a:latin typeface="+mj-lt"/>
              </a:rPr>
              <a:t>social com o primeiro emprego e</a:t>
            </a:r>
            <a:r>
              <a:rPr lang="pt-BR" sz="2400" dirty="0" smtClean="0">
                <a:latin typeface="+mj-lt"/>
              </a:rPr>
              <a:t> desenvolvimento de competências para o mundo do trabalho</a:t>
            </a:r>
            <a:r>
              <a:rPr lang="pt-BR" sz="2400" b="1" dirty="0" smtClean="0">
                <a:latin typeface="+mj-lt"/>
              </a:rPr>
              <a:t>;</a:t>
            </a:r>
          </a:p>
          <a:p>
            <a:pPr algn="just"/>
            <a:r>
              <a:rPr lang="pt-BR" sz="2400" b="1" dirty="0" smtClean="0">
                <a:latin typeface="+mj-lt"/>
              </a:rPr>
              <a:t>                                   -PARA OS EMPRESÁRIOS: </a:t>
            </a:r>
            <a:r>
              <a:rPr lang="pt-BR" sz="2400" dirty="0" smtClean="0">
                <a:latin typeface="+mj-lt"/>
              </a:rPr>
              <a:t>contribuir </a:t>
            </a:r>
            <a:r>
              <a:rPr lang="pt-BR" sz="2400" dirty="0">
                <a:latin typeface="+mj-lt"/>
              </a:rPr>
              <a:t>para a formação dos futuros profissionais do país, difundindo os valores e cultura de sua empresa.</a:t>
            </a:r>
          </a:p>
        </p:txBody>
      </p:sp>
    </p:spTree>
    <p:extLst>
      <p:ext uri="{BB962C8B-B14F-4D97-AF65-F5344CB8AC3E}">
        <p14:creationId xmlns:p14="http://schemas.microsoft.com/office/powerpoint/2010/main" val="11452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3529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latin typeface="+mj-lt"/>
              </a:rPr>
              <a:t>JORNADA DE TRABALHO:</a:t>
            </a:r>
            <a:endParaRPr lang="pt-BR" sz="2000" b="1" dirty="0">
              <a:latin typeface="+mj-lt"/>
            </a:endParaRP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dirty="0">
                <a:latin typeface="+mj-lt"/>
              </a:rPr>
              <a:t>Para os aprendizes que ainda estão estudando a jornada de trabalho não poderá ultrapassar as 06 horas diárias de trabalho. Já os concluintes do ensino médio admite-se jornada de trabalho de até 08 horas, desde que seja computadas as horas das aulas em sala de </a:t>
            </a:r>
            <a:r>
              <a:rPr lang="pt-BR" sz="2000" dirty="0" smtClean="0">
                <a:latin typeface="+mj-lt"/>
              </a:rPr>
              <a:t>aula (atividade teórica)</a:t>
            </a:r>
            <a:endParaRPr lang="pt-BR" sz="2000" dirty="0">
              <a:latin typeface="+mj-lt"/>
            </a:endParaRP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b="1" dirty="0" smtClean="0">
                <a:latin typeface="+mj-lt"/>
              </a:rPr>
              <a:t>CONTRATO:</a:t>
            </a:r>
            <a:endParaRPr lang="pt-BR" sz="2000" b="1" dirty="0">
              <a:latin typeface="+mj-lt"/>
            </a:endParaRP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dirty="0">
                <a:latin typeface="+mj-lt"/>
              </a:rPr>
              <a:t>O contrato de trabalho de um aprendiz é regido de forma especial, principalmente, por se trata de um tipo de atividade especial. Por isso, ele não poderá ultrapassar mais 02 anos de duração. Embora tenha este caráter exclusivo, a </a:t>
            </a:r>
            <a:r>
              <a:rPr lang="pt-BR" sz="2000" b="1" dirty="0">
                <a:latin typeface="+mj-lt"/>
              </a:rPr>
              <a:t>Carteira de Trabalho do aprendiz deverá ser assinada</a:t>
            </a:r>
            <a:r>
              <a:rPr lang="pt-BR" sz="2000" dirty="0">
                <a:latin typeface="+mj-lt"/>
              </a:rPr>
              <a:t>. É direito também Trabalho e Previdência Social, salário equivalente a horas trabalhadas, 13º salário, recolhimento do Fundo de Garantia (FGTS) e todos os direitos trabalhistas e previdenciários garantidos por lei aos demais trabalhadores.</a:t>
            </a:r>
          </a:p>
          <a:p>
            <a:pPr algn="just"/>
            <a:endParaRPr lang="pt-BR" sz="2000" dirty="0">
              <a:latin typeface="+mj-lt"/>
            </a:endParaRPr>
          </a:p>
          <a:p>
            <a:pPr algn="just"/>
            <a:r>
              <a:rPr lang="pt-BR" sz="2000" dirty="0">
                <a:latin typeface="+mj-lt"/>
              </a:rPr>
              <a:t>Além disso, as férias do trabalho deve coincidir com as férias escolares</a:t>
            </a:r>
            <a:r>
              <a:rPr lang="pt-BR" sz="2000" dirty="0" smtClean="0">
                <a:latin typeface="+mj-lt"/>
              </a:rPr>
              <a:t>.</a:t>
            </a:r>
          </a:p>
          <a:p>
            <a:pPr algn="r"/>
            <a:r>
              <a:rPr lang="pt-BR" sz="2000" dirty="0">
                <a:latin typeface="+mj-lt"/>
              </a:rPr>
              <a:t> </a:t>
            </a:r>
            <a:r>
              <a:rPr lang="pt-BR" sz="2000" dirty="0" smtClean="0">
                <a:latin typeface="+mj-lt"/>
              </a:rPr>
              <a:t>     </a:t>
            </a:r>
            <a:r>
              <a:rPr lang="pt-BR" sz="1600" dirty="0" smtClean="0">
                <a:latin typeface="+mj-lt"/>
              </a:rPr>
              <a:t>                                                                      (Ver Manual da Aprendizagem, MTE, 2014)</a:t>
            </a:r>
            <a:endParaRPr lang="pt-BR" sz="1600" dirty="0">
              <a:latin typeface="+mj-lt"/>
            </a:endParaRP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04608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76672"/>
            <a:ext cx="842493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/>
                </a:solidFill>
                <a:latin typeface="+mj-lt"/>
              </a:rPr>
              <a:t>ENTIDADES DE QUALIFICAÇÃO:</a:t>
            </a:r>
            <a:endParaRPr lang="pt-BR" b="1" dirty="0">
              <a:solidFill>
                <a:schemeClr val="accent1"/>
              </a:solidFill>
              <a:latin typeface="+mj-lt"/>
            </a:endParaRPr>
          </a:p>
          <a:p>
            <a:endParaRPr lang="pt-BR" dirty="0">
              <a:latin typeface="+mj-lt"/>
            </a:endParaRPr>
          </a:p>
          <a:p>
            <a:pPr algn="just"/>
            <a:r>
              <a:rPr lang="pt-BR" dirty="0" smtClean="0">
                <a:latin typeface="+mj-lt"/>
              </a:rPr>
              <a:t>A </a:t>
            </a:r>
            <a:r>
              <a:rPr lang="pt-BR" dirty="0">
                <a:latin typeface="+mj-lt"/>
              </a:rPr>
              <a:t>capacitação dos jovens </a:t>
            </a:r>
            <a:r>
              <a:rPr lang="pt-BR" dirty="0" smtClean="0">
                <a:latin typeface="+mj-lt"/>
              </a:rPr>
              <a:t>através da </a:t>
            </a:r>
            <a:r>
              <a:rPr lang="pt-BR" dirty="0">
                <a:latin typeface="+mj-lt"/>
              </a:rPr>
              <a:t>ministração do curso de </a:t>
            </a:r>
            <a:r>
              <a:rPr lang="pt-BR" dirty="0" smtClean="0">
                <a:latin typeface="+mj-lt"/>
              </a:rPr>
              <a:t>aprendizagem fica </a:t>
            </a:r>
            <a:r>
              <a:rPr lang="pt-BR" dirty="0">
                <a:latin typeface="+mj-lt"/>
              </a:rPr>
              <a:t>a cargo das instituições de formação técnico </a:t>
            </a:r>
            <a:r>
              <a:rPr lang="pt-BR" dirty="0" smtClean="0">
                <a:latin typeface="+mj-lt"/>
              </a:rPr>
              <a:t>profissional. </a:t>
            </a:r>
            <a:r>
              <a:rPr lang="pt-BR" dirty="0">
                <a:latin typeface="+mj-lt"/>
              </a:rPr>
              <a:t>A formação poderá acontecer em áreas como administrativa ou industrial. Entre as instituições mais conhecidas estão:</a:t>
            </a:r>
          </a:p>
          <a:p>
            <a:endParaRPr lang="pt-BR" dirty="0">
              <a:latin typeface="+mj-lt"/>
            </a:endParaRPr>
          </a:p>
          <a:p>
            <a:r>
              <a:rPr lang="pt-BR" b="1" dirty="0">
                <a:latin typeface="+mj-lt"/>
              </a:rPr>
              <a:t>Serviços Nacionais de Aprendizagem</a:t>
            </a:r>
            <a:r>
              <a:rPr lang="pt-BR" dirty="0">
                <a:latin typeface="+mj-lt"/>
              </a:rPr>
              <a:t>: Senai, Senac, </a:t>
            </a:r>
            <a:r>
              <a:rPr lang="pt-BR" dirty="0" err="1">
                <a:latin typeface="+mj-lt"/>
              </a:rPr>
              <a:t>Senar</a:t>
            </a:r>
            <a:r>
              <a:rPr lang="pt-BR" dirty="0">
                <a:latin typeface="+mj-lt"/>
              </a:rPr>
              <a:t>, </a:t>
            </a:r>
            <a:r>
              <a:rPr lang="pt-BR" dirty="0" err="1">
                <a:latin typeface="+mj-lt"/>
              </a:rPr>
              <a:t>Senat</a:t>
            </a:r>
            <a:r>
              <a:rPr lang="pt-BR" dirty="0">
                <a:latin typeface="+mj-lt"/>
              </a:rPr>
              <a:t>, </a:t>
            </a:r>
            <a:r>
              <a:rPr lang="pt-BR" dirty="0" err="1">
                <a:latin typeface="+mj-lt"/>
              </a:rPr>
              <a:t>Sescoop</a:t>
            </a:r>
            <a:endParaRPr lang="pt-BR" dirty="0">
              <a:latin typeface="+mj-lt"/>
            </a:endParaRPr>
          </a:p>
          <a:p>
            <a:r>
              <a:rPr lang="pt-BR" b="1" dirty="0" smtClean="0">
                <a:latin typeface="+mj-lt"/>
              </a:rPr>
              <a:t>Escolas </a:t>
            </a:r>
            <a:r>
              <a:rPr lang="pt-BR" b="1" dirty="0">
                <a:latin typeface="+mj-lt"/>
              </a:rPr>
              <a:t>técnicas </a:t>
            </a:r>
            <a:r>
              <a:rPr lang="pt-BR" dirty="0">
                <a:latin typeface="+mj-lt"/>
              </a:rPr>
              <a:t>(institutos federais, incluindo as </a:t>
            </a:r>
            <a:r>
              <a:rPr lang="pt-BR" dirty="0" err="1" smtClean="0">
                <a:latin typeface="+mj-lt"/>
              </a:rPr>
              <a:t>agrotécnicas</a:t>
            </a:r>
            <a:r>
              <a:rPr lang="pt-BR" dirty="0" smtClean="0">
                <a:latin typeface="+mj-lt"/>
              </a:rPr>
              <a:t>)</a:t>
            </a:r>
            <a:endParaRPr lang="pt-BR" dirty="0">
              <a:latin typeface="+mj-lt"/>
            </a:endParaRPr>
          </a:p>
          <a:p>
            <a:r>
              <a:rPr lang="pt-BR" b="1" dirty="0">
                <a:latin typeface="+mj-lt"/>
              </a:rPr>
              <a:t>Entidades sem Fins Lucrativos </a:t>
            </a:r>
            <a:r>
              <a:rPr lang="pt-BR" dirty="0">
                <a:latin typeface="+mj-lt"/>
              </a:rPr>
              <a:t>que atuam na assistência e amparo ao adolescente e ligadas a educação </a:t>
            </a:r>
            <a:r>
              <a:rPr lang="pt-BR" dirty="0" smtClean="0">
                <a:latin typeface="+mj-lt"/>
              </a:rPr>
              <a:t>profissional</a:t>
            </a:r>
          </a:p>
          <a:p>
            <a:endParaRPr lang="pt-BR" dirty="0">
              <a:latin typeface="+mj-lt"/>
            </a:endParaRPr>
          </a:p>
          <a:p>
            <a:pPr algn="just"/>
            <a:r>
              <a:rPr lang="pt-BR" sz="2000" b="1" dirty="0">
                <a:latin typeface="+mj-lt"/>
              </a:rPr>
              <a:t>Além da formação profissional, as instituições que ministram cursos de aprendizagem devem focar na desenvolvimento social dos alunos. Entre as abordagens, encontramos os seguintes temas</a:t>
            </a:r>
            <a:r>
              <a:rPr lang="pt-BR" sz="2000" b="1" dirty="0" smtClean="0">
                <a:latin typeface="+mj-lt"/>
              </a:rPr>
              <a:t>:</a:t>
            </a:r>
          </a:p>
          <a:p>
            <a:pPr algn="just"/>
            <a:endParaRPr lang="pt-BR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+mj-lt"/>
              </a:rPr>
              <a:t>Direitos trabalhistas e previdenciários, saúde e segurança no </a:t>
            </a:r>
            <a:r>
              <a:rPr lang="pt-BR" dirty="0" smtClean="0">
                <a:latin typeface="+mj-lt"/>
              </a:rPr>
              <a:t>trabalho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 smtClean="0">
                <a:latin typeface="+mj-lt"/>
              </a:rPr>
              <a:t>Educação </a:t>
            </a:r>
            <a:r>
              <a:rPr lang="pt-BR" dirty="0">
                <a:latin typeface="+mj-lt"/>
              </a:rPr>
              <a:t>fiscal e de consumo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+mj-lt"/>
              </a:rPr>
              <a:t>Exercício da cidadania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+mj-lt"/>
              </a:rPr>
              <a:t>Prevenção e combate ao álcool, tabaco e drogas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+mj-lt"/>
              </a:rPr>
              <a:t>Políticas voltadas para adolescentes e </a:t>
            </a:r>
            <a:r>
              <a:rPr lang="pt-BR" dirty="0" smtClean="0">
                <a:latin typeface="+mj-lt"/>
              </a:rPr>
              <a:t>jovens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86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412776"/>
            <a:ext cx="849694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b="1" dirty="0" smtClean="0">
              <a:latin typeface="+mj-lt"/>
            </a:endParaRPr>
          </a:p>
          <a:p>
            <a:r>
              <a:rPr lang="pt-BR" b="1" dirty="0" smtClean="0">
                <a:latin typeface="+mj-lt"/>
              </a:rPr>
              <a:t>CUMPRIMENTO DA COTA EM ENTIDADE CONCEDENTE DA EXPERIÊNCIA PRÁTICA DO APRENDIZ:</a:t>
            </a:r>
          </a:p>
          <a:p>
            <a:endParaRPr lang="pt-BR" dirty="0">
              <a:latin typeface="+mj-lt"/>
            </a:endParaRPr>
          </a:p>
          <a:p>
            <a:pPr algn="just"/>
            <a:r>
              <a:rPr lang="pt-BR" dirty="0" smtClean="0">
                <a:latin typeface="+mj-lt"/>
              </a:rPr>
              <a:t>O DECRETO </a:t>
            </a:r>
            <a:r>
              <a:rPr lang="pt-BR" dirty="0">
                <a:latin typeface="+mj-lt"/>
              </a:rPr>
              <a:t>Nº 8.740, </a:t>
            </a:r>
            <a:r>
              <a:rPr lang="pt-BR" dirty="0" smtClean="0">
                <a:latin typeface="+mj-lt"/>
              </a:rPr>
              <a:t>de 04/05/2016 alterou o Dec. 5.598/05, ao considerar as Unidades do Sistema Socioeducativo como entidades concedentes da </a:t>
            </a:r>
            <a:r>
              <a:rPr lang="pt-BR" dirty="0">
                <a:latin typeface="+mj-lt"/>
              </a:rPr>
              <a:t>experiência prática do </a:t>
            </a:r>
            <a:r>
              <a:rPr lang="pt-BR" dirty="0" smtClean="0">
                <a:latin typeface="+mj-lt"/>
              </a:rPr>
              <a:t>aprendiz, priorizando a </a:t>
            </a:r>
            <a:r>
              <a:rPr lang="pt-BR" b="1" dirty="0">
                <a:latin typeface="+mj-lt"/>
              </a:rPr>
              <a:t>inclusão de jovens e adolescentes em situação de vulnerabilidade ou risco social</a:t>
            </a:r>
            <a:r>
              <a:rPr lang="pt-BR" dirty="0">
                <a:latin typeface="+mj-lt"/>
              </a:rPr>
              <a:t>, tais como:</a:t>
            </a:r>
          </a:p>
          <a:p>
            <a:pPr algn="just"/>
            <a:endParaRPr lang="pt-BR" dirty="0">
              <a:latin typeface="+mj-lt"/>
            </a:endParaRPr>
          </a:p>
          <a:p>
            <a:pPr algn="just"/>
            <a:r>
              <a:rPr lang="pt-BR" dirty="0">
                <a:latin typeface="+mj-lt"/>
              </a:rPr>
              <a:t>I </a:t>
            </a:r>
            <a:r>
              <a:rPr lang="pt-BR" dirty="0">
                <a:solidFill>
                  <a:schemeClr val="accent1"/>
                </a:solidFill>
                <a:latin typeface="+mj-lt"/>
              </a:rPr>
              <a:t>- adolescentes egressos do sistema socioeducativo ou em cumprimento de medidas socioeducativas;</a:t>
            </a:r>
          </a:p>
          <a:p>
            <a:pPr algn="just"/>
            <a:endParaRPr lang="pt-B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594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76096"/>
            <a:ext cx="8377808" cy="1140736"/>
          </a:xfrm>
        </p:spPr>
        <p:txBody>
          <a:bodyPr anchor="t">
            <a:normAutofit/>
          </a:bodyPr>
          <a:lstStyle/>
          <a:p>
            <a:r>
              <a:rPr lang="pt-BR" sz="1800" dirty="0" smtClean="0"/>
              <a:t>METAS A SEREM ALCANÇADAS NO ÂMBITO DA CECEL:</a:t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endParaRPr lang="pt-BR" sz="1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85192" y="1274456"/>
            <a:ext cx="836327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rgbClr val="04617B"/>
                </a:solidFill>
                <a:latin typeface="Calibri" panose="020F0502020204030204" pitchFamily="34" charset="0"/>
              </a:rPr>
              <a:t>IMPLANTAÇÃO DO PROGRAMA </a:t>
            </a:r>
            <a:r>
              <a:rPr lang="pt-BR" b="1" dirty="0" err="1">
                <a:solidFill>
                  <a:srgbClr val="04617B"/>
                </a:solidFill>
                <a:latin typeface="Calibri" panose="020F0502020204030204" pitchFamily="34" charset="0"/>
              </a:rPr>
              <a:t>ZAPe</a:t>
            </a:r>
            <a:r>
              <a:rPr lang="pt-BR" b="1" dirty="0">
                <a:solidFill>
                  <a:srgbClr val="04617B"/>
                </a:solidFill>
                <a:latin typeface="Calibri" panose="020F0502020204030204" pitchFamily="34" charset="0"/>
              </a:rPr>
              <a:t>! – Virtudes Empreendedoras - Instituto IAMAR – Instituto </a:t>
            </a:r>
            <a:r>
              <a:rPr lang="pt-BR" b="1" dirty="0" err="1">
                <a:solidFill>
                  <a:srgbClr val="04617B"/>
                </a:solidFill>
                <a:latin typeface="Calibri" panose="020F0502020204030204" pitchFamily="34" charset="0"/>
              </a:rPr>
              <a:t>Alair</a:t>
            </a:r>
            <a:r>
              <a:rPr lang="pt-BR" b="1" dirty="0">
                <a:solidFill>
                  <a:srgbClr val="04617B"/>
                </a:solidFill>
                <a:latin typeface="Calibri" panose="020F0502020204030204" pitchFamily="34" charset="0"/>
              </a:rPr>
              <a:t> Martins</a:t>
            </a:r>
            <a:r>
              <a:rPr lang="pt-BR" sz="1600" b="1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1600" b="1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u="sng" dirty="0">
                <a:solidFill>
                  <a:srgbClr val="04617B"/>
                </a:solidFill>
                <a:latin typeface="Calibri" panose="020F0502020204030204" pitchFamily="34" charset="0"/>
              </a:rPr>
              <a:t>Dimensões: </a:t>
            </a: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b="1" dirty="0">
                <a:solidFill>
                  <a:srgbClr val="04617B"/>
                </a:solidFill>
                <a:latin typeface="Calibri" panose="020F0502020204030204" pitchFamily="34" charset="0"/>
              </a:rPr>
              <a:t>Desenvolvimento pessoal</a:t>
            </a: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>: formação de um jovem autônomo, dotado de bons critérios e valores para avaliar e decidir o caminho a seguir em sua vida.</a:t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b="1" dirty="0">
                <a:solidFill>
                  <a:srgbClr val="04617B"/>
                </a:solidFill>
                <a:latin typeface="Calibri" panose="020F0502020204030204" pitchFamily="34" charset="0"/>
              </a:rPr>
              <a:t>Desenvolvimento social</a:t>
            </a: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>: formação de um jovem solidário, disposto a envolver-se com as questões que dizem respeito ao bem comum.</a:t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b="1" dirty="0">
                <a:solidFill>
                  <a:srgbClr val="04617B"/>
                </a:solidFill>
                <a:latin typeface="Calibri" panose="020F0502020204030204" pitchFamily="34" charset="0"/>
              </a:rPr>
              <a:t>Desenvolvimento produtivo</a:t>
            </a: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>: formação de um jovem capaz de inserir-se no mundo do trabalho, assumindo a postura de um profissional competente.</a:t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>Tem como objetivo contribuir para que as novas gerações de adolescentes e jovens desenvolvam uma visão cada vez mais </a:t>
            </a:r>
            <a:r>
              <a:rPr lang="pt-BR" sz="1600" dirty="0" smtClean="0">
                <a:solidFill>
                  <a:srgbClr val="04617B"/>
                </a:solidFill>
                <a:latin typeface="Calibri" panose="020F0502020204030204" pitchFamily="34" charset="0"/>
              </a:rPr>
              <a:t>empreendedora, sendo desenvolvido em 3 Módulos com abordagens acerca das Virtudes Empreendedoras, Protagonismos Juvenil, Educação para o Mercado e Elaboração de um Plano de Vida.</a:t>
            </a:r>
          </a:p>
          <a:p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>(http://zape.iamar.org.br/o-programa/)</a:t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1600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49503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/>
              <a:t>Conhecendo as Virtudes Empreendedoras....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 lnSpcReduction="20000"/>
          </a:bodyPr>
          <a:lstStyle/>
          <a:p>
            <a:r>
              <a:rPr lang="pt-BR" sz="1900" dirty="0" smtClean="0"/>
              <a:t>Visão positiva de futuro</a:t>
            </a:r>
          </a:p>
          <a:p>
            <a:r>
              <a:rPr lang="pt-BR" sz="1900" dirty="0" smtClean="0"/>
              <a:t>Coragem de correr riscos calculados</a:t>
            </a:r>
          </a:p>
          <a:p>
            <a:r>
              <a:rPr lang="pt-BR" sz="1900" dirty="0" smtClean="0"/>
              <a:t>Capacidade de analisar contextos e correr riscos calculados</a:t>
            </a:r>
          </a:p>
          <a:p>
            <a:r>
              <a:rPr lang="pt-BR" sz="1900" dirty="0" smtClean="0"/>
              <a:t>Disposição </a:t>
            </a:r>
            <a:r>
              <a:rPr lang="pt-BR" sz="1900" smtClean="0"/>
              <a:t>de aprender </a:t>
            </a:r>
            <a:r>
              <a:rPr lang="pt-BR" sz="1900" dirty="0" smtClean="0"/>
              <a:t>e crescer nas adversidades</a:t>
            </a:r>
          </a:p>
          <a:p>
            <a:r>
              <a:rPr lang="pt-BR" sz="1900" dirty="0" smtClean="0"/>
              <a:t>Criatividade</a:t>
            </a:r>
          </a:p>
          <a:p>
            <a:r>
              <a:rPr lang="pt-BR" sz="1900" dirty="0" smtClean="0"/>
              <a:t>Constância de propósito</a:t>
            </a:r>
          </a:p>
          <a:p>
            <a:r>
              <a:rPr lang="pt-BR" sz="1900" dirty="0" smtClean="0"/>
              <a:t>Dedicação</a:t>
            </a:r>
          </a:p>
          <a:p>
            <a:r>
              <a:rPr lang="pt-BR" sz="1900" dirty="0" smtClean="0"/>
              <a:t>Realismo</a:t>
            </a:r>
          </a:p>
          <a:p>
            <a:r>
              <a:rPr lang="pt-BR" sz="1900" dirty="0" smtClean="0"/>
              <a:t>Discernimento</a:t>
            </a:r>
          </a:p>
          <a:p>
            <a:r>
              <a:rPr lang="pt-BR" sz="1900" dirty="0" smtClean="0"/>
              <a:t>Capacidade de auto e </a:t>
            </a:r>
            <a:r>
              <a:rPr lang="pt-BR" sz="1900" dirty="0" err="1" smtClean="0"/>
              <a:t>hetero-avaliação</a:t>
            </a:r>
            <a:endParaRPr lang="pt-BR" sz="1900" dirty="0" smtClean="0"/>
          </a:p>
          <a:p>
            <a:r>
              <a:rPr lang="pt-BR" sz="1900" dirty="0" smtClean="0"/>
              <a:t>Assertividade</a:t>
            </a:r>
          </a:p>
          <a:p>
            <a:r>
              <a:rPr lang="pt-BR" sz="1900" dirty="0" smtClean="0"/>
              <a:t>Paixão pelo que faz</a:t>
            </a:r>
          </a:p>
          <a:p>
            <a:r>
              <a:rPr lang="pt-BR" sz="1900" dirty="0" smtClean="0"/>
              <a:t>Compromisso com a qualidade</a:t>
            </a:r>
          </a:p>
          <a:p>
            <a:r>
              <a:rPr lang="pt-BR" sz="1900" dirty="0" smtClean="0"/>
              <a:t>Disposição para melhoria constante</a:t>
            </a:r>
          </a:p>
          <a:p>
            <a:r>
              <a:rPr lang="pt-BR" sz="1900" dirty="0" smtClean="0"/>
              <a:t>Liderança</a:t>
            </a:r>
          </a:p>
          <a:p>
            <a:r>
              <a:rPr lang="pt-BR" sz="1900" dirty="0" smtClean="0"/>
              <a:t>Espírito de Servir</a:t>
            </a:r>
          </a:p>
          <a:p>
            <a:r>
              <a:rPr lang="pt-BR" sz="1900" dirty="0" smtClean="0"/>
              <a:t>Proatividade</a:t>
            </a:r>
          </a:p>
          <a:p>
            <a:r>
              <a:rPr lang="pt-BR" sz="1900" dirty="0" smtClean="0"/>
              <a:t>Visão de Sustentabilidade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3551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632848" cy="1286717"/>
          </a:xfrm>
        </p:spPr>
        <p:txBody>
          <a:bodyPr anchor="t"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700" b="1" dirty="0" smtClean="0"/>
              <a:t>Ampliação do Programa de Aprendizagem nas demais Unidades de Internação</a:t>
            </a:r>
            <a:br>
              <a:rPr lang="pt-BR" sz="2700" b="1" dirty="0" smtClean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/>
              <a:t/>
            </a:r>
            <a:br>
              <a:rPr lang="pt-BR" sz="1800" b="1" dirty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/>
              <a:t/>
            </a:r>
            <a:br>
              <a:rPr lang="pt-BR" sz="1800" b="1" dirty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/>
              <a:t/>
            </a:r>
            <a:br>
              <a:rPr lang="pt-BR" sz="1800" b="1" dirty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/>
              <a:t/>
            </a:r>
            <a:br>
              <a:rPr lang="pt-BR" sz="1800" b="1" dirty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800" b="1" dirty="0"/>
              <a:t/>
            </a:r>
            <a:br>
              <a:rPr lang="pt-BR" sz="1800" b="1" dirty="0"/>
            </a:br>
            <a:endParaRPr lang="pt-BR" sz="18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11560" y="196473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4617B"/>
                </a:solidFill>
                <a:latin typeface="Calibri" panose="020F0502020204030204" pitchFamily="34" charset="0"/>
              </a:rPr>
              <a:t>Implantação das Oficinas Itinerantes nas Unidades de Internação, Internação Provisória e </a:t>
            </a:r>
            <a:r>
              <a:rPr lang="pt-BR" sz="2400" b="1" dirty="0" err="1" smtClean="0">
                <a:solidFill>
                  <a:srgbClr val="04617B"/>
                </a:solidFill>
                <a:latin typeface="Calibri" panose="020F0502020204030204" pitchFamily="34" charset="0"/>
              </a:rPr>
              <a:t>CRIAADs</a:t>
            </a:r>
            <a:r>
              <a:rPr lang="pt-BR" sz="2400" b="1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sz="2400" b="1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5364" y="2924944"/>
            <a:ext cx="763284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buSzPts val="2400"/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4617B"/>
                </a:solidFill>
                <a:latin typeface="Calibri" panose="020F0502020204030204" pitchFamily="34" charset="0"/>
              </a:rPr>
              <a:t>Aplicação periódica de Pesquisa de Interesses para aplicação de novos </a:t>
            </a:r>
            <a:r>
              <a:rPr lang="pt-BR" sz="2400" b="1" dirty="0" smtClean="0">
                <a:solidFill>
                  <a:srgbClr val="04617B"/>
                </a:solidFill>
                <a:latin typeface="Calibri" panose="020F0502020204030204" pitchFamily="34" charset="0"/>
              </a:rPr>
              <a:t>itinerários </a:t>
            </a:r>
            <a:r>
              <a:rPr lang="pt-BR" sz="2400" b="1" dirty="0" smtClean="0">
                <a:solidFill>
                  <a:srgbClr val="04617B"/>
                </a:solidFill>
                <a:latin typeface="Calibri" panose="020F0502020204030204" pitchFamily="34" charset="0"/>
              </a:rPr>
              <a:t>formativos</a:t>
            </a:r>
          </a:p>
          <a:p>
            <a:pPr>
              <a:buSzPts val="2400"/>
            </a:pPr>
            <a:endParaRPr lang="pt-BR" sz="2400" b="1" dirty="0" smtClean="0">
              <a:solidFill>
                <a:srgbClr val="04617B"/>
              </a:solidFill>
              <a:latin typeface="Calibri" panose="020F0502020204030204" pitchFamily="34" charset="0"/>
            </a:endParaRPr>
          </a:p>
          <a:p>
            <a:pPr marL="358775" indent="-358775">
              <a:buSzPts val="2400"/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rgbClr val="04617B"/>
                </a:solidFill>
                <a:latin typeface="Calibri" panose="020F0502020204030204" pitchFamily="34" charset="0"/>
              </a:rPr>
              <a:t>Adequação arquitetônica das Unidades de Atendimento para implantação do Programa de Aprendizagem</a:t>
            </a:r>
          </a:p>
          <a:p>
            <a:pPr>
              <a:buSzPts val="2400"/>
            </a:pPr>
            <a:endParaRPr lang="pt-BR" sz="2400" b="1" dirty="0" smtClean="0">
              <a:solidFill>
                <a:srgbClr val="04617B"/>
              </a:solidFill>
              <a:latin typeface="Calibri" panose="020F0502020204030204" pitchFamily="34" charset="0"/>
            </a:endParaRPr>
          </a:p>
          <a:p>
            <a:pPr marL="358775" indent="-358775">
              <a:buSzPts val="2400"/>
              <a:buFont typeface="Wingdings" panose="05000000000000000000" pitchFamily="2" charset="2"/>
              <a:buChar char="Ø"/>
            </a:pPr>
            <a:r>
              <a:rPr lang="pt-BR" sz="2400" b="1" dirty="0" smtClean="0">
                <a:solidFill>
                  <a:srgbClr val="04617B"/>
                </a:solidFill>
                <a:latin typeface="Calibri" panose="020F0502020204030204" pitchFamily="34" charset="0"/>
              </a:rPr>
              <a:t>Capacitação continuada dos profissionais para desenvolvimento das ações voltadas à inclusão dos jovens no Mundo do Trabalho</a:t>
            </a:r>
            <a:endParaRPr lang="pt-BR" sz="2400" b="1" dirty="0" smtClean="0">
              <a:solidFill>
                <a:srgbClr val="04617B"/>
              </a:solidFill>
              <a:latin typeface="Calibri" panose="020F0502020204030204" pitchFamily="34" charset="0"/>
            </a:endParaRPr>
          </a:p>
          <a:p>
            <a:pPr marL="358775" indent="-358775">
              <a:buSzPts val="2400"/>
              <a:buFont typeface="Wingdings" panose="05000000000000000000" pitchFamily="2" charset="2"/>
              <a:buChar char="Ø"/>
            </a:pPr>
            <a:endParaRPr lang="pt-BR" sz="2400" b="1" dirty="0" smtClean="0">
              <a:solidFill>
                <a:srgbClr val="04617B"/>
              </a:solidFill>
              <a:latin typeface="Calibri" panose="020F0502020204030204" pitchFamily="34" charset="0"/>
            </a:endParaRPr>
          </a:p>
          <a:p>
            <a:pPr>
              <a:buSzPts val="2400"/>
            </a:pPr>
            <a:r>
              <a:rPr lang="pt-BR" b="1" dirty="0">
                <a:solidFill>
                  <a:srgbClr val="04617B"/>
                </a:solidFill>
                <a:latin typeface="Calibri" panose="020F0502020204030204" pitchFamily="34" charset="0"/>
              </a:rPr>
              <a:t/>
            </a:r>
            <a:br>
              <a:rPr lang="pt-BR" b="1" dirty="0">
                <a:solidFill>
                  <a:srgbClr val="04617B"/>
                </a:solidFill>
                <a:latin typeface="Calibri" panose="020F0502020204030204" pitchFamily="34" charset="0"/>
              </a:rPr>
            </a:br>
            <a:endParaRPr lang="pt-BR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464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67544" y="908720"/>
            <a:ext cx="8305800" cy="532859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i="1" dirty="0" smtClean="0"/>
              <a:t>Os dias prósperos não vêm por acaso, nascem de muita fadiga e persistência. Henry Ford</a:t>
            </a:r>
          </a:p>
          <a:p>
            <a:pPr algn="ctr"/>
            <a:endParaRPr lang="pt-BR" sz="4000" b="1" i="1" dirty="0"/>
          </a:p>
          <a:p>
            <a:pPr algn="ctr"/>
            <a:r>
              <a:rPr lang="pt-BR" sz="4000" b="1" i="1" dirty="0" smtClean="0"/>
              <a:t>Obrigada!</a:t>
            </a:r>
          </a:p>
          <a:p>
            <a:pPr algn="ctr"/>
            <a:endParaRPr lang="pt-BR" sz="4000" b="1" i="1" dirty="0"/>
          </a:p>
          <a:p>
            <a:pPr lvl="0" algn="ctr">
              <a:spcBef>
                <a:spcPts val="0"/>
              </a:spcBef>
            </a:pPr>
            <a:r>
              <a:rPr lang="pt-BR" sz="28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Aníria Bastos Dezedias </a:t>
            </a:r>
          </a:p>
          <a:p>
            <a:pPr lvl="0" algn="ctr">
              <a:spcBef>
                <a:spcPts val="0"/>
              </a:spcBef>
            </a:pPr>
            <a:r>
              <a:rPr lang="pt-BR" sz="2800" dirty="0" err="1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Socieducadora</a:t>
            </a:r>
            <a:r>
              <a:rPr lang="pt-BR" sz="28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e Diretora da Divisão de </a:t>
            </a:r>
            <a:r>
              <a:rPr lang="pt-BR" sz="28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Profissionalização/CECEL/DEGASE</a:t>
            </a:r>
          </a:p>
          <a:p>
            <a:pPr lvl="0" algn="ctr">
              <a:spcBef>
                <a:spcPts val="0"/>
              </a:spcBef>
            </a:pPr>
            <a:r>
              <a:rPr lang="pt-BR" sz="28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Contato</a:t>
            </a:r>
            <a:r>
              <a:rPr lang="pt-BR" sz="28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: </a:t>
            </a:r>
            <a:r>
              <a:rPr lang="pt-BR" sz="28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aniriabastos@hotmail.com </a:t>
            </a:r>
            <a:endParaRPr lang="pt-BR" sz="2800" dirty="0">
              <a:solidFill>
                <a:prstClr val="black"/>
              </a:solidFill>
              <a:latin typeface="Constantia"/>
              <a:ea typeface="+mn-ea"/>
              <a:cs typeface="+mn-cs"/>
            </a:endParaRPr>
          </a:p>
          <a:p>
            <a:pPr lvl="0" algn="ctr">
              <a:spcBef>
                <a:spcPts val="0"/>
              </a:spcBef>
            </a:pPr>
            <a:r>
              <a:rPr lang="pt-BR" sz="28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     </a:t>
            </a:r>
            <a:r>
              <a:rPr lang="pt-BR" sz="2800" dirty="0" smtClean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dipro.cecel@novodegase.rj.gov.br</a:t>
            </a:r>
            <a:endParaRPr lang="pt-BR" sz="2800" dirty="0">
              <a:solidFill>
                <a:prstClr val="black"/>
              </a:solidFill>
              <a:latin typeface="Constantia"/>
              <a:ea typeface="+mn-ea"/>
              <a:cs typeface="+mn-cs"/>
            </a:endParaRPr>
          </a:p>
          <a:p>
            <a:pPr lvl="0" algn="ctr">
              <a:spcBef>
                <a:spcPts val="0"/>
              </a:spcBef>
            </a:pPr>
            <a:r>
              <a:rPr lang="pt-BR" sz="2800" dirty="0">
                <a:solidFill>
                  <a:prstClr val="black"/>
                </a:solidFill>
                <a:latin typeface="Constantia"/>
                <a:ea typeface="+mn-ea"/>
                <a:cs typeface="+mn-cs"/>
              </a:rPr>
              <a:t>Tel.: 2334-6657 – 98693-7675</a:t>
            </a:r>
          </a:p>
          <a:p>
            <a:pPr algn="ctr"/>
            <a:endParaRPr lang="pt-BR" sz="4000" b="1" i="1" dirty="0"/>
          </a:p>
        </p:txBody>
      </p:sp>
    </p:spTree>
    <p:extLst>
      <p:ext uri="{BB962C8B-B14F-4D97-AF65-F5344CB8AC3E}">
        <p14:creationId xmlns:p14="http://schemas.microsoft.com/office/powerpoint/2010/main" val="172645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05800" cy="5904656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pt-BR" sz="1600" b="1" dirty="0" smtClean="0"/>
              <a:t>Em outubro de 2015 a DIPRO – Divisão de Profissionalização passa a compor a </a:t>
            </a:r>
            <a:r>
              <a:rPr lang="pt-BR" sz="1600" b="1" dirty="0"/>
              <a:t>estrutura da Coordenação de Educação, Cultura, Esporte e Lazer, com </a:t>
            </a:r>
            <a:r>
              <a:rPr lang="pt-BR" sz="1600" b="1" dirty="0" smtClean="0"/>
              <a:t>o objetivo </a:t>
            </a:r>
            <a:r>
              <a:rPr lang="pt-BR" sz="1600" b="1" dirty="0"/>
              <a:t>de desenvolver ações voltadas ao Preparo </a:t>
            </a:r>
            <a:r>
              <a:rPr lang="pt-BR" sz="1600" b="1" dirty="0" smtClean="0"/>
              <a:t>dos jovens em cumprimento de Medidas Socioeducativas para </a:t>
            </a:r>
            <a:r>
              <a:rPr lang="pt-BR" sz="1600" b="1" dirty="0"/>
              <a:t>o mundo do Trabalho, agregando valores das demais áreas de atuação da Coordenação e ampliando suas ações integrando os seguintes fundamentos: APRENDIZAGEM/OPORTUNIDADE/TRANSFORMAÇÃO/VIRTUDES </a:t>
            </a:r>
            <a:r>
              <a:rPr lang="pt-BR" sz="1600" b="1" dirty="0" smtClean="0"/>
              <a:t>EMPREENDEDORAS, através de um itinerário </a:t>
            </a:r>
            <a:r>
              <a:rPr lang="pt-BR" sz="1600" b="1" dirty="0"/>
              <a:t>formativo </a:t>
            </a:r>
            <a:r>
              <a:rPr lang="pt-BR" sz="1600" b="1" dirty="0" smtClean="0"/>
              <a:t>que visa garantir o direito </a:t>
            </a:r>
            <a:r>
              <a:rPr lang="pt-BR" sz="1600" b="1" dirty="0"/>
              <a:t>à profissionalização e à proteção no</a:t>
            </a:r>
            <a:br>
              <a:rPr lang="pt-BR" sz="1600" b="1" dirty="0"/>
            </a:br>
            <a:r>
              <a:rPr lang="pt-BR" sz="1600" b="1" dirty="0"/>
              <a:t>trabalho, </a:t>
            </a:r>
            <a:r>
              <a:rPr lang="pt-BR" sz="1600" b="1" dirty="0" smtClean="0"/>
              <a:t>observando a condição peculiar do educando como pessoa em desenvolvimento e uma capacitação adequada ao mercado de trabalho, em consonância com o art. 69º do Estatuto da Criança e do Adolescente.</a:t>
            </a:r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77277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57158" y="188640"/>
            <a:ext cx="8572560" cy="6455070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Alguns ações específicas:</a:t>
            </a:r>
          </a:p>
          <a:p>
            <a:endParaRPr lang="pt-BR" b="1" dirty="0"/>
          </a:p>
          <a:p>
            <a:pPr algn="just">
              <a:buFont typeface="Wingdings" pitchFamily="2" charset="2"/>
              <a:buChar char="v"/>
            </a:pPr>
            <a:r>
              <a:rPr lang="pt-BR" sz="2000" dirty="0"/>
              <a:t>Incentivar o educando </a:t>
            </a:r>
            <a:r>
              <a:rPr lang="pt-BR" sz="2000" dirty="0" smtClean="0"/>
              <a:t>na </a:t>
            </a:r>
            <a:r>
              <a:rPr lang="pt-BR" sz="2000" dirty="0"/>
              <a:t>formulação de um projeto para sua vida </a:t>
            </a:r>
            <a:r>
              <a:rPr lang="pt-BR" sz="2000" dirty="0" smtClean="0"/>
              <a:t>futura, incluindo um plano de carreira e de ação.</a:t>
            </a:r>
          </a:p>
          <a:p>
            <a:pPr algn="just"/>
            <a:r>
              <a:rPr lang="pt-BR" sz="1400" dirty="0"/>
              <a:t> </a:t>
            </a:r>
          </a:p>
          <a:p>
            <a:pPr algn="just">
              <a:buFont typeface="Wingdings" pitchFamily="2" charset="2"/>
              <a:buChar char="v"/>
            </a:pPr>
            <a:r>
              <a:rPr lang="pt-BR" sz="2000" dirty="0"/>
              <a:t>Acompanhar </a:t>
            </a:r>
            <a:r>
              <a:rPr lang="pt-BR" sz="2000" dirty="0" smtClean="0"/>
              <a:t>os </a:t>
            </a:r>
            <a:r>
              <a:rPr lang="pt-BR" sz="2000" dirty="0" err="1" smtClean="0"/>
              <a:t>socioeducandos</a:t>
            </a:r>
            <a:r>
              <a:rPr lang="pt-BR" sz="2000" dirty="0" smtClean="0"/>
              <a:t> e suas </a:t>
            </a:r>
            <a:r>
              <a:rPr lang="pt-BR" sz="2000" dirty="0"/>
              <a:t>famílias nos aspectos </a:t>
            </a:r>
            <a:r>
              <a:rPr lang="pt-BR" sz="2000" dirty="0" err="1" smtClean="0"/>
              <a:t>socio</a:t>
            </a:r>
            <a:r>
              <a:rPr lang="pt-BR" sz="2000" dirty="0" smtClean="0"/>
              <a:t>-</a:t>
            </a:r>
            <a:r>
              <a:rPr lang="pt-BR" sz="2000" dirty="0" err="1" smtClean="0"/>
              <a:t>psico-pedagógicos</a:t>
            </a:r>
            <a:r>
              <a:rPr lang="pt-BR" sz="2000" dirty="0" smtClean="0"/>
              <a:t>.</a:t>
            </a:r>
            <a:r>
              <a:rPr lang="pt-BR" sz="2000" dirty="0"/>
              <a:t> </a:t>
            </a:r>
          </a:p>
          <a:p>
            <a:pPr algn="just"/>
            <a:r>
              <a:rPr lang="pt-BR" sz="1400" dirty="0"/>
              <a:t>  </a:t>
            </a:r>
          </a:p>
          <a:p>
            <a:pPr algn="just">
              <a:buFont typeface="Wingdings" pitchFamily="2" charset="2"/>
              <a:buChar char="v"/>
            </a:pPr>
            <a:r>
              <a:rPr lang="pt-BR" sz="2000" dirty="0"/>
              <a:t>Promover a inserção de jovens em </a:t>
            </a:r>
            <a:r>
              <a:rPr lang="pt-BR" sz="2000" dirty="0" smtClean="0"/>
              <a:t>Oficinas, Cursos </a:t>
            </a:r>
            <a:r>
              <a:rPr lang="pt-BR" sz="2000" dirty="0"/>
              <a:t>de </a:t>
            </a:r>
            <a:r>
              <a:rPr lang="pt-BR" sz="2000" dirty="0" smtClean="0"/>
              <a:t>Iniciação e Qualificação Profissional</a:t>
            </a:r>
            <a:r>
              <a:rPr lang="pt-BR" sz="2000" dirty="0"/>
              <a:t>.</a:t>
            </a:r>
          </a:p>
          <a:p>
            <a:pPr algn="just"/>
            <a:r>
              <a:rPr lang="pt-BR" sz="1400" dirty="0"/>
              <a:t> </a:t>
            </a:r>
          </a:p>
          <a:p>
            <a:pPr algn="just">
              <a:buFont typeface="Wingdings" pitchFamily="2" charset="2"/>
              <a:buChar char="v"/>
            </a:pPr>
            <a:r>
              <a:rPr lang="pt-BR" sz="2000" dirty="0"/>
              <a:t>Incentivar a autonomia do educando na busca de vagas para postos de trabalho</a:t>
            </a:r>
            <a:r>
              <a:rPr lang="pt-BR" sz="2000" dirty="0" smtClean="0"/>
              <a:t>.</a:t>
            </a:r>
          </a:p>
          <a:p>
            <a:pPr algn="just"/>
            <a:endParaRPr lang="pt-BR" sz="1400" dirty="0" smtClean="0"/>
          </a:p>
          <a:p>
            <a:pPr algn="just">
              <a:buFont typeface="Wingdings" pitchFamily="2" charset="2"/>
              <a:buChar char="v"/>
            </a:pPr>
            <a:r>
              <a:rPr lang="pt-BR" sz="2000" dirty="0"/>
              <a:t>Referenciar Cursos, Programas e Projetos às diversas Unidades do sistema socioeducativo</a:t>
            </a:r>
            <a:r>
              <a:rPr lang="pt-BR" sz="2000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endParaRPr lang="pt-BR" sz="1400" dirty="0" smtClean="0"/>
          </a:p>
          <a:p>
            <a:pPr algn="just">
              <a:buFont typeface="Wingdings" pitchFamily="2" charset="2"/>
              <a:buChar char="v"/>
            </a:pPr>
            <a:r>
              <a:rPr lang="pt-BR" sz="2000" dirty="0" smtClean="0"/>
              <a:t>Ofertar módulo </a:t>
            </a:r>
            <a:r>
              <a:rPr lang="pt-BR" sz="2000" dirty="0"/>
              <a:t>de Iniciação ao Mundo do Trabalho como </a:t>
            </a:r>
            <a:r>
              <a:rPr lang="pt-BR" sz="2000" dirty="0" err="1" smtClean="0"/>
              <a:t>pré</a:t>
            </a:r>
            <a:r>
              <a:rPr lang="pt-BR" sz="2000" dirty="0" smtClean="0"/>
              <a:t>–requisito </a:t>
            </a:r>
            <a:r>
              <a:rPr lang="pt-BR" sz="2000" dirty="0"/>
              <a:t>para inserção nos cursos de qualificação profissional</a:t>
            </a:r>
            <a:r>
              <a:rPr lang="pt-BR" sz="2000" dirty="0" smtClean="0"/>
              <a:t>.</a:t>
            </a:r>
          </a:p>
          <a:p>
            <a:pPr algn="just"/>
            <a:endParaRPr lang="pt-BR" sz="1400" dirty="0" smtClean="0"/>
          </a:p>
          <a:p>
            <a:pPr algn="just">
              <a:buFont typeface="Wingdings" pitchFamily="2" charset="2"/>
              <a:buChar char="v"/>
            </a:pPr>
            <a:r>
              <a:rPr lang="pt-BR" sz="2000" dirty="0" smtClean="0"/>
              <a:t>Articular</a:t>
            </a:r>
            <a:r>
              <a:rPr lang="pt-BR" sz="2000" dirty="0"/>
              <a:t>, junto à Escola Socioeducativa,  a capacitação de parceiros, profissionais atuantes na CECEL e nas Unidades Socioeducativas, nas áreas afins ao eixo </a:t>
            </a:r>
            <a:r>
              <a:rPr lang="pt-BR" sz="2000" dirty="0" smtClean="0"/>
              <a:t>desenvolvido – PROFISSIONALIZAÇÃO.</a:t>
            </a:r>
            <a:endParaRPr lang="pt-BR" sz="2000" i="1" spc="-100" dirty="0">
              <a:solidFill>
                <a:schemeClr val="tx2">
                  <a:satMod val="20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endParaRPr lang="pt-BR" sz="2000" dirty="0"/>
          </a:p>
          <a:p>
            <a:pPr algn="just">
              <a:buFont typeface="Wingdings" pitchFamily="2" charset="2"/>
              <a:buChar char="v"/>
            </a:pPr>
            <a:endParaRPr lang="pt-BR" sz="2000" dirty="0"/>
          </a:p>
          <a:p>
            <a:pPr algn="just"/>
            <a:r>
              <a:rPr lang="pt-BR" sz="2000" dirty="0"/>
              <a:t> </a:t>
            </a:r>
          </a:p>
          <a:p>
            <a:pPr>
              <a:buFont typeface="Wingdings" pitchFamily="2" charset="2"/>
              <a:buChar char="v"/>
            </a:pPr>
            <a:endParaRPr lang="pt-BR" sz="1600" dirty="0" smtClean="0"/>
          </a:p>
          <a:p>
            <a:pPr algn="just">
              <a:buFont typeface="Wingdings" pitchFamily="2" charset="2"/>
              <a:buChar char="v"/>
            </a:pPr>
            <a:endParaRPr lang="pt-BR" sz="24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1" u="none" strike="noStrike" kern="1200" cap="none" spc="-100" normalizeH="0" baseline="0" noProof="0" dirty="0" smtClean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3200" i="1" spc="-100" dirty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endParaRPr kumimoji="0" lang="pt-BR" sz="3200" b="0" i="1" u="none" strike="noStrike" kern="1200" cap="none" spc="-100" normalizeH="0" baseline="0" noProof="0" dirty="0" smtClean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3200" i="1" spc="-100" dirty="0">
              <a:solidFill>
                <a:schemeClr val="tx2">
                  <a:satMod val="200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200" b="0" i="1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0" i="1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32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000" b="0" i="1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000" b="0" i="1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213009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sz="2400" i="1" spc="-100" dirty="0" smtClean="0">
                <a:solidFill>
                  <a:schemeClr val="tx2">
                    <a:satMod val="200000"/>
                  </a:schemeClr>
                </a:solidFill>
              </a:rPr>
              <a:t>FUNDAMENTAÇÃO LEGAL:</a:t>
            </a:r>
          </a:p>
          <a:p>
            <a:pPr algn="just">
              <a:buFont typeface="Wingdings" pitchFamily="2" charset="2"/>
              <a:buChar char="Ø"/>
            </a:pPr>
            <a:endParaRPr lang="pt-BR" sz="2400" dirty="0" smtClean="0"/>
          </a:p>
          <a:p>
            <a:pPr algn="just"/>
            <a:r>
              <a:rPr lang="pt-BR" sz="2400" dirty="0" smtClean="0"/>
              <a:t>Constituição da República Federativa do Brasil de 1988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b="1" dirty="0" smtClean="0"/>
              <a:t>Art. 227.</a:t>
            </a:r>
            <a:r>
              <a:rPr lang="pt-BR" sz="2400" dirty="0" smtClean="0"/>
              <a:t> </a:t>
            </a:r>
            <a:r>
              <a:rPr lang="pt-BR" sz="2400" b="1" dirty="0" smtClean="0"/>
              <a:t>É dever </a:t>
            </a:r>
            <a:r>
              <a:rPr lang="pt-BR" sz="2400" dirty="0" smtClean="0"/>
              <a:t>da família, da sociedade e do </a:t>
            </a:r>
            <a:r>
              <a:rPr lang="pt-BR" sz="2400" b="1" dirty="0" smtClean="0"/>
              <a:t>Estado</a:t>
            </a:r>
            <a:r>
              <a:rPr lang="pt-BR" sz="2400" dirty="0" smtClean="0"/>
              <a:t> assegurar à criança, </a:t>
            </a:r>
            <a:r>
              <a:rPr lang="pt-BR" sz="2400" b="1" dirty="0" smtClean="0"/>
              <a:t>ao adolescente e ao jovem</a:t>
            </a:r>
            <a:r>
              <a:rPr lang="pt-BR" sz="2400" dirty="0" smtClean="0"/>
              <a:t>, com </a:t>
            </a:r>
            <a:r>
              <a:rPr lang="pt-BR" sz="2400" b="1" dirty="0" smtClean="0"/>
              <a:t>absoluta prioridade</a:t>
            </a:r>
            <a:r>
              <a:rPr lang="pt-BR" sz="2400" dirty="0" smtClean="0"/>
              <a:t>, </a:t>
            </a:r>
            <a:r>
              <a:rPr lang="pt-BR" sz="2400" b="1" dirty="0" smtClean="0"/>
              <a:t>o direito </a:t>
            </a:r>
            <a:r>
              <a:rPr lang="pt-BR" sz="2400" dirty="0" smtClean="0"/>
              <a:t>à vida, à saúde, à alimentação, à educação, ao lazer, </a:t>
            </a:r>
            <a:r>
              <a:rPr lang="pt-BR" sz="2400" b="1" dirty="0" smtClean="0"/>
              <a:t>à profissionalização</a:t>
            </a:r>
            <a:r>
              <a:rPr lang="pt-BR" sz="2400" dirty="0" smtClean="0"/>
              <a:t>, à cultura, à dignidade, ao respeito, à liberdade e à convivência familiar e comunitária, além de colocá-los a salvo de toda forma de negligência, discriminação, exploração, violência, crueldade e opressão. (Redação dada Pela Emenda Constitucional nº 65, de 2010) – (grifei)</a:t>
            </a:r>
          </a:p>
        </p:txBody>
      </p:sp>
      <p:sp>
        <p:nvSpPr>
          <p:cNvPr id="3" name="Título 2"/>
          <p:cNvSpPr txBox="1">
            <a:spLocks/>
          </p:cNvSpPr>
          <p:nvPr/>
        </p:nvSpPr>
        <p:spPr>
          <a:xfrm>
            <a:off x="428596" y="357189"/>
            <a:ext cx="7986742" cy="50004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kumimoji="0" lang="pt-BR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DIPRO – Divisão de Profissionalização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928670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pt-BR" sz="2000" dirty="0" smtClean="0">
                <a:solidFill>
                  <a:schemeClr val="accent1"/>
                </a:solidFill>
              </a:rPr>
              <a:t>LDBE – LEI nº 9.394 de 20 de dezembro de 1996.</a:t>
            </a:r>
          </a:p>
          <a:p>
            <a:endParaRPr lang="pt-BR" sz="2000" b="1" dirty="0"/>
          </a:p>
          <a:p>
            <a:r>
              <a:rPr lang="pt-BR" sz="2000" dirty="0"/>
              <a:t>Estabelece as diretrizes e bases da educação nacional</a:t>
            </a:r>
            <a:r>
              <a:rPr lang="pt-BR" sz="2000" dirty="0" smtClean="0"/>
              <a:t>.</a:t>
            </a:r>
          </a:p>
          <a:p>
            <a:endParaRPr lang="pt-BR" sz="2000" dirty="0"/>
          </a:p>
          <a:p>
            <a:pPr algn="just"/>
            <a:r>
              <a:rPr lang="pt-BR" sz="2800" b="1" dirty="0"/>
              <a:t>Art. 2º</a:t>
            </a:r>
            <a:r>
              <a:rPr lang="pt-BR" sz="2800" dirty="0"/>
              <a:t> A educação, dever da família e do Estado, inspirada nos princípios de liberdade e nos ideais de solidariedade humana, tem por finalidade o pleno desenvolvimento do educando, </a:t>
            </a:r>
            <a:r>
              <a:rPr lang="pt-BR" sz="2800" b="1" dirty="0"/>
              <a:t>seu preparo para o exercício da cidadania e sua qualificação para o trabalho</a:t>
            </a:r>
            <a:r>
              <a:rPr lang="pt-BR" sz="2800" b="1" dirty="0" smtClean="0"/>
              <a:t>.</a:t>
            </a:r>
          </a:p>
          <a:p>
            <a:pPr algn="just"/>
            <a:endParaRPr lang="pt-BR" sz="2000" b="1" dirty="0"/>
          </a:p>
          <a:p>
            <a:pPr algn="just"/>
            <a:endParaRPr lang="pt-BR" sz="2000" b="1" dirty="0"/>
          </a:p>
        </p:txBody>
      </p:sp>
      <p:sp>
        <p:nvSpPr>
          <p:cNvPr id="3" name="Título 2"/>
          <p:cNvSpPr txBox="1">
            <a:spLocks/>
          </p:cNvSpPr>
          <p:nvPr/>
        </p:nvSpPr>
        <p:spPr>
          <a:xfrm>
            <a:off x="428596" y="357189"/>
            <a:ext cx="7986742" cy="50004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kumimoji="0" lang="pt-BR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DIPRO – Divisão de Profissionalização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700808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Estatuto da Criança e do Adolescente (ECA), instituído pela Lei nº 8.069, de 13 de julho de 1990 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Art. 4º : </a:t>
            </a:r>
            <a:r>
              <a:rPr lang="pt-BR" sz="2400" b="1" i="1" dirty="0" smtClean="0"/>
              <a:t>É dever </a:t>
            </a:r>
            <a:r>
              <a:rPr lang="pt-BR" sz="2400" i="1" dirty="0" smtClean="0"/>
              <a:t>da família, da comunidade, da sociedade em geral e </a:t>
            </a:r>
            <a:r>
              <a:rPr lang="pt-BR" sz="2400" b="1" i="1" dirty="0" smtClean="0"/>
              <a:t>do poder público assegurar</a:t>
            </a:r>
            <a:r>
              <a:rPr lang="pt-BR" sz="2400" i="1" dirty="0" smtClean="0"/>
              <a:t>, com </a:t>
            </a:r>
            <a:r>
              <a:rPr lang="pt-BR" sz="2400" b="1" i="1" dirty="0" smtClean="0"/>
              <a:t>absoluta prioridade</a:t>
            </a:r>
            <a:r>
              <a:rPr lang="pt-BR" sz="2400" i="1" dirty="0" smtClean="0"/>
              <a:t>, </a:t>
            </a:r>
            <a:r>
              <a:rPr lang="pt-BR" sz="2400" b="1" i="1" dirty="0" smtClean="0"/>
              <a:t>a efetivação dos direitos referentes </a:t>
            </a:r>
            <a:r>
              <a:rPr lang="pt-BR" sz="2400" i="1" dirty="0" smtClean="0"/>
              <a:t>à vida, à saúde, à alimentação, à educação, ao esporte, ao lazer, </a:t>
            </a:r>
            <a:r>
              <a:rPr lang="pt-BR" sz="2400" b="1" i="1" dirty="0" smtClean="0"/>
              <a:t>à profissionalização</a:t>
            </a:r>
            <a:r>
              <a:rPr lang="pt-BR" sz="2400" i="1" dirty="0" smtClean="0"/>
              <a:t>, à cultura, à dignidade, ao respeito, à liberdade e à convivência familiar e comunitária.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620688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Modificação significativa no direito positivo foi a </a:t>
            </a:r>
            <a:r>
              <a:rPr lang="pt-BR" sz="2400" b="1" dirty="0" smtClean="0"/>
              <a:t>promulgação</a:t>
            </a:r>
            <a:r>
              <a:rPr lang="pt-BR" sz="2400" dirty="0" smtClean="0"/>
              <a:t> da Lei nº. 12.594/2012, que instituiu o Sistema Nacional de Atendimento Socioeducativo – </a:t>
            </a:r>
            <a:r>
              <a:rPr lang="pt-BR" sz="2400" b="1" dirty="0" smtClean="0"/>
              <a:t>SINASE</a:t>
            </a:r>
          </a:p>
          <a:p>
            <a:pPr algn="just"/>
            <a:endParaRPr lang="pt-BR" sz="2400" b="1" dirty="0" smtClean="0"/>
          </a:p>
          <a:p>
            <a:pPr algn="just"/>
            <a:r>
              <a:rPr lang="pt-BR" sz="2400" b="1" dirty="0" smtClean="0"/>
              <a:t>SINASE</a:t>
            </a:r>
            <a:r>
              <a:rPr lang="pt-BR" sz="2400" dirty="0" smtClean="0"/>
              <a:t> reafirma: a diretriz do ECA sobre a </a:t>
            </a:r>
            <a:r>
              <a:rPr lang="pt-BR" sz="2400" b="1" dirty="0" smtClean="0"/>
              <a:t>natureza pedagógica</a:t>
            </a:r>
            <a:r>
              <a:rPr lang="pt-BR" sz="2400" dirty="0" smtClean="0"/>
              <a:t> da medida socioeducativa. Para tanto, este sistema tem como plataforma inspiradora os acordos internacionais sob direitos humanos dos quais o Brasil é signatário, em especial na área dos direitos da criança e do adolescente.</a:t>
            </a:r>
          </a:p>
          <a:p>
            <a:pPr algn="just"/>
            <a:r>
              <a:rPr lang="pt-BR" sz="2400" b="1" dirty="0" smtClean="0"/>
              <a:t>Objetivo de sua implementação:</a:t>
            </a:r>
            <a:r>
              <a:rPr lang="pt-BR" sz="2400" dirty="0" smtClean="0"/>
              <a:t> primordialmente o desenvolvimento de uma ação socioeducativa sustentada nos princípios dos direitos humanos. </a:t>
            </a:r>
          </a:p>
          <a:p>
            <a:pPr algn="just"/>
            <a:r>
              <a:rPr lang="pt-BR" sz="2400" b="1" dirty="0" smtClean="0"/>
              <a:t>Defende: </a:t>
            </a:r>
            <a:r>
              <a:rPr lang="pt-BR" sz="2400" dirty="0" smtClean="0"/>
              <a:t>a </a:t>
            </a:r>
            <a:r>
              <a:rPr lang="pt-BR" sz="2400" dirty="0" err="1" smtClean="0"/>
              <a:t>idéia</a:t>
            </a:r>
            <a:r>
              <a:rPr lang="pt-BR" sz="2400" dirty="0" smtClean="0"/>
              <a:t> dos alinhamentos conceitual, estratégico e operacional, estruturada, principalmente, em bases éticas e pedagógicas. 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/>
              <a:t>Os parâmetros da ação socioeducativa estão organizados pelos seguintes eixos estratégicos: </a:t>
            </a:r>
          </a:p>
          <a:p>
            <a:pPr algn="just"/>
            <a:endParaRPr lang="pt-BR" sz="2800" dirty="0" smtClean="0"/>
          </a:p>
          <a:p>
            <a:pPr algn="just"/>
            <a:endParaRPr lang="pt-BR" sz="2800" dirty="0" smtClean="0"/>
          </a:p>
          <a:p>
            <a:pPr algn="just">
              <a:buFont typeface="Wingdings" pitchFamily="2" charset="2"/>
              <a:buChar char="q"/>
            </a:pPr>
            <a:r>
              <a:rPr lang="pt-BR" sz="2800" dirty="0" smtClean="0"/>
              <a:t> suporte institucional e pedagógico;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800" dirty="0" smtClean="0"/>
              <a:t> diversidade étnico-racial, de gênero e de orientação sexual;</a:t>
            </a:r>
          </a:p>
          <a:p>
            <a:pPr algn="just">
              <a:buFont typeface="Wingdings" pitchFamily="2" charset="2"/>
              <a:buChar char="q"/>
            </a:pPr>
            <a:r>
              <a:rPr lang="pt-BR" sz="2800" dirty="0" smtClean="0"/>
              <a:t> cultura, esporte e lazer;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800" dirty="0" smtClean="0"/>
              <a:t>saúde;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800" dirty="0" smtClean="0"/>
              <a:t>escola;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800" b="1" dirty="0" smtClean="0"/>
              <a:t>profissionalização/trabalho/previdência;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800" dirty="0" smtClean="0"/>
              <a:t> família e comunidade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800" dirty="0" smtClean="0"/>
              <a:t> segurança. 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</TotalTime>
  <Words>1652</Words>
  <Application>Microsoft Office PowerPoint</Application>
  <PresentationFormat>Apresentação na tela (4:3)</PresentationFormat>
  <Paragraphs>229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Fluxo</vt:lpstr>
      <vt:lpstr> DIVISÃO DE PROFISSIONALIZAÇÃO DIPRO</vt:lpstr>
      <vt:lpstr>Apresentação do PowerPoint</vt:lpstr>
      <vt:lpstr>Em outubro de 2015 a DIPRO – Divisão de Profissionalização passa a compor a estrutura da Coordenação de Educação, Cultura, Esporte e Lazer, com o objetivo de desenvolver ações voltadas ao Preparo dos jovens em cumprimento de Medidas Socioeducativas para o mundo do Trabalho, agregando valores das demais áreas de atuação da Coordenação e ampliando suas ações integrando os seguintes fundamentos: APRENDIZAGEM/OPORTUNIDADE/TRANSFORMAÇÃO/VIRTUDES EMPREENDEDORAS, através de um itinerário formativo que visa garantir o direito à profissionalização e à proteção no trabalho, observando a condição peculiar do educando como pessoa em desenvolvimento e uma capacitação adequada ao mercado de trabalho, em consonância com o art. 69º do Estatuto da Criança e do Adolescente.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2) possibilitar aos adolescentes o desenvolvimento de competências e habilidades básicas, específicas e de gestão e a compreensão sobre a forma de estruturação e funcionamento do mundo do trabalho. Juntamente com o desenvolvimento das competências pessoal (*aprender a ser), relacional (*a conviver) e a cognitiva (*aprender a conhecer), os adolescentes devem desenvolver a competência produtiva (*aprender a fazer), o que além de sua inserção no mercado de trabalho contribuirá, também, para viver e conviver numa sociedade moderna;</vt:lpstr>
      <vt:lpstr>Apresentação do PowerPoint</vt:lpstr>
      <vt:lpstr>4) encaminhar os adolescentes ao mercado de trabalho desenvolvendo ações concretas e planejadas no sentido de inseri-los no mercado formal, em estágios remunerados, a partir de convênios com empresas privadas ou públicas, considerando, contudo, o aspecto formativo; </vt:lpstr>
      <vt:lpstr>Apresentação do PowerPoint</vt:lpstr>
      <vt:lpstr>Apresentação do PowerPoint</vt:lpstr>
      <vt:lpstr>Missão do DEGASE:  Promover socioeducação no Estado do Rio de Janeiro, favorecendo a formação de pessoas autônomas, cidadãos solidários e profissionais competentes, possibilitando a construção de projetos de vida e a convivência familiar e comunitária.</vt:lpstr>
      <vt:lpstr>Alinhamento Estratégico DEGASE- Metas</vt:lpstr>
      <vt:lpstr>Apresentação do PowerPoint</vt:lpstr>
      <vt:lpstr>As ações socioeducativas* devem exercer uma influência sobre a vida do adolescente, contribuindo para a construção de sua identidade, de modo a favorecer a elaboração de um projeto de vida, o seu pertencimento social e o respeito às diversidades (cultural, étnico-racial, de gênero e orientação sexual), possibilitando que assuma um papel inclusivo na dinâmica social e comunitária. Para tanto, é vital a criação de acontecimentos que fomentem o desenvolvimento da autonomia, da solidariedade e de competências pessoais relacionais, cognitivas e produtivas. </vt:lpstr>
      <vt:lpstr>EXPERIÊNCIAS NO ÂMBITO DA PROFISSIONALIZAÇÃO NO DEGASE:   - Execução de Cursos e Oficinas através de Convênios com Instituições Públicas e Privadas,   - Desenvolvimento do Programa Compartilhando Habilidades;  - Ampliação do Programa de Aprendizagem Profissional ( Jovem Aprendiz) em parceria com o MTE para os jovens em cumprimento de MSE de Internação.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METAS A SEREM ALCANÇADAS NO ÂMBITO DA CECEL:  </vt:lpstr>
      <vt:lpstr>Conhecendo as Virtudes Empreendedoras....</vt:lpstr>
      <vt:lpstr>Ampliação do Programa de Aprendizagem nas demais Unidades de Internação            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DIVISÃO DE PROFISSIONALIZAÇÃO DIPRO</dc:title>
  <dc:creator>Rosane</dc:creator>
  <cp:lastModifiedBy>Samsung</cp:lastModifiedBy>
  <cp:revision>89</cp:revision>
  <dcterms:created xsi:type="dcterms:W3CDTF">2015-12-21T12:51:21Z</dcterms:created>
  <dcterms:modified xsi:type="dcterms:W3CDTF">2017-08-21T17:14:09Z</dcterms:modified>
</cp:coreProperties>
</file>