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3"/>
  </p:notesMasterIdLst>
  <p:sldIdLst>
    <p:sldId id="542" r:id="rId2"/>
    <p:sldId id="538" r:id="rId3"/>
    <p:sldId id="543" r:id="rId4"/>
    <p:sldId id="545" r:id="rId5"/>
    <p:sldId id="547" r:id="rId6"/>
    <p:sldId id="553" r:id="rId7"/>
    <p:sldId id="552" r:id="rId8"/>
    <p:sldId id="554" r:id="rId9"/>
    <p:sldId id="555" r:id="rId10"/>
    <p:sldId id="574" r:id="rId11"/>
    <p:sldId id="53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2998" autoAdjust="0"/>
  </p:normalViewPr>
  <p:slideViewPr>
    <p:cSldViewPr snapToGrid="0">
      <p:cViewPr varScale="1">
        <p:scale>
          <a:sx n="47" d="100"/>
          <a:sy n="47" d="100"/>
        </p:scale>
        <p:origin x="-1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80B05-8BB4-48C6-B456-3E4DFB84A6D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BDAD443A-C2D8-4D0C-9BFA-0482AC0F2ED5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t-BR" dirty="0"/>
            <a:t>FNDE</a:t>
          </a:r>
        </a:p>
      </dgm:t>
    </dgm:pt>
    <dgm:pt modelId="{BD325D26-3209-4140-912E-B04D576893FE}" type="parTrans" cxnId="{0688029F-6E22-40FC-BB8F-4E4DE8CF37AE}">
      <dgm:prSet/>
      <dgm:spPr/>
      <dgm:t>
        <a:bodyPr/>
        <a:lstStyle/>
        <a:p>
          <a:endParaRPr lang="pt-BR"/>
        </a:p>
      </dgm:t>
    </dgm:pt>
    <dgm:pt modelId="{5F5BD1FD-3C70-43D6-AE58-95E9D5859BD8}" type="sibTrans" cxnId="{0688029F-6E22-40FC-BB8F-4E4DE8CF37AE}">
      <dgm:prSet/>
      <dgm:spPr/>
      <dgm:t>
        <a:bodyPr/>
        <a:lstStyle/>
        <a:p>
          <a:endParaRPr lang="pt-BR"/>
        </a:p>
      </dgm:t>
    </dgm:pt>
    <dgm:pt modelId="{013848E4-E44E-4414-BF2B-B791BF7261F3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endParaRPr lang="pt-BR" dirty="0"/>
        </a:p>
        <a:p>
          <a:r>
            <a:rPr lang="pt-BR" dirty="0"/>
            <a:t>CECANE</a:t>
          </a:r>
        </a:p>
      </dgm:t>
    </dgm:pt>
    <dgm:pt modelId="{5413080B-EAE3-4918-98E9-B9862DF8F54A}" type="parTrans" cxnId="{B3923C0C-7156-4A4D-AC09-581D629A4733}">
      <dgm:prSet/>
      <dgm:spPr/>
      <dgm:t>
        <a:bodyPr/>
        <a:lstStyle/>
        <a:p>
          <a:endParaRPr lang="pt-BR"/>
        </a:p>
      </dgm:t>
    </dgm:pt>
    <dgm:pt modelId="{383F87F3-7DAC-44D2-BECC-AB94F358F4F6}" type="sibTrans" cxnId="{B3923C0C-7156-4A4D-AC09-581D629A4733}">
      <dgm:prSet/>
      <dgm:spPr/>
      <dgm:t>
        <a:bodyPr/>
        <a:lstStyle/>
        <a:p>
          <a:endParaRPr lang="pt-BR"/>
        </a:p>
      </dgm:t>
    </dgm:pt>
    <dgm:pt modelId="{B2F329F3-CC5B-442D-8519-A830101B8607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t-BR" dirty="0"/>
            <a:t>IFES</a:t>
          </a:r>
        </a:p>
      </dgm:t>
    </dgm:pt>
    <dgm:pt modelId="{30B6B009-8346-44B3-B361-9539ACBC7641}" type="parTrans" cxnId="{521CDB0E-AE16-4CF8-BD53-26D8B0F9D28A}">
      <dgm:prSet/>
      <dgm:spPr/>
      <dgm:t>
        <a:bodyPr/>
        <a:lstStyle/>
        <a:p>
          <a:endParaRPr lang="pt-BR"/>
        </a:p>
      </dgm:t>
    </dgm:pt>
    <dgm:pt modelId="{2F4C96FD-9CAF-4FE7-9BC0-6D66F54FCE10}" type="sibTrans" cxnId="{521CDB0E-AE16-4CF8-BD53-26D8B0F9D28A}">
      <dgm:prSet/>
      <dgm:spPr/>
      <dgm:t>
        <a:bodyPr/>
        <a:lstStyle/>
        <a:p>
          <a:endParaRPr lang="pt-BR"/>
        </a:p>
      </dgm:t>
    </dgm:pt>
    <dgm:pt modelId="{9E9DC9A0-4F86-4791-BD7F-A160B5D6BB9C}" type="pres">
      <dgm:prSet presAssocID="{E7580B05-8BB4-48C6-B456-3E4DFB84A6DE}" presName="Name0" presStyleCnt="0">
        <dgm:presLayoutVars>
          <dgm:chMax val="7"/>
          <dgm:dir/>
          <dgm:resizeHandles val="exact"/>
        </dgm:presLayoutVars>
      </dgm:prSet>
      <dgm:spPr/>
    </dgm:pt>
    <dgm:pt modelId="{6F0895C6-B87B-491D-8F96-32A725518C7E}" type="pres">
      <dgm:prSet presAssocID="{E7580B05-8BB4-48C6-B456-3E4DFB84A6DE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A846BF-F5E5-4B8E-A996-98E9D428FAD2}" type="pres">
      <dgm:prSet presAssocID="{E7580B05-8BB4-48C6-B456-3E4DFB84A6DE}" presName="ellipse2" presStyleLbl="vennNode1" presStyleIdx="1" presStyleCnt="3" custScaleX="78193" custScaleY="66082" custLinFactNeighborX="-310" custLinFactNeighborY="-288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44FA9-B3FF-42E1-9893-65C3C26764DD}" type="pres">
      <dgm:prSet presAssocID="{E7580B05-8BB4-48C6-B456-3E4DFB84A6DE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FA68BE-7302-46A0-B9A7-38D89E6E9CD9}" type="presOf" srcId="{E7580B05-8BB4-48C6-B456-3E4DFB84A6DE}" destId="{9E9DC9A0-4F86-4791-BD7F-A160B5D6BB9C}" srcOrd="0" destOrd="0" presId="urn:microsoft.com/office/officeart/2005/8/layout/rings+Icon"/>
    <dgm:cxn modelId="{CA5959C5-2914-4C33-9B53-E192CEC16E32}" type="presOf" srcId="{B2F329F3-CC5B-442D-8519-A830101B8607}" destId="{21044FA9-B3FF-42E1-9893-65C3C26764DD}" srcOrd="0" destOrd="0" presId="urn:microsoft.com/office/officeart/2005/8/layout/rings+Icon"/>
    <dgm:cxn modelId="{501A7AA5-3E4E-4670-98A5-C94D10CD8B05}" type="presOf" srcId="{013848E4-E44E-4414-BF2B-B791BF7261F3}" destId="{CEA846BF-F5E5-4B8E-A996-98E9D428FAD2}" srcOrd="0" destOrd="0" presId="urn:microsoft.com/office/officeart/2005/8/layout/rings+Icon"/>
    <dgm:cxn modelId="{521CDB0E-AE16-4CF8-BD53-26D8B0F9D28A}" srcId="{E7580B05-8BB4-48C6-B456-3E4DFB84A6DE}" destId="{B2F329F3-CC5B-442D-8519-A830101B8607}" srcOrd="2" destOrd="0" parTransId="{30B6B009-8346-44B3-B361-9539ACBC7641}" sibTransId="{2F4C96FD-9CAF-4FE7-9BC0-6D66F54FCE10}"/>
    <dgm:cxn modelId="{02C7B902-D09E-49A9-B8E2-030757C6D2CF}" type="presOf" srcId="{BDAD443A-C2D8-4D0C-9BFA-0482AC0F2ED5}" destId="{6F0895C6-B87B-491D-8F96-32A725518C7E}" srcOrd="0" destOrd="0" presId="urn:microsoft.com/office/officeart/2005/8/layout/rings+Icon"/>
    <dgm:cxn modelId="{0688029F-6E22-40FC-BB8F-4E4DE8CF37AE}" srcId="{E7580B05-8BB4-48C6-B456-3E4DFB84A6DE}" destId="{BDAD443A-C2D8-4D0C-9BFA-0482AC0F2ED5}" srcOrd="0" destOrd="0" parTransId="{BD325D26-3209-4140-912E-B04D576893FE}" sibTransId="{5F5BD1FD-3C70-43D6-AE58-95E9D5859BD8}"/>
    <dgm:cxn modelId="{B3923C0C-7156-4A4D-AC09-581D629A4733}" srcId="{E7580B05-8BB4-48C6-B456-3E4DFB84A6DE}" destId="{013848E4-E44E-4414-BF2B-B791BF7261F3}" srcOrd="1" destOrd="0" parTransId="{5413080B-EAE3-4918-98E9-B9862DF8F54A}" sibTransId="{383F87F3-7DAC-44D2-BECC-AB94F358F4F6}"/>
    <dgm:cxn modelId="{1A58CC1F-C8B8-4CE5-9A33-4E2FDB26CC04}" type="presParOf" srcId="{9E9DC9A0-4F86-4791-BD7F-A160B5D6BB9C}" destId="{6F0895C6-B87B-491D-8F96-32A725518C7E}" srcOrd="0" destOrd="0" presId="urn:microsoft.com/office/officeart/2005/8/layout/rings+Icon"/>
    <dgm:cxn modelId="{679170B5-8E08-4BA9-B18E-BA9ED9E2BF28}" type="presParOf" srcId="{9E9DC9A0-4F86-4791-BD7F-A160B5D6BB9C}" destId="{CEA846BF-F5E5-4B8E-A996-98E9D428FAD2}" srcOrd="1" destOrd="0" presId="urn:microsoft.com/office/officeart/2005/8/layout/rings+Icon"/>
    <dgm:cxn modelId="{7AA02A69-0CE1-4904-9711-CA75CFF5E8FD}" type="presParOf" srcId="{9E9DC9A0-4F86-4791-BD7F-A160B5D6BB9C}" destId="{21044FA9-B3FF-42E1-9893-65C3C26764D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895C6-B87B-491D-8F96-32A725518C7E}">
      <dsp:nvSpPr>
        <dsp:cNvPr id="0" name=""/>
        <dsp:cNvSpPr/>
      </dsp:nvSpPr>
      <dsp:spPr>
        <a:xfrm>
          <a:off x="620881" y="137006"/>
          <a:ext cx="1615757" cy="1615734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FNDE</a:t>
          </a:r>
        </a:p>
      </dsp:txBody>
      <dsp:txXfrm>
        <a:off x="620881" y="137006"/>
        <a:ext cx="1615757" cy="1615734"/>
      </dsp:txXfrm>
    </dsp:sp>
    <dsp:sp modelId="{CEA846BF-F5E5-4B8E-A996-98E9D428FAD2}">
      <dsp:nvSpPr>
        <dsp:cNvPr id="0" name=""/>
        <dsp:cNvSpPr/>
      </dsp:nvSpPr>
      <dsp:spPr>
        <a:xfrm>
          <a:off x="1623691" y="1021870"/>
          <a:ext cx="1263409" cy="1067709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CECANE</a:t>
          </a:r>
        </a:p>
      </dsp:txBody>
      <dsp:txXfrm>
        <a:off x="1623691" y="1021870"/>
        <a:ext cx="1263409" cy="1067709"/>
      </dsp:txXfrm>
    </dsp:sp>
    <dsp:sp modelId="{21044FA9-B3FF-42E1-9893-65C3C26764DD}">
      <dsp:nvSpPr>
        <dsp:cNvPr id="0" name=""/>
        <dsp:cNvSpPr/>
      </dsp:nvSpPr>
      <dsp:spPr>
        <a:xfrm>
          <a:off x="2283187" y="137006"/>
          <a:ext cx="1615757" cy="1615734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IFES</a:t>
          </a:r>
        </a:p>
      </dsp:txBody>
      <dsp:txXfrm>
        <a:off x="2283187" y="137006"/>
        <a:ext cx="1615757" cy="161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éis Interconectados"/>
  <dgm:desc val="Use para mostrar ideias ou conceitos sobrepostos ou interconectados. As primeiras sete linhas do texto de Nível 1 correspondem a um círculo. O texto não utilizado não aparece, mas permanecerá disponível se você alternar os layouts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2224-7C23-4937-83B8-8191FD5567BC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80E05-7325-4F75-A453-4E2777B7CC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4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70B88-6AB0-4F82-B47A-5A48B82A3B4C}" type="slidenum">
              <a:rPr lang="pt-BR" alt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70B88-6AB0-4F82-B47A-5A48B82A3B4C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52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70B88-6AB0-4F82-B47A-5A48B82A3B4C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99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70B88-6AB0-4F82-B47A-5A48B82A3B4C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5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70B88-6AB0-4F82-B47A-5A48B82A3B4C}" type="slidenum">
              <a:rPr lang="pt-BR" alt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18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70B88-6AB0-4F82-B47A-5A48B82A3B4C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91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F70B88-6AB0-4F82-B47A-5A48B82A3B4C}" type="slidenum">
              <a:rPr lang="pt-BR" alt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0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05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90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160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628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532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239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08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60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132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47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139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7BFF-2F61-43BB-B74E-531E339D3D06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19117-1AC5-4ACF-8AF6-9055C49D86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99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rio.br/cecane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openxmlformats.org/officeDocument/2006/relationships/hyperlink" Target="mailto:cecane@unirio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5788" y="5429257"/>
            <a:ext cx="10958511" cy="1314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800" dirty="0" smtClean="0">
                <a:solidFill>
                  <a:srgbClr val="000000"/>
                </a:solidFill>
              </a:rPr>
              <a:t>Maria de Lourdes </a:t>
            </a:r>
            <a:r>
              <a:rPr lang="pt-BR" sz="1800" dirty="0" err="1" smtClean="0">
                <a:solidFill>
                  <a:srgbClr val="000000"/>
                </a:solidFill>
              </a:rPr>
              <a:t>Ferreirinha</a:t>
            </a:r>
            <a:endParaRPr lang="pt-BR" sz="19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900" dirty="0" smtClean="0">
                <a:solidFill>
                  <a:srgbClr val="000000"/>
                </a:solidFill>
              </a:rPr>
              <a:t>Professora da Escola de Nutrição – Universidade Federal do Estado do Rio de Janeiro (UNIRIO)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900" dirty="0" smtClean="0">
                <a:solidFill>
                  <a:srgbClr val="000000"/>
                </a:solidFill>
              </a:rPr>
              <a:t>Docente colaboradora do CECANE-UNIRIO</a:t>
            </a:r>
          </a:p>
          <a:p>
            <a:r>
              <a:rPr lang="pt-BR" sz="1900" dirty="0" smtClean="0">
                <a:solidFill>
                  <a:srgbClr val="000000"/>
                </a:solidFill>
              </a:rPr>
              <a:t>Outubro 2018</a:t>
            </a:r>
          </a:p>
          <a:p>
            <a:pPr algn="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27824" y="-2403941"/>
            <a:ext cx="1736348" cy="121920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5152" y="2449700"/>
            <a:ext cx="11723563" cy="194062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3600" b="1" dirty="0"/>
              <a:t>“PROGRAMA NACIONAL DE ALIMENTAÇÃO ESCOLAR/PNAE-RIO: CONSTRUÇÃO DE DIÁLOGOS POSSÍVEIS COM A AGRICULTURA FAMILIAR</a:t>
            </a:r>
            <a:r>
              <a:rPr lang="pt-BR" sz="3600" b="1" dirty="0" smtClean="0"/>
              <a:t>”</a:t>
            </a:r>
            <a:endParaRPr lang="pt-BR" sz="4000" b="1" dirty="0"/>
          </a:p>
        </p:txBody>
      </p:sp>
      <p:pic>
        <p:nvPicPr>
          <p:cNvPr id="10" name="Picture 2" descr="http://w3.impa.br/~simas/figuras/logo_UNIRIO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9161" y="25758"/>
            <a:ext cx="1195956" cy="693969"/>
          </a:xfrm>
          <a:prstGeom prst="rect">
            <a:avLst/>
          </a:prstGeom>
          <a:noFill/>
        </p:spPr>
      </p:pic>
      <p:pic>
        <p:nvPicPr>
          <p:cNvPr id="11" name="Picture 2" descr="\\fnde.gov.br\sa\ASCOM\Publicidade\Logos FNDE\Ordem e Progresso 2016\governofederal-mec_fn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1529" y="1896136"/>
            <a:ext cx="2342342" cy="55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9161" y="920888"/>
            <a:ext cx="959741" cy="79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https://mail.google.com/mail/u/0/?ui=2&amp;ik=77a7729ace&amp;view=fimg&amp;th=1667cf806287c7dd&amp;attid=0.1&amp;disp=emb&amp;realattid=ii_jnbqk6ci0_1667cf6fa606fe81&amp;attbid=ANGjdJ9cTS-leVhd_eQbGxEJkRnQ8sk5BdrgE8C5zYWrKNYlpH3eE3Gxmc6d2lXz4qa0e7Fm8wtjole74Fh9i0pk52eWm7OV_p3oYgiEFodkLoS65ouDHFjUU3ByM3k&amp;sz=w580-h114&amp;ats=1539946552189&amp;rm=1667cf806287c7d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355" y="324736"/>
            <a:ext cx="2409908" cy="1571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8" y="1088377"/>
            <a:ext cx="2551136" cy="6789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31" y="41087"/>
            <a:ext cx="1535084" cy="9798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1840716"/>
            <a:ext cx="2144280" cy="927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431018" y="4537647"/>
            <a:ext cx="771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O OLHAR INSTITUCIONAL SOBRE A AGRICULTURA NO PNAE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16200000">
            <a:off x="-3284950" y="3284949"/>
            <a:ext cx="6858000" cy="2880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4967" y="168447"/>
            <a:ext cx="11206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Processo de </a:t>
            </a: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trabalho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682652" y="876823"/>
            <a:ext cx="8029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527527" y="1856507"/>
            <a:ext cx="3194196" cy="31107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 desafio é grande...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mas a nossa animação e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o grupo de parceiros também</a:t>
            </a:r>
            <a:r>
              <a:rPr lang="pt-BR" sz="24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84619" y="969056"/>
            <a:ext cx="6954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POTENCIAL</a:t>
            </a:r>
            <a:r>
              <a:rPr lang="pt-BR" b="1" dirty="0" smtClean="0"/>
              <a:t> PARA  COLABORAR COM A IMPLEMENTAÇÃO DA AQUISIÇÃO DE PRODUTOS PELA AGRICULTURA FAMILIAR NO PNAE </a:t>
            </a:r>
          </a:p>
          <a:p>
            <a:pPr>
              <a:buClr>
                <a:srgbClr val="FF0000"/>
              </a:buClr>
            </a:pPr>
            <a:endParaRPr lang="pt-BR" b="1" dirty="0" smtClean="0"/>
          </a:p>
          <a:p>
            <a:pPr algn="ctr">
              <a:buClr>
                <a:srgbClr val="FF0000"/>
              </a:buClr>
            </a:pPr>
            <a:r>
              <a:rPr lang="pt-BR" b="1" kern="0" dirty="0">
                <a:solidFill>
                  <a:srgbClr val="FF0000"/>
                </a:solidFill>
              </a:rPr>
              <a:t>DIREITO À ALIMENTAÇÃO ESCOLAR</a:t>
            </a:r>
          </a:p>
          <a:p>
            <a:pPr>
              <a:buClr>
                <a:srgbClr val="FF0000"/>
              </a:buClr>
            </a:pPr>
            <a:endParaRPr lang="pt-BR" b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b="1" dirty="0" smtClean="0"/>
              <a:t>CONSOLIDAR AS AÇÕES DO PNAE - </a:t>
            </a:r>
            <a:r>
              <a:rPr lang="pt-BR" b="1" kern="0" dirty="0"/>
              <a:t>EMPREGO DA ALIMENTAÇÃO SAUDÁVEL</a:t>
            </a:r>
          </a:p>
          <a:p>
            <a:pPr algn="just">
              <a:buClr>
                <a:srgbClr val="FF0000"/>
              </a:buClr>
            </a:pPr>
            <a:endParaRPr lang="pt-BR" b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b="1" dirty="0" smtClean="0"/>
              <a:t>CONSOLIDAR COM </a:t>
            </a:r>
            <a:r>
              <a:rPr lang="pt-BR" b="1" dirty="0"/>
              <a:t>O DHAA NO AMBIENTE ESCOLAR E COLABORAR COM OUTROS </a:t>
            </a:r>
            <a:r>
              <a:rPr lang="pt-BR" b="1" dirty="0" smtClean="0"/>
              <a:t>AMBIENTES - ESTRATÉGIA </a:t>
            </a:r>
            <a:r>
              <a:rPr lang="pt-BR" b="1" dirty="0"/>
              <a:t>DE </a:t>
            </a:r>
            <a:r>
              <a:rPr lang="pt-BR" b="1" dirty="0" smtClean="0"/>
              <a:t>SAN </a:t>
            </a:r>
            <a:endParaRPr lang="pt-BR" b="1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b="1" dirty="0" smtClean="0"/>
              <a:t>COLABORAR COM AS ESTRATÉGIAS PARA DIMINUIÇÃO DA FOME, SOBREPESO, OBESIDADE, ANEMIA E OUTROS AGRAVOS NUTRICIONIAS – ESCOLARES</a:t>
            </a:r>
          </a:p>
          <a:p>
            <a:pPr algn="just">
              <a:buClr>
                <a:srgbClr val="FF0000"/>
              </a:buClr>
            </a:pPr>
            <a:endParaRPr lang="pt-BR" b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b="1" kern="0" dirty="0" smtClean="0"/>
              <a:t>INCLUIR  EDUCAÇÃO ALIMENTAR E NUTRICIONAL</a:t>
            </a:r>
          </a:p>
          <a:p>
            <a:pPr algn="just">
              <a:buClr>
                <a:srgbClr val="FF0000"/>
              </a:buClr>
            </a:pPr>
            <a:endParaRPr lang="pt-BR" b="1" kern="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b="1" kern="0" dirty="0" smtClean="0"/>
              <a:t>FORTALECER O CONTROLE SOCIAL</a:t>
            </a:r>
          </a:p>
          <a:p>
            <a:pPr algn="just">
              <a:buClr>
                <a:srgbClr val="FF0000"/>
              </a:buClr>
            </a:pPr>
            <a:endParaRPr lang="pt-BR" b="1" kern="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b="1" kern="0" dirty="0" smtClean="0"/>
              <a:t>APOIAR O DESENVOLVIMENTO SUSTENTÁVEL</a:t>
            </a:r>
          </a:p>
          <a:p>
            <a:pPr>
              <a:buClr>
                <a:srgbClr val="FF0000"/>
              </a:buClr>
            </a:pPr>
            <a:endParaRPr lang="pt-BR" b="1" kern="0" dirty="0" smtClean="0"/>
          </a:p>
          <a:p>
            <a:pPr>
              <a:buClr>
                <a:srgbClr val="FF0000"/>
              </a:buClr>
            </a:pPr>
            <a:r>
              <a:rPr lang="pt-BR" b="1" dirty="0"/>
              <a:t/>
            </a:r>
            <a:br>
              <a:rPr lang="pt-BR" b="1" dirty="0"/>
            </a:br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</p:txBody>
      </p:sp>
      <p:sp>
        <p:nvSpPr>
          <p:cNvPr id="5" name="Seta para baixo 4"/>
          <p:cNvSpPr/>
          <p:nvPr/>
        </p:nvSpPr>
        <p:spPr>
          <a:xfrm>
            <a:off x="8603089" y="1567320"/>
            <a:ext cx="476518" cy="2891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00" y="-4534"/>
            <a:ext cx="1155639" cy="77585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8143" y="5887"/>
            <a:ext cx="1363456" cy="9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69618" y="1321048"/>
            <a:ext cx="11261127" cy="55369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1886" y="199274"/>
            <a:ext cx="11383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i="1" dirty="0" smtClean="0">
                <a:solidFill>
                  <a:schemeClr val="accent5">
                    <a:lumMod val="50000"/>
                  </a:schemeClr>
                </a:solidFill>
              </a:rPr>
              <a:t>obrigada</a:t>
            </a:r>
            <a:r>
              <a:rPr lang="pt-BR" sz="4800" i="1" dirty="0" smtClean="0">
                <a:solidFill>
                  <a:schemeClr val="accent5">
                    <a:lumMod val="50000"/>
                  </a:schemeClr>
                </a:solidFill>
              </a:rPr>
              <a:t>...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049789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374753" cy="6858001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49787" y="1321048"/>
            <a:ext cx="11142215" cy="55369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1459835"/>
            <a:ext cx="10515600" cy="49365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38200" y="4475747"/>
            <a:ext cx="10515600" cy="17012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851179" y="5036024"/>
            <a:ext cx="4655023" cy="1512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hlinkClick r:id="rId3"/>
              </a:rPr>
              <a:t>www.unirio.br/cecane</a:t>
            </a:r>
            <a:endParaRPr lang="pt-BR" sz="2400" dirty="0"/>
          </a:p>
          <a:p>
            <a:pPr marL="0" indent="0" algn="ctr">
              <a:buNone/>
            </a:pPr>
            <a:r>
              <a:rPr lang="pt-BR" sz="2400" dirty="0">
                <a:hlinkClick r:id="rId4"/>
              </a:rPr>
              <a:t>cecane@unirio.br</a:t>
            </a: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(21) </a:t>
            </a:r>
            <a:r>
              <a:rPr lang="pt-BR" sz="2400" dirty="0" smtClean="0"/>
              <a:t>2542-7206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787" y="1321048"/>
            <a:ext cx="5801392" cy="43510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84" y="23176"/>
            <a:ext cx="1155639" cy="77585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9091" y="3629891"/>
            <a:ext cx="1565563" cy="10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3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xmlns="" val="149886074"/>
              </p:ext>
            </p:extLst>
          </p:nvPr>
        </p:nvGraphicFramePr>
        <p:xfrm>
          <a:off x="7528739" y="4339472"/>
          <a:ext cx="4519826" cy="269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4" name="Retângulo 8"/>
          <p:cNvSpPr>
            <a:spLocks noChangeArrowheads="1"/>
          </p:cNvSpPr>
          <p:nvPr/>
        </p:nvSpPr>
        <p:spPr bwMode="auto">
          <a:xfrm>
            <a:off x="249382" y="1179127"/>
            <a:ext cx="1162396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200" dirty="0"/>
              <a:t>Iniciativa desenvolvida desde </a:t>
            </a:r>
            <a:r>
              <a:rPr lang="pt-BR" sz="2200" dirty="0" smtClean="0"/>
              <a:t>2006, fruto </a:t>
            </a:r>
            <a:r>
              <a:rPr lang="pt-BR" sz="2200" dirty="0"/>
              <a:t>da parceria entre o Fundo Nacional de Desenvolvimento da Educação (FNDE) com Instituições Federais de Ensino Superior (IFES) para o desenvolvimento de ações </a:t>
            </a:r>
            <a:r>
              <a:rPr lang="pt-BR" sz="2200" dirty="0" smtClean="0"/>
              <a:t>de ensino, pesquisa </a:t>
            </a:r>
            <a:r>
              <a:rPr lang="pt-BR" sz="2200" dirty="0"/>
              <a:t>e extensão no âmbito do Programa Nacional de Alimentação Escolar (PNAE). </a:t>
            </a:r>
            <a:endParaRPr lang="pt-BR" sz="2200" dirty="0" smtClean="0"/>
          </a:p>
          <a:p>
            <a:pPr algn="just"/>
            <a:r>
              <a:rPr lang="pt-BR" altLang="pt-BR" sz="2200" dirty="0" smtClean="0"/>
              <a:t>Essas </a:t>
            </a:r>
            <a:r>
              <a:rPr lang="pt-BR" altLang="pt-BR" sz="2200" dirty="0"/>
              <a:t>parcerias são efetivadas a partir da celebração de Termos de Execução Descentralizada (TED) desenvolvidos por meio de descentralização de créditos orçamentários e repasse de recursos financeiros</a:t>
            </a:r>
            <a:r>
              <a:rPr lang="pt-BR" altLang="pt-BR" sz="2200" dirty="0" smtClean="0"/>
              <a:t>.</a:t>
            </a:r>
          </a:p>
          <a:p>
            <a:pPr algn="just"/>
            <a:r>
              <a:rPr lang="pt-BR" sz="1000" b="1" dirty="0"/>
              <a:t>CENTRO - OESTE</a:t>
            </a:r>
            <a:endParaRPr lang="pt-BR" sz="1000" b="1" dirty="0">
              <a:solidFill>
                <a:srgbClr val="000000"/>
              </a:solidFill>
              <a:latin typeface="Calibri"/>
            </a:endParaRPr>
          </a:p>
          <a:p>
            <a:pPr eaLnBrk="1" fontAlgn="ctr" hangingPunct="1"/>
            <a:r>
              <a:rPr lang="pt-BR" sz="1000" dirty="0" smtClean="0"/>
              <a:t>UFG </a:t>
            </a:r>
            <a:r>
              <a:rPr lang="pt-BR" sz="1000" dirty="0"/>
              <a:t>- Universidade Federal de Goiás</a:t>
            </a:r>
          </a:p>
          <a:p>
            <a:pPr eaLnBrk="1" fontAlgn="b" hangingPunct="1"/>
            <a:r>
              <a:rPr lang="pt-BR" sz="1000" b="1" dirty="0"/>
              <a:t>NORDESTE</a:t>
            </a:r>
            <a:endParaRPr lang="pt-BR" sz="1000" dirty="0"/>
          </a:p>
          <a:p>
            <a:pPr eaLnBrk="1" fontAlgn="ctr" hangingPunct="1"/>
            <a:r>
              <a:rPr lang="pt-BR" sz="1000" dirty="0"/>
              <a:t>UFBA - Universidade Federal da Bahia</a:t>
            </a:r>
          </a:p>
          <a:p>
            <a:pPr eaLnBrk="1" fontAlgn="ctr" hangingPunct="1"/>
            <a:r>
              <a:rPr lang="pt-BR" sz="1000" dirty="0"/>
              <a:t>UFC - Universidade Federal do Ceará</a:t>
            </a:r>
          </a:p>
          <a:p>
            <a:pPr eaLnBrk="1" fontAlgn="ctr" hangingPunct="1"/>
            <a:r>
              <a:rPr lang="pt-BR" sz="1000" dirty="0"/>
              <a:t>UFRB - Universidade Federal do Recôncavo da Bahia</a:t>
            </a:r>
          </a:p>
          <a:p>
            <a:pPr eaLnBrk="1" fontAlgn="b" hangingPunct="1"/>
            <a:r>
              <a:rPr lang="pt-BR" sz="1000" dirty="0"/>
              <a:t>UFRN - Universidade Federal do Rio Grande do Norte</a:t>
            </a:r>
          </a:p>
          <a:p>
            <a:pPr eaLnBrk="1" fontAlgn="ctr" hangingPunct="1"/>
            <a:r>
              <a:rPr lang="pt-BR" sz="1000" dirty="0"/>
              <a:t>UFPI - Universidade Federal do Piauí</a:t>
            </a:r>
          </a:p>
          <a:p>
            <a:pPr eaLnBrk="1" fontAlgn="b" hangingPunct="1"/>
            <a:r>
              <a:rPr lang="pt-BR" sz="1000" b="1" dirty="0"/>
              <a:t>NORTE</a:t>
            </a:r>
            <a:endParaRPr lang="pt-BR" sz="1000" dirty="0"/>
          </a:p>
          <a:p>
            <a:pPr eaLnBrk="1" fontAlgn="ctr" hangingPunct="1"/>
            <a:r>
              <a:rPr lang="pt-BR" sz="1000" dirty="0"/>
              <a:t>UFAM - Universidade Federal do Amazonas</a:t>
            </a:r>
          </a:p>
          <a:p>
            <a:pPr eaLnBrk="1" fontAlgn="ctr" hangingPunct="1"/>
            <a:r>
              <a:rPr lang="pt-BR" sz="1000" dirty="0"/>
              <a:t>UFPA - Universidade Federal do Pará</a:t>
            </a:r>
          </a:p>
          <a:p>
            <a:pPr eaLnBrk="1" fontAlgn="ctr" hangingPunct="1"/>
            <a:r>
              <a:rPr lang="pt-BR" sz="1000" dirty="0"/>
              <a:t>UFT - Universidade Federal do Tocantins</a:t>
            </a:r>
          </a:p>
          <a:p>
            <a:pPr eaLnBrk="1" fontAlgn="b" hangingPunct="1"/>
            <a:r>
              <a:rPr lang="pt-BR" sz="1000" b="1" dirty="0"/>
              <a:t>SUDESTE</a:t>
            </a:r>
            <a:endParaRPr lang="pt-BR" sz="1000" dirty="0"/>
          </a:p>
          <a:p>
            <a:pPr eaLnBrk="1" fontAlgn="ctr" hangingPunct="1"/>
            <a:r>
              <a:rPr lang="pt-BR" sz="1000" dirty="0"/>
              <a:t>IFSULDEMINAS - Instituto Federal do Sul de Minas</a:t>
            </a:r>
          </a:p>
          <a:p>
            <a:pPr eaLnBrk="1" fontAlgn="b" hangingPunct="1"/>
            <a:r>
              <a:rPr lang="pt-BR" sz="1000" dirty="0"/>
              <a:t>UNIFESP - Universidade Federal de São Paulo</a:t>
            </a:r>
          </a:p>
          <a:p>
            <a:pPr eaLnBrk="1" fontAlgn="ctr" hangingPunct="1"/>
            <a:r>
              <a:rPr lang="pt-BR" sz="1000" dirty="0"/>
              <a:t>UFV - Universidade Federal de Viçosa</a:t>
            </a:r>
          </a:p>
          <a:p>
            <a:pPr eaLnBrk="1" fontAlgn="ctr" hangingPunct="1"/>
            <a:r>
              <a:rPr lang="pt-BR" sz="1000" dirty="0"/>
              <a:t>UNIRIO – Universidade  Federal do Estado do Rio de </a:t>
            </a:r>
            <a:r>
              <a:rPr lang="pt-BR" sz="1000" dirty="0" smtClean="0"/>
              <a:t>Janeiro</a:t>
            </a:r>
          </a:p>
          <a:p>
            <a:pPr eaLnBrk="1" fontAlgn="b" hangingPunct="1"/>
            <a:r>
              <a:rPr lang="pt-BR" sz="1000" b="1" dirty="0"/>
              <a:t>SUL</a:t>
            </a:r>
            <a:endParaRPr lang="pt-BR" sz="1000" dirty="0"/>
          </a:p>
          <a:p>
            <a:pPr eaLnBrk="1" fontAlgn="ctr" hangingPunct="1"/>
            <a:r>
              <a:rPr lang="pt-BR" sz="1000" dirty="0"/>
              <a:t>UFPR - Universidade Federal do Paraná</a:t>
            </a:r>
          </a:p>
          <a:p>
            <a:pPr eaLnBrk="1" fontAlgn="ctr" hangingPunct="1"/>
            <a:r>
              <a:rPr lang="pt-BR" sz="1000" dirty="0"/>
              <a:t>UFRGS - Universidade Federal do Rio Grande do Sul</a:t>
            </a:r>
          </a:p>
          <a:p>
            <a:pPr eaLnBrk="1" fontAlgn="ctr" hangingPunct="1"/>
            <a:r>
              <a:rPr lang="pt-BR" sz="1000" dirty="0"/>
              <a:t>UFSC - Universidade Federal de Santa Catarina</a:t>
            </a:r>
          </a:p>
          <a:p>
            <a:pPr eaLnBrk="1" fontAlgn="ctr" hangingPunct="1"/>
            <a:endParaRPr lang="pt-BR" sz="1000" dirty="0" smtClean="0"/>
          </a:p>
          <a:p>
            <a:pPr eaLnBrk="1" fontAlgn="ctr" hangingPunct="1"/>
            <a:endParaRPr lang="pt-BR" sz="10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1886" y="199273"/>
            <a:ext cx="1132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chemeClr val="accent5">
                    <a:lumMod val="50000"/>
                  </a:schemeClr>
                </a:solidFill>
              </a:rPr>
              <a:t>O que são?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37"/>
            <a:ext cx="1194752" cy="7626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4168" y="76238"/>
            <a:ext cx="1479177" cy="9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2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tângulo 8"/>
          <p:cNvSpPr>
            <a:spLocks noChangeArrowheads="1"/>
          </p:cNvSpPr>
          <p:nvPr/>
        </p:nvSpPr>
        <p:spPr bwMode="auto">
          <a:xfrm>
            <a:off x="927846" y="1646093"/>
            <a:ext cx="1087866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a) </a:t>
            </a:r>
            <a:r>
              <a:rPr lang="pt-BR" sz="2200" dirty="0" smtClean="0">
                <a:solidFill>
                  <a:srgbClr val="FF0000"/>
                </a:solidFill>
              </a:rPr>
              <a:t>formação </a:t>
            </a:r>
            <a:r>
              <a:rPr lang="pt-BR" sz="2200" dirty="0">
                <a:solidFill>
                  <a:srgbClr val="FF0000"/>
                </a:solidFill>
              </a:rPr>
              <a:t>de </a:t>
            </a:r>
            <a:r>
              <a:rPr lang="pt-BR" sz="2200" dirty="0" smtClean="0">
                <a:solidFill>
                  <a:srgbClr val="FF0000"/>
                </a:solidFill>
              </a:rPr>
              <a:t>atores sociais do PNAE</a:t>
            </a:r>
            <a:r>
              <a:rPr lang="pt-BR" sz="2200" dirty="0" smtClean="0"/>
              <a:t>: gestores</a:t>
            </a:r>
            <a:r>
              <a:rPr lang="pt-BR" sz="2200" dirty="0"/>
              <a:t>, conselheiros, nutricionistas, coordenadores pedagógicos, professores, </a:t>
            </a:r>
            <a:r>
              <a:rPr lang="pt-BR" sz="2200" b="1" dirty="0">
                <a:solidFill>
                  <a:srgbClr val="00B050"/>
                </a:solidFill>
              </a:rPr>
              <a:t>agricultores familiares </a:t>
            </a:r>
            <a:r>
              <a:rPr lang="pt-BR" sz="2200" dirty="0"/>
              <a:t>e </a:t>
            </a:r>
            <a:r>
              <a:rPr lang="pt-BR" sz="2200" dirty="0" smtClean="0"/>
              <a:t>entre outros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b</a:t>
            </a:r>
            <a:r>
              <a:rPr lang="pt-BR" sz="2200" dirty="0"/>
              <a:t>) assessoria a municípios e estados sobre a execução </a:t>
            </a:r>
            <a:r>
              <a:rPr lang="pt-BR" sz="2200" dirty="0" smtClean="0"/>
              <a:t>das ações e </a:t>
            </a:r>
            <a:r>
              <a:rPr lang="pt-BR" sz="2200" dirty="0"/>
              <a:t>prestação de </a:t>
            </a:r>
            <a:r>
              <a:rPr lang="pt-BR" sz="2200" dirty="0" smtClean="0"/>
              <a:t>contas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c</a:t>
            </a:r>
            <a:r>
              <a:rPr lang="pt-BR" sz="2200" dirty="0"/>
              <a:t>) estudos e pesquisas de âmbito regional ou </a:t>
            </a:r>
            <a:r>
              <a:rPr lang="pt-BR" sz="2200" dirty="0" smtClean="0"/>
              <a:t>nacional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d</a:t>
            </a:r>
            <a:r>
              <a:rPr lang="pt-BR" sz="2200" dirty="0"/>
              <a:t>) </a:t>
            </a:r>
            <a:r>
              <a:rPr lang="pt-BR" sz="2200" dirty="0">
                <a:solidFill>
                  <a:srgbClr val="FF0000"/>
                </a:solidFill>
              </a:rPr>
              <a:t>apoio técnico ao </a:t>
            </a:r>
            <a:r>
              <a:rPr lang="pt-BR" sz="2200" dirty="0" smtClean="0">
                <a:solidFill>
                  <a:srgbClr val="FF0000"/>
                </a:solidFill>
              </a:rPr>
              <a:t>FNDE </a:t>
            </a:r>
            <a:r>
              <a:rPr lang="pt-BR" sz="2200" dirty="0" smtClean="0"/>
              <a:t>(</a:t>
            </a:r>
            <a:r>
              <a:rPr lang="pt-BR" sz="2200" dirty="0" err="1" smtClean="0"/>
              <a:t>ex</a:t>
            </a:r>
            <a:r>
              <a:rPr lang="pt-BR" sz="2200" dirty="0" smtClean="0"/>
              <a:t>: produção de materiais educativos, notas técnicas, </a:t>
            </a:r>
            <a:r>
              <a:rPr lang="pt-BR" sz="2200" dirty="0" err="1" smtClean="0"/>
              <a:t>etc</a:t>
            </a:r>
            <a:r>
              <a:rPr lang="pt-BR" sz="2200" dirty="0" smtClean="0"/>
              <a:t>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e</a:t>
            </a:r>
            <a:r>
              <a:rPr lang="pt-BR" sz="2200" dirty="0"/>
              <a:t>) cooperação </a:t>
            </a:r>
            <a:r>
              <a:rPr lang="pt-BR" sz="2200" dirty="0" smtClean="0"/>
              <a:t>internacional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1886" y="199273"/>
            <a:ext cx="1132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800" i="1" dirty="0" smtClean="0">
                <a:solidFill>
                  <a:schemeClr val="accent5">
                    <a:lumMod val="50000"/>
                  </a:schemeClr>
                </a:solidFill>
              </a:rPr>
              <a:t>Formas de atuação prioritárias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3636" y="6002841"/>
            <a:ext cx="1080658" cy="82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" y="65761"/>
            <a:ext cx="1479177" cy="9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8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tângulo 8"/>
          <p:cNvSpPr>
            <a:spLocks noChangeArrowheads="1"/>
          </p:cNvSpPr>
          <p:nvPr/>
        </p:nvSpPr>
        <p:spPr bwMode="auto">
          <a:xfrm>
            <a:off x="927847" y="1646093"/>
            <a:ext cx="10676966" cy="20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/>
              <a:t>O </a:t>
            </a:r>
            <a:r>
              <a:rPr lang="pt-BR" sz="2200" dirty="0"/>
              <a:t>CECANE-UNIRIO é primeiro Centro Colaborador de Alimentação Escolar do Estado do Rio de Janeiro e tem como objetivo fortalecer e promover ações que visem contribuir com a implementação do PNAE em âmbito nacional, estadual e municipal.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049786" y="3821107"/>
            <a:ext cx="615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Habilitação em 2013, Edital CGPAE 01/2013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Início das atividades em dezembro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7119" y="5072896"/>
            <a:ext cx="7843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PROFESSORES, ALUNOS/BOLSISTAS, AGENTES DE PNAE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m para equi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188" y="5461715"/>
            <a:ext cx="2766812" cy="13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470" y="138545"/>
            <a:ext cx="1640548" cy="11637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430"/>
            <a:ext cx="927846" cy="7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6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1886" y="199273"/>
            <a:ext cx="1132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800" dirty="0" smtClean="0">
                <a:solidFill>
                  <a:schemeClr val="accent5">
                    <a:lumMod val="50000"/>
                  </a:schemeClr>
                </a:solidFill>
              </a:rPr>
              <a:t>Plano de Trabalho 2017-2018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 flipH="1">
            <a:off x="2357721" y="1785657"/>
            <a:ext cx="8996082" cy="13984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/>
            <a:r>
              <a:rPr lang="pt-BR" sz="2800" b="1" dirty="0" smtClean="0">
                <a:solidFill>
                  <a:schemeClr val="bg1"/>
                </a:solidFill>
              </a:rPr>
              <a:t>Formação </a:t>
            </a:r>
            <a:r>
              <a:rPr lang="pt-BR" sz="2800" b="1" dirty="0">
                <a:solidFill>
                  <a:schemeClr val="bg1"/>
                </a:solidFill>
              </a:rPr>
              <a:t>de atores sociais envolvidos no PNAE</a:t>
            </a:r>
          </a:p>
        </p:txBody>
      </p:sp>
      <p:sp>
        <p:nvSpPr>
          <p:cNvPr id="6" name="Fluxograma: Conector 5"/>
          <p:cNvSpPr/>
          <p:nvPr/>
        </p:nvSpPr>
        <p:spPr>
          <a:xfrm>
            <a:off x="820271" y="1806614"/>
            <a:ext cx="1425388" cy="13775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latin typeface="Segoe Print" panose="02000600000000000000" pitchFamily="2" charset="0"/>
              </a:rPr>
              <a:t>1</a:t>
            </a:r>
            <a:endParaRPr lang="pt-BR" sz="6000" dirty="0">
              <a:latin typeface="Segoe Print" panose="02000600000000000000" pitchFamily="2" charset="0"/>
            </a:endParaRPr>
          </a:p>
        </p:txBody>
      </p:sp>
      <p:sp>
        <p:nvSpPr>
          <p:cNvPr id="11" name="Pentágono 10"/>
          <p:cNvSpPr/>
          <p:nvPr/>
        </p:nvSpPr>
        <p:spPr>
          <a:xfrm flipH="1">
            <a:off x="2357721" y="3793751"/>
            <a:ext cx="8996082" cy="1571625"/>
          </a:xfrm>
          <a:prstGeom prst="homePlat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eaLnBrk="0" hangingPunct="0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técnico ao FNDE para desenvolvimento de materiais de educação alimentar e nutricional para escolas </a:t>
            </a:r>
          </a:p>
        </p:txBody>
      </p:sp>
      <p:sp>
        <p:nvSpPr>
          <p:cNvPr id="12" name="Fluxograma: Conector 11"/>
          <p:cNvSpPr/>
          <p:nvPr/>
        </p:nvSpPr>
        <p:spPr>
          <a:xfrm>
            <a:off x="838201" y="3881940"/>
            <a:ext cx="1425388" cy="1377538"/>
          </a:xfrm>
          <a:prstGeom prst="flowChartConnector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latin typeface="Segoe Print" panose="02000600000000000000" pitchFamily="2" charset="0"/>
              </a:rPr>
              <a:t>2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" y="65761"/>
            <a:ext cx="1479177" cy="96450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3636" y="6082144"/>
            <a:ext cx="1080653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5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1886" y="199273"/>
            <a:ext cx="11322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</a:rPr>
              <a:t>1. Formação de atores sociais do PNAE</a:t>
            </a:r>
            <a:endParaRPr lang="pt-BR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09848" y="3873031"/>
          <a:ext cx="7283670" cy="2211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8978"/>
                <a:gridCol w="3644692"/>
              </a:tblGrid>
              <a:tr h="442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Município Polo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Cronograma 2018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Campos dos Goytacazes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03 e 04 de abril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Volta Redonda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28 e 29 de junho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Friburgo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26 e 27 de setembro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Rio de Janeiro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28 e 29 de novembro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9790" y="1601232"/>
            <a:ext cx="3124200" cy="20478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" y="51907"/>
            <a:ext cx="1406022" cy="9168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" y="6082145"/>
            <a:ext cx="1041643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8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1886" y="199273"/>
            <a:ext cx="11322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</a:rPr>
              <a:t>1. Formação de atores sociais do PNAE</a:t>
            </a:r>
            <a:endParaRPr lang="pt-BR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6" y="2602824"/>
            <a:ext cx="2133600" cy="28003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23" t="14831" r="1300" b="6619"/>
          <a:stretch/>
        </p:blipFill>
        <p:spPr>
          <a:xfrm>
            <a:off x="7668870" y="1252656"/>
            <a:ext cx="4320000" cy="2556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991" y="1252656"/>
            <a:ext cx="4545904" cy="2552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5243" y="3948348"/>
            <a:ext cx="3877304" cy="29096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" y="51907"/>
            <a:ext cx="1363457" cy="91680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6655" y="6082145"/>
            <a:ext cx="1205345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1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tângulo 8"/>
          <p:cNvSpPr>
            <a:spLocks noChangeArrowheads="1"/>
          </p:cNvSpPr>
          <p:nvPr/>
        </p:nvSpPr>
        <p:spPr bwMode="auto">
          <a:xfrm>
            <a:off x="391886" y="1439882"/>
            <a:ext cx="1104237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9933"/>
              </a:buClr>
              <a:buSzPct val="150000"/>
            </a:pPr>
            <a:r>
              <a:rPr lang="pt-BR" sz="2400" b="1" dirty="0" smtClean="0"/>
              <a:t>Objetivo</a:t>
            </a:r>
          </a:p>
          <a:p>
            <a:pPr>
              <a:lnSpc>
                <a:spcPct val="150000"/>
              </a:lnSpc>
              <a:buClr>
                <a:srgbClr val="FF9933"/>
              </a:buClr>
              <a:buSzPct val="150000"/>
            </a:pPr>
            <a:endParaRPr lang="pt-BR" sz="2400" b="1" dirty="0" smtClean="0"/>
          </a:p>
          <a:p>
            <a:pPr marL="342900" indent="-342900">
              <a:lnSpc>
                <a:spcPct val="150000"/>
              </a:lnSpc>
              <a:buClr>
                <a:srgbClr val="FF9933"/>
              </a:buClr>
              <a:buSzPct val="150000"/>
              <a:buFontTx/>
              <a:buChar char="-"/>
            </a:pPr>
            <a:r>
              <a:rPr lang="pt-BR" sz="2400" dirty="0"/>
              <a:t>Desenvolver materiais de Educação Alimentar e Nutricional (EAN) para escolas </a:t>
            </a:r>
            <a:r>
              <a:rPr lang="pt-BR" sz="2400" dirty="0" smtClean="0"/>
              <a:t>- articulados </a:t>
            </a:r>
            <a:r>
              <a:rPr lang="pt-BR" sz="2400" dirty="0"/>
              <a:t>ao currículo escolar dos Ensinos Fundamental e Médio</a:t>
            </a:r>
          </a:p>
          <a:p>
            <a:pPr marL="342900" indent="-342900">
              <a:lnSpc>
                <a:spcPct val="150000"/>
              </a:lnSpc>
              <a:buClr>
                <a:srgbClr val="FF9933"/>
              </a:buClr>
              <a:buSzPct val="150000"/>
              <a:buFontTx/>
              <a:buChar char="-"/>
            </a:pPr>
            <a:endParaRPr lang="pt-BR" sz="2400" dirty="0" smtClean="0"/>
          </a:p>
          <a:p>
            <a:pPr marL="342900" indent="-342900">
              <a:buClr>
                <a:srgbClr val="FF9933"/>
              </a:buClr>
              <a:buSzPct val="150000"/>
              <a:buFontTx/>
              <a:buChar char="-"/>
            </a:pPr>
            <a:endParaRPr lang="pt-BR" sz="2400" dirty="0"/>
          </a:p>
          <a:p>
            <a:pPr>
              <a:buClr>
                <a:srgbClr val="FF9933"/>
              </a:buClr>
              <a:buSzPct val="150000"/>
            </a:pPr>
            <a:endParaRPr lang="pt-BR" sz="2400" dirty="0" smtClean="0"/>
          </a:p>
          <a:p>
            <a:endParaRPr lang="pt-BR" sz="24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91886" y="199273"/>
            <a:ext cx="11322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</a:rPr>
              <a:t>2. Materiais educativos para as escolas</a:t>
            </a:r>
            <a:endParaRPr lang="pt-BR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69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1637" y="4987637"/>
            <a:ext cx="1870363" cy="1870363"/>
          </a:xfrm>
          <a:prstGeom prst="rect">
            <a:avLst/>
          </a:prstGeom>
          <a:noFill/>
          <a:effectLst>
            <a:reflection blurRad="63500" stA="4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990108" y="3706091"/>
            <a:ext cx="3325091" cy="256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Potente ferramenta de Promoção da Alimentação Adequada e Saudável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" y="51907"/>
            <a:ext cx="1363457" cy="9168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" y="6082145"/>
            <a:ext cx="1155639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5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5645" y="1272192"/>
            <a:ext cx="11895320" cy="55858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450"/>
              </a:spcAft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1) Criação das </a:t>
            </a: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contracapas dos cinco livros didáticos do Ensino Fundamental </a:t>
            </a:r>
            <a:r>
              <a:rPr lang="pt-BR" sz="1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pt-BR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450"/>
              </a:spcAft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Ciências, geografia, história, matemática,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português  - Articulados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aos materiais do Programa de Saúde na Escola (MS)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450"/>
              </a:spcAft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) Envio de </a:t>
            </a: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cartas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aos diretores e professores</a:t>
            </a:r>
          </a:p>
          <a:p>
            <a:pPr marL="0" indent="0">
              <a:lnSpc>
                <a:spcPct val="150000"/>
              </a:lnSpc>
              <a:spcAft>
                <a:spcPts val="1350"/>
              </a:spcAft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) Criação de </a:t>
            </a: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cartazes</a:t>
            </a:r>
            <a:r>
              <a:rPr lang="pt-B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as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escolas</a:t>
            </a:r>
          </a:p>
          <a:p>
            <a:pPr marL="0" indent="0" algn="just">
              <a:lnSpc>
                <a:spcPct val="150000"/>
              </a:lnSpc>
              <a:spcAft>
                <a:spcPts val="450"/>
              </a:spcAft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4) Criação do </a:t>
            </a: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apoio aos educadores do Ensino Médio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Articulados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Movimento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Comer pra quê? (MDS)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) Criação de um </a:t>
            </a: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Jogo Educativo para os </a:t>
            </a:r>
            <a:r>
              <a:rPr lang="pt-BR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estudantes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ispositivo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aprendizagem atraente, dinâmico e lúdico</a:t>
            </a:r>
          </a:p>
          <a:p>
            <a:pPr marL="0" indent="0">
              <a:lnSpc>
                <a:spcPct val="150000"/>
              </a:lnSpc>
              <a:spcAft>
                <a:spcPts val="1350"/>
              </a:spcAft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) Produção de </a:t>
            </a:r>
            <a:r>
              <a:rPr lang="pt-BR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 de rádio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ampla divulgação junto à população em rede nacional, regional e local</a:t>
            </a:r>
          </a:p>
          <a:p>
            <a:pPr marL="0" indent="0">
              <a:lnSpc>
                <a:spcPct val="150000"/>
              </a:lnSpc>
              <a:spcAft>
                <a:spcPts val="1350"/>
              </a:spcAft>
              <a:buNone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049786" y="1040747"/>
            <a:ext cx="107260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91886" y="199273"/>
            <a:ext cx="11322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</a:rPr>
              <a:t>2. Materiais educativos para as escolas</a:t>
            </a:r>
            <a:endParaRPr lang="pt-BR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96" y="37087"/>
            <a:ext cx="847528" cy="7598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4" y="51907"/>
            <a:ext cx="1363456" cy="91680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5998" y="6248400"/>
            <a:ext cx="866727" cy="581890"/>
          </a:xfrm>
          <a:prstGeom prst="rect">
            <a:avLst/>
          </a:prstGeom>
        </p:spPr>
      </p:pic>
      <p:pic>
        <p:nvPicPr>
          <p:cNvPr id="12" name="Picture 2" descr="https://lh3.googleusercontent.com/i07tf-m2rLMIt5jPYUZ74Xtqr8tnwTaWejg2rLE8ePrO_9EQku-d7zMXwwI0l0G9Rleh4hBYjdhpcUwuB_rHlWGGtt9g1PtY2cccKpwj0yiCSSi_2YovuqTQVl6BmhzvFMHNLhyrJDFnwTbnz42BYa2sPPNZ_0K6zizN1OD2oSXMCOp5zfyC6oIICP-lywzbV8qFQR6YwcEY-9ZXE2C_aWmMm_3bCG6q9BKEtK7oABvpl97Q7US85N9nlzp4uVeNLpJD2Cl6i5Ct6lY6XLL2n1rzBq68WFc3vr3L2NBYYvbm_Fte-fUKjU6v39YC_gxNcXdYv80vNURZmc5p4CK3NcgIP3at3QY_ZStutYqvNpFLj3RcGTFq7lisUIEnCYz3PXe46fVSVllRia863BHj8FKcTGyvNdEj_aVO5-tWpAG51w8vHHT-uIskm5ZGLBMcptidL2S_sYv75kmYOztYLh1TIXlKEA6Mi5pvPt3QdW8iTfE-fnux6RLAPUJP8kf59oiHTNgUYwWwmPZUAGnhQmwX7y_05yrpdjaK68XcpFrvnR3R58qW5Jusd5m3SaJH9w6I-GTaVMmNW3axPsCIWkgnH9V2ovRjQfI_TRG3=w818-h613-no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7" y="5223164"/>
            <a:ext cx="2357106" cy="1532408"/>
          </a:xfrm>
          <a:prstGeom prst="rect">
            <a:avLst/>
          </a:prstGeom>
          <a:noFill/>
        </p:spPr>
      </p:pic>
      <p:pic>
        <p:nvPicPr>
          <p:cNvPr id="13" name="Picture 6" descr="https://lh3.googleusercontent.com/JwCEVmaHU1VVc4zMbQPQSUmaklTBh_5zU3o-OdZ8Rxzs5TDlwJS9ctODtxdGnfeaDtROKwQnbHJMqmhoejwt7RaRgS8ptCJtYhI_oPe2zXNJE2oUQAGQgEePXd9zapAT1WNwovPaAXvAEhXS6fPsHcIlxW3nSqJQ7PF7CM9WRyahdPglZ3OAHC_QRsFMKXiZRBvSLwhnfkNcAayjdlvRIvRiOk2D8MN7wmlrsI9jxr0ZWWrQ1TaXOQAxMFsZ3bczaSMQFC9elqsb8CM0THisewSsT1adPn2S61Coi7146XuoVmbnYejNKaUlRw3ntWwhSnk5RG-aZgY6Tu0iFCutfJIsBtiWFVBWOVYSjv2B69YRBWIUxnwEf8Us6agh21JTQ-Fb-Ihilryv0arey9HnvkW6slDc7JSJDtTn5R06S4OPB2a0dHxoPROYYE1Dvp4cI2cJ9yUrLGEFjaucJObLBY2qgQabgqdSixHiJrA7d1E-cGQsR5nVzldOsa7kfcDjFNn5pPeD5ZjVvocoX759Ss21lHk-OO9VciAKvUczANLcmC-6pXYNibG_mfPz6yZGifxW9KzDNiWjv_r_rwK886jzm-SaPrluZd0vIry4=w818-h613-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4256" y="2309696"/>
            <a:ext cx="2044254" cy="1377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04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FE1EED-2005-42DB-B5FE-9D79BC3D30B4}"/>
</file>

<file path=customXml/itemProps2.xml><?xml version="1.0" encoding="utf-8"?>
<ds:datastoreItem xmlns:ds="http://schemas.openxmlformats.org/officeDocument/2006/customXml" ds:itemID="{EE96C6A4-D2C5-423A-879A-4D18A8B58F8C}"/>
</file>

<file path=customXml/itemProps3.xml><?xml version="1.0" encoding="utf-8"?>
<ds:datastoreItem xmlns:ds="http://schemas.openxmlformats.org/officeDocument/2006/customXml" ds:itemID="{EBFC43F5-ECB2-446A-AA0F-3D7E85B80D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5418</TotalTime>
  <Words>730</Words>
  <Application>Microsoft Office PowerPoint</Application>
  <PresentationFormat>Personalizar</PresentationFormat>
  <Paragraphs>109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    “PROGRAMA NACIONAL DE ALIMENTAÇÃO ESCOLAR/PNAE-RIO: CONSTRUÇÃO DE DIÁLOGOS POSSÍVEIS COM A AGRICULTURA FAMILIAR”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sdsdsdsd</dc:title>
  <dc:creator>Dell</dc:creator>
  <cp:lastModifiedBy>sonorizacao.evento</cp:lastModifiedBy>
  <cp:revision>340</cp:revision>
  <dcterms:created xsi:type="dcterms:W3CDTF">2016-10-23T12:47:54Z</dcterms:created>
  <dcterms:modified xsi:type="dcterms:W3CDTF">2018-10-23T11:44:31Z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