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diagrams/data1.xml" ContentType="application/vnd.openxmlformats-officedocument.drawingml.diagramData+xml"/>
  <Override PartName="/ppt/diagrams/data2.xml" ContentType="application/vnd.openxmlformats-officedocument.drawingml.diagramData+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9.xml" ContentType="application/vnd.openxmlformats-officedocument.presentationml.slide+xml"/>
  <Override PartName="/ppt/slides/slide16.xml" ContentType="application/vnd.openxmlformats-officedocument.presentationml.slide+xml"/>
  <Override PartName="/ppt/slides/slide7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8.xml" ContentType="application/vnd.openxmlformats-officedocument.presentationml.slide+xml"/>
  <Override PartName="/ppt/slides/slide6.xml" ContentType="application/vnd.openxmlformats-officedocument.presentationml.slide+xml"/>
  <Override PartName="/ppt/slides/slide5.xml" ContentType="application/vnd.openxmlformats-officedocument.presentationml.slide+xml"/>
  <Override PartName="/ppt/slideMasters/slideMaster1.xml" ContentType="application/vnd.openxmlformats-officedocument.presentationml.slideMaster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slideLayouts/slideLayout7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5.xml" ContentType="application/vnd.openxmlformats-officedocument.presentationml.slideLayout+xml"/>
  <Override PartName="/ppt/diagrams/drawing1.xml" ContentType="application/vnd.ms-office.drawingml.diagramDrawing+xml"/>
  <Override PartName="/ppt/diagrams/quickStyle1.xml" ContentType="application/vnd.openxmlformats-officedocument.drawingml.diagramStyle+xml"/>
  <Override PartName="/ppt/theme/theme2.xml" ContentType="application/vnd.openxmlformats-officedocument.theme+xml"/>
  <Override PartName="/ppt/diagrams/layout1.xml" ContentType="application/vnd.openxmlformats-officedocument.drawingml.diagramLayout+xml"/>
  <Override PartName="/ppt/theme/theme1.xml" ContentType="application/vnd.openxmlformats-officedocument.theme+xml"/>
  <Override PartName="/ppt/diagrams/colors1.xml" ContentType="application/vnd.openxmlformats-officedocument.drawingml.diagramColors+xml"/>
  <Override PartName="/ppt/diagrams/drawing2.xml" ContentType="application/vnd.ms-office.drawingml.diagramDrawing+xml"/>
  <Override PartName="/ppt/diagrams/colors2.xml" ContentType="application/vnd.openxmlformats-officedocument.drawingml.diagramColors+xml"/>
  <Override PartName="/ppt/diagrams/quickStyle2.xml" ContentType="application/vnd.openxmlformats-officedocument.drawingml.diagramStyle+xml"/>
  <Override PartName="/ppt/diagrams/layout2.xml" ContentType="application/vnd.openxmlformats-officedocument.drawingml.diagramLayout+xml"/>
  <Override PartName="/ppt/notesMasters/notesMaster1.xml" ContentType="application/vnd.openxmlformats-officedocument.presentationml.notesMaster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presProps.xml" ContentType="application/vnd.openxmlformats-officedocument.presentationml.pres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sldIdLst>
    <p:sldId id="258" r:id="rId2"/>
    <p:sldId id="359" r:id="rId3"/>
    <p:sldId id="322" r:id="rId4"/>
    <p:sldId id="360" r:id="rId5"/>
    <p:sldId id="343" r:id="rId6"/>
    <p:sldId id="362" r:id="rId7"/>
    <p:sldId id="350" r:id="rId8"/>
    <p:sldId id="351" r:id="rId9"/>
    <p:sldId id="352" r:id="rId10"/>
    <p:sldId id="353" r:id="rId11"/>
    <p:sldId id="345" r:id="rId12"/>
    <p:sldId id="354" r:id="rId13"/>
    <p:sldId id="355" r:id="rId14"/>
    <p:sldId id="366" r:id="rId15"/>
    <p:sldId id="363" r:id="rId16"/>
    <p:sldId id="358" r:id="rId17"/>
    <p:sldId id="329" r:id="rId18"/>
    <p:sldId id="341" r:id="rId19"/>
  </p:sldIdLst>
  <p:sldSz cx="9144000" cy="6858000" type="screen4x3"/>
  <p:notesSz cx="6819900" cy="99187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1859C"/>
    <a:srgbClr val="10588B"/>
    <a:srgbClr val="FFFFCC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80" d="100"/>
          <a:sy n="80" d="100"/>
        </p:scale>
        <p:origin x="-1050" y="35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64" d="100"/>
          <a:sy n="64" d="100"/>
        </p:scale>
        <p:origin x="-3390" y="-114"/>
      </p:cViewPr>
      <p:guideLst>
        <p:guide orient="horz" pos="3124"/>
        <p:guide pos="2148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customXml" Target="../customXml/item2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customXml" Target="../customXml/item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Relationship Id="rId27" Type="http://schemas.openxmlformats.org/officeDocument/2006/relationships/customXml" Target="../customXml/item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D38D10F-7057-4516-A0B7-C13A16945E98}" type="doc">
      <dgm:prSet loTypeId="urn:microsoft.com/office/officeart/2005/8/layout/hProcess9" loCatId="process" qsTypeId="urn:microsoft.com/office/officeart/2005/8/quickstyle/simple1" qsCatId="simple" csTypeId="urn:microsoft.com/office/officeart/2005/8/colors/accent1_2" csCatId="accent1" phldr="1"/>
      <dgm:spPr/>
    </dgm:pt>
    <dgm:pt modelId="{BC061F9D-64DF-4937-A15C-46372BDDC782}">
      <dgm:prSet phldrT="[Texto]" custT="1">
        <dgm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pt-BR" sz="2000" b="1" dirty="0" smtClean="0">
              <a:solidFill>
                <a:schemeClr val="bg1"/>
              </a:solidFill>
              <a:latin typeface="+mj-lt"/>
            </a:rPr>
            <a:t>OFERTA DE REFEIÇÕES SAUDÁVEIS</a:t>
          </a:r>
          <a:endParaRPr lang="pt-BR" sz="2000" dirty="0">
            <a:latin typeface="+mj-lt"/>
          </a:endParaRPr>
        </a:p>
      </dgm:t>
    </dgm:pt>
    <dgm:pt modelId="{F92D7A54-5ACD-40CE-AFCD-46D97B780251}" type="parTrans" cxnId="{BD635CB6-6D20-4C8F-B237-AC49BA30E12A}">
      <dgm:prSet/>
      <dgm:spPr/>
      <dgm:t>
        <a:bodyPr/>
        <a:lstStyle/>
        <a:p>
          <a:endParaRPr lang="pt-BR" sz="1400"/>
        </a:p>
      </dgm:t>
    </dgm:pt>
    <dgm:pt modelId="{59029DD1-52F5-4874-BDAE-FF254AA6624B}" type="sibTrans" cxnId="{BD635CB6-6D20-4C8F-B237-AC49BA30E12A}">
      <dgm:prSet/>
      <dgm:spPr/>
      <dgm:t>
        <a:bodyPr/>
        <a:lstStyle/>
        <a:p>
          <a:endParaRPr lang="pt-BR" sz="1400"/>
        </a:p>
      </dgm:t>
    </dgm:pt>
    <dgm:pt modelId="{0007739D-A0F0-4BD5-AFB4-CF63767F5BC9}">
      <dgm:prSet phldrT="[Texto]" custT="1">
        <dgm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pt-BR" sz="2000" b="1" dirty="0" smtClean="0">
              <a:solidFill>
                <a:schemeClr val="bg1"/>
              </a:solidFill>
              <a:latin typeface="+mj-lt"/>
            </a:rPr>
            <a:t>EDUCAÇÃO ALIMENTAR E NUTRICIONAL</a:t>
          </a:r>
          <a:endParaRPr lang="pt-BR" sz="2000" dirty="0">
            <a:latin typeface="+mj-lt"/>
          </a:endParaRPr>
        </a:p>
      </dgm:t>
    </dgm:pt>
    <dgm:pt modelId="{3A1195CA-2D87-4BDD-A7AA-00C327A1A60D}" type="parTrans" cxnId="{93B38DD9-8461-40C9-AB01-3B290BA27481}">
      <dgm:prSet/>
      <dgm:spPr/>
      <dgm:t>
        <a:bodyPr/>
        <a:lstStyle/>
        <a:p>
          <a:endParaRPr lang="pt-BR" sz="1400"/>
        </a:p>
      </dgm:t>
    </dgm:pt>
    <dgm:pt modelId="{7616984E-7B60-4835-A445-F623273EC705}" type="sibTrans" cxnId="{93B38DD9-8461-40C9-AB01-3B290BA27481}">
      <dgm:prSet/>
      <dgm:spPr/>
      <dgm:t>
        <a:bodyPr/>
        <a:lstStyle/>
        <a:p>
          <a:endParaRPr lang="pt-BR" sz="1400"/>
        </a:p>
      </dgm:t>
    </dgm:pt>
    <dgm:pt modelId="{CE260DBB-EB00-49AB-ACD9-6EFB489D0442}" type="pres">
      <dgm:prSet presAssocID="{7D38D10F-7057-4516-A0B7-C13A16945E98}" presName="CompostProcess" presStyleCnt="0">
        <dgm:presLayoutVars>
          <dgm:dir/>
          <dgm:resizeHandles val="exact"/>
        </dgm:presLayoutVars>
      </dgm:prSet>
      <dgm:spPr/>
    </dgm:pt>
    <dgm:pt modelId="{B2E94301-679A-4ECD-A2B3-411B0CCD6F9E}" type="pres">
      <dgm:prSet presAssocID="{7D38D10F-7057-4516-A0B7-C13A16945E98}" presName="arrow" presStyleLbl="bgShp" presStyleIdx="0" presStyleCnt="1" custScaleX="63982" custLinFactNeighborX="-8767"/>
      <dgm:spPr>
        <a:ln>
          <a:solidFill>
            <a:schemeClr val="accent1"/>
          </a:solidFill>
        </a:ln>
      </dgm:spPr>
    </dgm:pt>
    <dgm:pt modelId="{305A269D-A6D6-465F-91EC-5AB8EA982238}" type="pres">
      <dgm:prSet presAssocID="{7D38D10F-7057-4516-A0B7-C13A16945E98}" presName="linearProcess" presStyleCnt="0"/>
      <dgm:spPr/>
    </dgm:pt>
    <dgm:pt modelId="{57E0F773-F631-4D57-8D6D-79B8F50896B1}" type="pres">
      <dgm:prSet presAssocID="{BC061F9D-64DF-4937-A15C-46372BDDC782}" presName="textNode" presStyleLbl="node1" presStyleIdx="0" presStyleCnt="2" custScaleX="100001" custLinFactX="-18041" custLinFactNeighborX="-100000" custLinFactNeighborY="-51351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99FB15C7-CAF6-49C7-9C7E-FBBBA3980B7F}" type="pres">
      <dgm:prSet presAssocID="{59029DD1-52F5-4874-BDAE-FF254AA6624B}" presName="sibTrans" presStyleCnt="0"/>
      <dgm:spPr/>
    </dgm:pt>
    <dgm:pt modelId="{E17B4ED0-92D5-4E6A-980E-0ADC6E0CFB9F}" type="pres">
      <dgm:prSet presAssocID="{0007739D-A0F0-4BD5-AFB4-CF63767F5BC9}" presName="textNode" presStyleLbl="node1" presStyleIdx="1" presStyleCnt="2" custScaleX="100001" custLinFactX="-118672" custLinFactNeighborX="-200000" custLinFactNeighborY="54960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</dgm:ptLst>
  <dgm:cxnLst>
    <dgm:cxn modelId="{AC838B8C-11A6-4297-8E33-66FB1D94E5C3}" type="presOf" srcId="{0007739D-A0F0-4BD5-AFB4-CF63767F5BC9}" destId="{E17B4ED0-92D5-4E6A-980E-0ADC6E0CFB9F}" srcOrd="0" destOrd="0" presId="urn:microsoft.com/office/officeart/2005/8/layout/hProcess9"/>
    <dgm:cxn modelId="{93B38DD9-8461-40C9-AB01-3B290BA27481}" srcId="{7D38D10F-7057-4516-A0B7-C13A16945E98}" destId="{0007739D-A0F0-4BD5-AFB4-CF63767F5BC9}" srcOrd="1" destOrd="0" parTransId="{3A1195CA-2D87-4BDD-A7AA-00C327A1A60D}" sibTransId="{7616984E-7B60-4835-A445-F623273EC705}"/>
    <dgm:cxn modelId="{BD635CB6-6D20-4C8F-B237-AC49BA30E12A}" srcId="{7D38D10F-7057-4516-A0B7-C13A16945E98}" destId="{BC061F9D-64DF-4937-A15C-46372BDDC782}" srcOrd="0" destOrd="0" parTransId="{F92D7A54-5ACD-40CE-AFCD-46D97B780251}" sibTransId="{59029DD1-52F5-4874-BDAE-FF254AA6624B}"/>
    <dgm:cxn modelId="{5E73D5DC-4CB9-4907-B87A-473914972D0D}" type="presOf" srcId="{BC061F9D-64DF-4937-A15C-46372BDDC782}" destId="{57E0F773-F631-4D57-8D6D-79B8F50896B1}" srcOrd="0" destOrd="0" presId="urn:microsoft.com/office/officeart/2005/8/layout/hProcess9"/>
    <dgm:cxn modelId="{085D38E1-6C55-4F4C-A615-8943E25CDB7E}" type="presOf" srcId="{7D38D10F-7057-4516-A0B7-C13A16945E98}" destId="{CE260DBB-EB00-49AB-ACD9-6EFB489D0442}" srcOrd="0" destOrd="0" presId="urn:microsoft.com/office/officeart/2005/8/layout/hProcess9"/>
    <dgm:cxn modelId="{FE4B2CB6-AA80-4B33-8947-FD997F9AF3F3}" type="presParOf" srcId="{CE260DBB-EB00-49AB-ACD9-6EFB489D0442}" destId="{B2E94301-679A-4ECD-A2B3-411B0CCD6F9E}" srcOrd="0" destOrd="0" presId="urn:microsoft.com/office/officeart/2005/8/layout/hProcess9"/>
    <dgm:cxn modelId="{4AB45DBE-0E43-4954-A731-404BD3A93EBD}" type="presParOf" srcId="{CE260DBB-EB00-49AB-ACD9-6EFB489D0442}" destId="{305A269D-A6D6-465F-91EC-5AB8EA982238}" srcOrd="1" destOrd="0" presId="urn:microsoft.com/office/officeart/2005/8/layout/hProcess9"/>
    <dgm:cxn modelId="{67832606-F6E6-4690-B617-E2A30064961C}" type="presParOf" srcId="{305A269D-A6D6-465F-91EC-5AB8EA982238}" destId="{57E0F773-F631-4D57-8D6D-79B8F50896B1}" srcOrd="0" destOrd="0" presId="urn:microsoft.com/office/officeart/2005/8/layout/hProcess9"/>
    <dgm:cxn modelId="{6E158F78-A386-4651-9CD6-6630E5714FA2}" type="presParOf" srcId="{305A269D-A6D6-465F-91EC-5AB8EA982238}" destId="{99FB15C7-CAF6-49C7-9C7E-FBBBA3980B7F}" srcOrd="1" destOrd="0" presId="urn:microsoft.com/office/officeart/2005/8/layout/hProcess9"/>
    <dgm:cxn modelId="{6C39205D-5D89-43C8-BB2B-C9F5D4888C85}" type="presParOf" srcId="{305A269D-A6D6-465F-91EC-5AB8EA982238}" destId="{E17B4ED0-92D5-4E6A-980E-0ADC6E0CFB9F}" srcOrd="2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D8BC163D-63C3-40AC-84AF-60D43B548783}" type="doc">
      <dgm:prSet loTypeId="urn:microsoft.com/office/officeart/2005/8/layout/default#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t-BR"/>
        </a:p>
      </dgm:t>
    </dgm:pt>
    <dgm:pt modelId="{F8ABB85D-2F56-4D1C-9513-881F87082A7C}">
      <dgm:prSet phldrT="[Texto]"/>
      <dgm:spPr/>
      <dgm:t>
        <a:bodyPr/>
        <a:lstStyle/>
        <a:p>
          <a:r>
            <a:rPr lang="pt-BR" b="1" dirty="0" smtClean="0">
              <a:solidFill>
                <a:schemeClr val="tx1"/>
              </a:solidFill>
            </a:rPr>
            <a:t>Comitê Gestor: </a:t>
          </a:r>
        </a:p>
        <a:p>
          <a:endParaRPr lang="pt-BR" b="1" dirty="0" smtClean="0">
            <a:solidFill>
              <a:schemeClr val="tx1"/>
            </a:solidFill>
          </a:endParaRPr>
        </a:p>
        <a:p>
          <a:r>
            <a:rPr lang="pt-BR" b="0" dirty="0" smtClean="0">
              <a:solidFill>
                <a:schemeClr val="tx1"/>
              </a:solidFill>
            </a:rPr>
            <a:t>FNDE, MDA, MPA, MDS,CONAB </a:t>
          </a:r>
        </a:p>
        <a:p>
          <a:r>
            <a:rPr lang="pt-BR" b="1" dirty="0" smtClean="0">
              <a:solidFill>
                <a:schemeClr val="tx1"/>
              </a:solidFill>
            </a:rPr>
            <a:t> </a:t>
          </a:r>
          <a:endParaRPr lang="pt-BR" dirty="0">
            <a:solidFill>
              <a:schemeClr val="tx1"/>
            </a:solidFill>
          </a:endParaRPr>
        </a:p>
      </dgm:t>
    </dgm:pt>
    <dgm:pt modelId="{DE9B4A39-9775-4210-B7E5-902750A1E1F7}" type="parTrans" cxnId="{C1595FF2-6E66-4756-B647-F8187D422941}">
      <dgm:prSet/>
      <dgm:spPr/>
      <dgm:t>
        <a:bodyPr/>
        <a:lstStyle/>
        <a:p>
          <a:endParaRPr lang="pt-BR"/>
        </a:p>
      </dgm:t>
    </dgm:pt>
    <dgm:pt modelId="{F3790755-F7E1-4F62-8E15-FEB83DC7B87B}" type="sibTrans" cxnId="{C1595FF2-6E66-4756-B647-F8187D422941}">
      <dgm:prSet/>
      <dgm:spPr/>
      <dgm:t>
        <a:bodyPr/>
        <a:lstStyle/>
        <a:p>
          <a:endParaRPr lang="pt-BR"/>
        </a:p>
      </dgm:t>
    </dgm:pt>
    <dgm:pt modelId="{7382F627-3B17-476C-B8DC-6AE0720B5B75}">
      <dgm:prSet phldrT="[Texto]"/>
      <dgm:spPr/>
      <dgm:t>
        <a:bodyPr/>
        <a:lstStyle/>
        <a:p>
          <a:r>
            <a:rPr lang="pt-BR" b="1" dirty="0" smtClean="0">
              <a:solidFill>
                <a:schemeClr val="tx1"/>
              </a:solidFill>
            </a:rPr>
            <a:t>Grupo Consultivo:</a:t>
          </a:r>
        </a:p>
        <a:p>
          <a:r>
            <a:rPr lang="pt-BR" b="1" dirty="0" smtClean="0">
              <a:solidFill>
                <a:schemeClr val="tx1"/>
              </a:solidFill>
            </a:rPr>
            <a:t> </a:t>
          </a:r>
          <a:r>
            <a:rPr lang="pt-BR" b="0" dirty="0" smtClean="0">
              <a:solidFill>
                <a:schemeClr val="tx1"/>
              </a:solidFill>
            </a:rPr>
            <a:t>CONSED, CONTAG, FABSAN, MMC, ANA, CNS, CONAQ, FASE, CONSEA, CONCRAB, FETRAF, MPA, UNDIME, UNICAFES</a:t>
          </a:r>
          <a:endParaRPr lang="pt-BR" b="0" dirty="0"/>
        </a:p>
      </dgm:t>
    </dgm:pt>
    <dgm:pt modelId="{758C264A-77DF-4BF2-B6BC-887E83108074}" type="parTrans" cxnId="{3BDD3E13-1639-4A36-9A20-09E132D5E108}">
      <dgm:prSet/>
      <dgm:spPr/>
      <dgm:t>
        <a:bodyPr/>
        <a:lstStyle/>
        <a:p>
          <a:endParaRPr lang="pt-BR"/>
        </a:p>
      </dgm:t>
    </dgm:pt>
    <dgm:pt modelId="{F918DE96-CB3D-412B-8031-A3E60CAA8C7F}" type="sibTrans" cxnId="{3BDD3E13-1639-4A36-9A20-09E132D5E108}">
      <dgm:prSet/>
      <dgm:spPr/>
      <dgm:t>
        <a:bodyPr/>
        <a:lstStyle/>
        <a:p>
          <a:endParaRPr lang="pt-BR"/>
        </a:p>
      </dgm:t>
    </dgm:pt>
    <dgm:pt modelId="{DFCFC2A3-CD3A-49B8-8AFD-9F17E553CAA0}" type="pres">
      <dgm:prSet presAssocID="{D8BC163D-63C3-40AC-84AF-60D43B548783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pt-BR"/>
        </a:p>
      </dgm:t>
    </dgm:pt>
    <dgm:pt modelId="{5E43DED0-18DB-41AC-B48A-4EE221DA387A}" type="pres">
      <dgm:prSet presAssocID="{F8ABB85D-2F56-4D1C-9513-881F87082A7C}" presName="node" presStyleLbl="node1" presStyleIdx="0" presStyleCnt="2" custScaleX="72476" custScaleY="101204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BB015F64-A87C-4608-9DC1-E240B28296AF}" type="pres">
      <dgm:prSet presAssocID="{F3790755-F7E1-4F62-8E15-FEB83DC7B87B}" presName="sibTrans" presStyleCnt="0"/>
      <dgm:spPr/>
    </dgm:pt>
    <dgm:pt modelId="{DC66761D-EDBC-4A0F-843C-C66787B3FD28}" type="pres">
      <dgm:prSet presAssocID="{7382F627-3B17-476C-B8DC-6AE0720B5B75}" presName="node" presStyleLbl="node1" presStyleIdx="1" presStyleCnt="2" custScaleX="81268" custScaleY="102298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</dgm:ptLst>
  <dgm:cxnLst>
    <dgm:cxn modelId="{C042B215-9274-4EEE-BBA0-7405E59268D2}" type="presOf" srcId="{D8BC163D-63C3-40AC-84AF-60D43B548783}" destId="{DFCFC2A3-CD3A-49B8-8AFD-9F17E553CAA0}" srcOrd="0" destOrd="0" presId="urn:microsoft.com/office/officeart/2005/8/layout/default#1"/>
    <dgm:cxn modelId="{84B8048F-5BA1-4B16-A3C9-10C2764EAFE2}" type="presOf" srcId="{F8ABB85D-2F56-4D1C-9513-881F87082A7C}" destId="{5E43DED0-18DB-41AC-B48A-4EE221DA387A}" srcOrd="0" destOrd="0" presId="urn:microsoft.com/office/officeart/2005/8/layout/default#1"/>
    <dgm:cxn modelId="{9AE97E05-8180-4981-B729-32A15D9683D2}" type="presOf" srcId="{7382F627-3B17-476C-B8DC-6AE0720B5B75}" destId="{DC66761D-EDBC-4A0F-843C-C66787B3FD28}" srcOrd="0" destOrd="0" presId="urn:microsoft.com/office/officeart/2005/8/layout/default#1"/>
    <dgm:cxn modelId="{3BDD3E13-1639-4A36-9A20-09E132D5E108}" srcId="{D8BC163D-63C3-40AC-84AF-60D43B548783}" destId="{7382F627-3B17-476C-B8DC-6AE0720B5B75}" srcOrd="1" destOrd="0" parTransId="{758C264A-77DF-4BF2-B6BC-887E83108074}" sibTransId="{F918DE96-CB3D-412B-8031-A3E60CAA8C7F}"/>
    <dgm:cxn modelId="{C1595FF2-6E66-4756-B647-F8187D422941}" srcId="{D8BC163D-63C3-40AC-84AF-60D43B548783}" destId="{F8ABB85D-2F56-4D1C-9513-881F87082A7C}" srcOrd="0" destOrd="0" parTransId="{DE9B4A39-9775-4210-B7E5-902750A1E1F7}" sibTransId="{F3790755-F7E1-4F62-8E15-FEB83DC7B87B}"/>
    <dgm:cxn modelId="{2BDA0391-BE7B-4277-83C9-6EA91AE4574F}" type="presParOf" srcId="{DFCFC2A3-CD3A-49B8-8AFD-9F17E553CAA0}" destId="{5E43DED0-18DB-41AC-B48A-4EE221DA387A}" srcOrd="0" destOrd="0" presId="urn:microsoft.com/office/officeart/2005/8/layout/default#1"/>
    <dgm:cxn modelId="{21174F64-42AF-4C79-92AE-31C50DA6C118}" type="presParOf" srcId="{DFCFC2A3-CD3A-49B8-8AFD-9F17E553CAA0}" destId="{BB015F64-A87C-4608-9DC1-E240B28296AF}" srcOrd="1" destOrd="0" presId="urn:microsoft.com/office/officeart/2005/8/layout/default#1"/>
    <dgm:cxn modelId="{B8A7501F-27A5-455A-862F-C55F9F6A7AD7}" type="presParOf" srcId="{DFCFC2A3-CD3A-49B8-8AFD-9F17E553CAA0}" destId="{DC66761D-EDBC-4A0F-843C-C66787B3FD28}" srcOrd="2" destOrd="0" presId="urn:microsoft.com/office/officeart/2005/8/layout/default#1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B2E94301-679A-4ECD-A2B3-411B0CCD6F9E}">
      <dsp:nvSpPr>
        <dsp:cNvPr id="0" name=""/>
        <dsp:cNvSpPr/>
      </dsp:nvSpPr>
      <dsp:spPr>
        <a:xfrm>
          <a:off x="936083" y="0"/>
          <a:ext cx="3315291" cy="4064000"/>
        </a:xfrm>
        <a:prstGeom prst="rightArrow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solidFill>
            <a:schemeClr val="accent1"/>
          </a:solidFill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7E0F773-F631-4D57-8D6D-79B8F50896B1}">
      <dsp:nvSpPr>
        <dsp:cNvPr id="0" name=""/>
        <dsp:cNvSpPr/>
      </dsp:nvSpPr>
      <dsp:spPr>
        <a:xfrm>
          <a:off x="432047" y="384438"/>
          <a:ext cx="1828818" cy="1625600"/>
        </a:xfrm>
        <a:prstGeom prst="roundRect">
          <a:avLst/>
        </a:prstGeom>
        <a:gradFill rotWithShape="1">
          <a:gsLst>
            <a:gs pos="0">
              <a:schemeClr val="accent1">
                <a:shade val="51000"/>
                <a:satMod val="130000"/>
              </a:schemeClr>
            </a:gs>
            <a:gs pos="80000">
              <a:schemeClr val="accent1">
                <a:shade val="93000"/>
                <a:satMod val="130000"/>
              </a:schemeClr>
            </a:gs>
            <a:gs pos="100000">
              <a:schemeClr val="accent1"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1">
              <a:shade val="95000"/>
              <a:satMod val="10500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000" b="1" kern="1200" dirty="0" smtClean="0">
              <a:solidFill>
                <a:schemeClr val="bg1"/>
              </a:solidFill>
              <a:latin typeface="+mj-lt"/>
            </a:rPr>
            <a:t>OFERTA DE REFEIÇÕES SAUDÁVEIS</a:t>
          </a:r>
          <a:endParaRPr lang="pt-BR" sz="2000" kern="1200" dirty="0">
            <a:latin typeface="+mj-lt"/>
          </a:endParaRPr>
        </a:p>
      </dsp:txBody>
      <dsp:txXfrm>
        <a:off x="432047" y="384438"/>
        <a:ext cx="1828818" cy="1625600"/>
      </dsp:txXfrm>
    </dsp:sp>
    <dsp:sp modelId="{E17B4ED0-92D5-4E6A-980E-0ADC6E0CFB9F}">
      <dsp:nvSpPr>
        <dsp:cNvPr id="0" name=""/>
        <dsp:cNvSpPr/>
      </dsp:nvSpPr>
      <dsp:spPr>
        <a:xfrm>
          <a:off x="420526" y="2112629"/>
          <a:ext cx="1828818" cy="1625600"/>
        </a:xfrm>
        <a:prstGeom prst="roundRect">
          <a:avLst/>
        </a:prstGeom>
        <a:gradFill rotWithShape="1">
          <a:gsLst>
            <a:gs pos="0">
              <a:schemeClr val="accent6">
                <a:shade val="51000"/>
                <a:satMod val="130000"/>
              </a:schemeClr>
            </a:gs>
            <a:gs pos="80000">
              <a:schemeClr val="accent6">
                <a:shade val="93000"/>
                <a:satMod val="130000"/>
              </a:schemeClr>
            </a:gs>
            <a:gs pos="100000">
              <a:schemeClr val="accent6"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6">
              <a:shade val="95000"/>
              <a:satMod val="10500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hemeClr val="accent6"/>
        </a:lnRef>
        <a:fillRef idx="3">
          <a:schemeClr val="accent6"/>
        </a:fillRef>
        <a:effectRef idx="2">
          <a:schemeClr val="accent6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000" b="1" kern="1200" dirty="0" smtClean="0">
              <a:solidFill>
                <a:schemeClr val="bg1"/>
              </a:solidFill>
              <a:latin typeface="+mj-lt"/>
            </a:rPr>
            <a:t>EDUCAÇÃO ALIMENTAR E NUTRICIONAL</a:t>
          </a:r>
          <a:endParaRPr lang="pt-BR" sz="2000" kern="1200" dirty="0">
            <a:latin typeface="+mj-lt"/>
          </a:endParaRPr>
        </a:p>
      </dsp:txBody>
      <dsp:txXfrm>
        <a:off x="420526" y="2112629"/>
        <a:ext cx="1828818" cy="1625600"/>
      </dsp:txXfrm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5E43DED0-18DB-41AC-B48A-4EE221DA387A}">
      <dsp:nvSpPr>
        <dsp:cNvPr id="0" name=""/>
        <dsp:cNvSpPr/>
      </dsp:nvSpPr>
      <dsp:spPr>
        <a:xfrm>
          <a:off x="2447" y="484118"/>
          <a:ext cx="3694987" cy="309576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900" b="1" kern="1200" dirty="0" smtClean="0">
              <a:solidFill>
                <a:schemeClr val="tx1"/>
              </a:solidFill>
            </a:rPr>
            <a:t>Comitê Gestor: </a:t>
          </a:r>
        </a:p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t-BR" sz="2900" b="1" kern="1200" dirty="0" smtClean="0">
            <a:solidFill>
              <a:schemeClr val="tx1"/>
            </a:solidFill>
          </a:endParaRPr>
        </a:p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900" b="0" kern="1200" dirty="0" smtClean="0">
              <a:solidFill>
                <a:schemeClr val="tx1"/>
              </a:solidFill>
            </a:rPr>
            <a:t>FNDE, MDA, MPA, MDS,CONAB </a:t>
          </a:r>
        </a:p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900" b="1" kern="1200" dirty="0" smtClean="0">
              <a:solidFill>
                <a:schemeClr val="tx1"/>
              </a:solidFill>
            </a:rPr>
            <a:t> </a:t>
          </a:r>
          <a:endParaRPr lang="pt-BR" sz="2900" kern="1200" dirty="0">
            <a:solidFill>
              <a:schemeClr val="tx1"/>
            </a:solidFill>
          </a:endParaRPr>
        </a:p>
      </dsp:txBody>
      <dsp:txXfrm>
        <a:off x="2447" y="484118"/>
        <a:ext cx="3694987" cy="3095763"/>
      </dsp:txXfrm>
    </dsp:sp>
    <dsp:sp modelId="{DC66761D-EDBC-4A0F-843C-C66787B3FD28}">
      <dsp:nvSpPr>
        <dsp:cNvPr id="0" name=""/>
        <dsp:cNvSpPr/>
      </dsp:nvSpPr>
      <dsp:spPr>
        <a:xfrm>
          <a:off x="4207257" y="467386"/>
          <a:ext cx="4143223" cy="312922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900" b="1" kern="1200" dirty="0" smtClean="0">
              <a:solidFill>
                <a:schemeClr val="tx1"/>
              </a:solidFill>
            </a:rPr>
            <a:t>Grupo Consultivo:</a:t>
          </a:r>
        </a:p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900" b="1" kern="1200" dirty="0" smtClean="0">
              <a:solidFill>
                <a:schemeClr val="tx1"/>
              </a:solidFill>
            </a:rPr>
            <a:t> </a:t>
          </a:r>
          <a:r>
            <a:rPr lang="pt-BR" sz="2900" b="0" kern="1200" dirty="0" smtClean="0">
              <a:solidFill>
                <a:schemeClr val="tx1"/>
              </a:solidFill>
            </a:rPr>
            <a:t>CONSED, CONTAG, FABSAN, MMC, ANA, CNS, CONAQ, FASE, CONSEA, CONCRAB, FETRAF, MPA, UNDIME, UNICAFES</a:t>
          </a:r>
          <a:endParaRPr lang="pt-BR" sz="2900" b="0" kern="1200" dirty="0"/>
        </a:p>
      </dsp:txBody>
      <dsp:txXfrm>
        <a:off x="4207257" y="467386"/>
        <a:ext cx="4143223" cy="312922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default#1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55290" cy="4959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63032" y="0"/>
            <a:ext cx="2955290" cy="4959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FF8E7A5-F578-4F3F-80D3-418B3B95E773}" type="datetimeFigureOut">
              <a:rPr lang="pt-BR" smtClean="0"/>
              <a:pPr/>
              <a:t>23/10/2018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930275" y="744538"/>
            <a:ext cx="4959350" cy="371951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1990" y="4711383"/>
            <a:ext cx="5455920" cy="446341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9421044"/>
            <a:ext cx="2955290" cy="49593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63032" y="9421044"/>
            <a:ext cx="2955290" cy="49593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1B67F3F-BF68-43E4-BC4B-738F49E41947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211474274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9E74F4-08BA-4CAD-B929-6165ACE8FEF0}" type="slidenum">
              <a:rPr lang="pt-BR" smtClean="0"/>
              <a:pPr/>
              <a:t>1</a:t>
            </a:fld>
            <a:endParaRPr lang="pt-BR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EA94A3-BA17-48FD-9255-BF9F2617BB1C}" type="slidenum">
              <a:rPr lang="pt-BR" smtClean="0"/>
              <a:pPr/>
              <a:t>2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xmlns="" val="81090177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EA94A3-BA17-48FD-9255-BF9F2617BB1C}" type="slidenum">
              <a:rPr lang="pt-BR" smtClean="0"/>
              <a:pPr/>
              <a:t>4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xmlns="" val="81090177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B67F3F-BF68-43E4-BC4B-738F49E41947}" type="slidenum">
              <a:rPr lang="pt-BR" smtClean="0"/>
              <a:pPr/>
              <a:t>14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290296731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B67F3F-BF68-43E4-BC4B-738F49E41947}" type="slidenum">
              <a:rPr lang="pt-BR" smtClean="0"/>
              <a:pPr/>
              <a:t>15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231618874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B67F3F-BF68-43E4-BC4B-738F49E41947}" type="slidenum">
              <a:rPr lang="pt-BR" smtClean="0"/>
              <a:pPr/>
              <a:t>17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290296731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546102-2228-4DD9-95BF-DAA0D00986FF}" type="datetimeFigureOut">
              <a:rPr lang="pt-BR" smtClean="0"/>
              <a:pPr/>
              <a:t>23/10/2018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8E6302-FB0F-4D08-8475-51B265BBFD13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342961523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546102-2228-4DD9-95BF-DAA0D00986FF}" type="datetimeFigureOut">
              <a:rPr lang="pt-BR" smtClean="0"/>
              <a:pPr/>
              <a:t>23/10/2018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8E6302-FB0F-4D08-8475-51B265BBFD13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28256986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546102-2228-4DD9-95BF-DAA0D00986FF}" type="datetimeFigureOut">
              <a:rPr lang="pt-BR" smtClean="0"/>
              <a:pPr/>
              <a:t>23/10/2018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8E6302-FB0F-4D08-8475-51B265BBFD13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247286540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89A35B-AB2C-4CCC-8AEE-D0EE353E034E}" type="datetimeFigureOut">
              <a:rPr lang="pt-BR" smtClean="0"/>
              <a:pPr/>
              <a:t>23/10/2018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22752851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342900" indent="-342900">
              <a:buFont typeface="Wingdings" panose="05000000000000000000" pitchFamily="2" charset="2"/>
              <a:buChar char="ü"/>
              <a:defRPr/>
            </a:lvl1pPr>
            <a:lvl2pPr marL="742950" indent="-285750">
              <a:buFont typeface="Arial" panose="020B0604020202020204" pitchFamily="34" charset="0"/>
              <a:buChar char="•"/>
              <a:defRPr/>
            </a:lvl2pPr>
          </a:lstStyle>
          <a:p>
            <a:pPr lvl="0"/>
            <a:r>
              <a:rPr lang="pt-BR" dirty="0" smtClean="0"/>
              <a:t>Clique para editar o texto mestre</a:t>
            </a:r>
          </a:p>
          <a:p>
            <a:pPr lvl="1"/>
            <a:r>
              <a:rPr lang="pt-BR" dirty="0" smtClean="0"/>
              <a:t>Segundo nível</a:t>
            </a:r>
          </a:p>
          <a:p>
            <a:pPr lvl="2"/>
            <a:r>
              <a:rPr lang="pt-BR" dirty="0" smtClean="0"/>
              <a:t>Terceiro nível</a:t>
            </a:r>
          </a:p>
          <a:p>
            <a:pPr lvl="3"/>
            <a:r>
              <a:rPr lang="pt-BR" dirty="0" smtClean="0"/>
              <a:t>Quarto nível</a:t>
            </a:r>
          </a:p>
          <a:p>
            <a:pPr lvl="4"/>
            <a:r>
              <a:rPr lang="pt-BR" dirty="0" smtClean="0"/>
              <a:t>Quinto nível</a:t>
            </a:r>
            <a:endParaRPr lang="pt-BR" dirty="0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546102-2228-4DD9-95BF-DAA0D00986FF}" type="datetimeFigureOut">
              <a:rPr lang="pt-BR" smtClean="0"/>
              <a:pPr/>
              <a:t>23/10/2018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241877325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546102-2228-4DD9-95BF-DAA0D00986FF}" type="datetimeFigureOut">
              <a:rPr lang="pt-BR" smtClean="0"/>
              <a:pPr/>
              <a:t>23/10/2018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8E6302-FB0F-4D08-8475-51B265BBFD13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356566382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546102-2228-4DD9-95BF-DAA0D00986FF}" type="datetimeFigureOut">
              <a:rPr lang="pt-BR" smtClean="0"/>
              <a:pPr/>
              <a:t>23/10/2018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8E6302-FB0F-4D08-8475-51B265BBFD13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402526462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546102-2228-4DD9-95BF-DAA0D00986FF}" type="datetimeFigureOut">
              <a:rPr lang="pt-BR" smtClean="0"/>
              <a:pPr/>
              <a:t>23/10/2018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8E6302-FB0F-4D08-8475-51B265BBFD13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397280673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546102-2228-4DD9-95BF-DAA0D00986FF}" type="datetimeFigureOut">
              <a:rPr lang="pt-BR" smtClean="0"/>
              <a:pPr/>
              <a:t>23/10/2018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8E6302-FB0F-4D08-8475-51B265BBFD13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235465833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546102-2228-4DD9-95BF-DAA0D00986FF}" type="datetimeFigureOut">
              <a:rPr lang="pt-BR" smtClean="0"/>
              <a:pPr/>
              <a:t>23/10/2018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8E6302-FB0F-4D08-8475-51B265BBFD13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369678374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546102-2228-4DD9-95BF-DAA0D00986FF}" type="datetimeFigureOut">
              <a:rPr lang="pt-BR" smtClean="0"/>
              <a:pPr/>
              <a:t>23/10/2018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8E6302-FB0F-4D08-8475-51B265BBFD13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220884287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546102-2228-4DD9-95BF-DAA0D00986FF}" type="datetimeFigureOut">
              <a:rPr lang="pt-BR" smtClean="0"/>
              <a:pPr/>
              <a:t>23/10/2018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8E6302-FB0F-4D08-8475-51B265BBFD13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24984687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A546102-2228-4DD9-95BF-DAA0D00986FF}" type="datetimeFigureOut">
              <a:rPr lang="pt-BR" smtClean="0"/>
              <a:pPr/>
              <a:t>23/10/2018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8E6302-FB0F-4D08-8475-51B265BBFD13}" type="slidenum">
              <a:rPr lang="pt-BR" smtClean="0"/>
              <a:pPr/>
              <a:t>‹nº›</a:t>
            </a:fld>
            <a:endParaRPr lang="pt-BR"/>
          </a:p>
        </p:txBody>
      </p:sp>
      <p:sp>
        <p:nvSpPr>
          <p:cNvPr id="7" name="Retângulo 6"/>
          <p:cNvSpPr/>
          <p:nvPr userDrawn="1"/>
        </p:nvSpPr>
        <p:spPr>
          <a:xfrm>
            <a:off x="0" y="6309320"/>
            <a:ext cx="9144000" cy="55634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9" name="Picture 2"/>
          <p:cNvPicPr>
            <a:picLocks noChangeAspect="1" noChangeArrowheads="1"/>
          </p:cNvPicPr>
          <p:nvPr userDrawn="1"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6372199" y="6301354"/>
            <a:ext cx="2448273" cy="48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34145820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6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gi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97" name="Picture 73" descr="Z:\Publicidade\2015\Folders padronizados\portfolio\fotos selecionadas\alimentacao\Foto (5)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-1079"/>
            <a:ext cx="9144000" cy="68590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tângulo 7"/>
          <p:cNvSpPr/>
          <p:nvPr/>
        </p:nvSpPr>
        <p:spPr>
          <a:xfrm>
            <a:off x="1" y="4653136"/>
            <a:ext cx="9144000" cy="13163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BR" dirty="0" smtClean="0"/>
              <a:t>CON</a:t>
            </a:r>
            <a:endParaRPr lang="pt-BR" dirty="0"/>
          </a:p>
        </p:txBody>
      </p:sp>
      <p:sp>
        <p:nvSpPr>
          <p:cNvPr id="9" name="CaixaDeTexto 8"/>
          <p:cNvSpPr txBox="1"/>
          <p:nvPr/>
        </p:nvSpPr>
        <p:spPr>
          <a:xfrm>
            <a:off x="0" y="4653136"/>
            <a:ext cx="9036495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pt-BR" sz="2800" b="1" i="1" cap="small" dirty="0" smtClean="0">
                <a:latin typeface="+mj-lt"/>
              </a:rPr>
              <a:t>PROGRAMA NACIONAL DE ALIMENTAÇÃO ESCOLAR - PNAE</a:t>
            </a:r>
            <a:endParaRPr lang="pt-BR" sz="2800" i="1" dirty="0">
              <a:latin typeface="+mj-lt"/>
            </a:endParaRPr>
          </a:p>
        </p:txBody>
      </p:sp>
      <p:sp>
        <p:nvSpPr>
          <p:cNvPr id="6" name="CaixaDeTexto 5"/>
          <p:cNvSpPr txBox="1"/>
          <p:nvPr/>
        </p:nvSpPr>
        <p:spPr>
          <a:xfrm>
            <a:off x="-72008" y="5138028"/>
            <a:ext cx="9324528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pt-BR" sz="2800" b="1" i="1" cap="small" dirty="0" smtClean="0">
                <a:latin typeface="+mj-lt"/>
              </a:rPr>
              <a:t>“Construção de Diálogos Possíveis com a Agricultura Familiar”</a:t>
            </a:r>
            <a:endParaRPr lang="pt-BR" sz="2800" i="1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252692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 </a:t>
            </a:r>
            <a:endParaRPr lang="pt-BR" dirty="0"/>
          </a:p>
        </p:txBody>
      </p:sp>
      <p:sp>
        <p:nvSpPr>
          <p:cNvPr id="9" name="CaixaDeTexto 8"/>
          <p:cNvSpPr txBox="1"/>
          <p:nvPr/>
        </p:nvSpPr>
        <p:spPr>
          <a:xfrm>
            <a:off x="0" y="908720"/>
            <a:ext cx="76328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600" b="1" dirty="0" smtClean="0">
                <a:solidFill>
                  <a:srgbClr val="0070C0"/>
                </a:solidFill>
                <a:latin typeface="+mj-lt"/>
                <a:ea typeface="+mj-ea"/>
                <a:cs typeface="+mj-cs"/>
              </a:rPr>
              <a:t>Como comprar?</a:t>
            </a:r>
            <a:endParaRPr lang="pt-BR" sz="3600" b="1" dirty="0">
              <a:solidFill>
                <a:srgbClr val="0070C0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10" name="Rectangle 5"/>
          <p:cNvSpPr>
            <a:spLocks noChangeArrowheads="1"/>
          </p:cNvSpPr>
          <p:nvPr/>
        </p:nvSpPr>
        <p:spPr bwMode="auto">
          <a:xfrm>
            <a:off x="582596" y="2276872"/>
            <a:ext cx="4176466" cy="4401847"/>
          </a:xfrm>
          <a:prstGeom prst="rect">
            <a:avLst/>
          </a:prstGeom>
          <a:solidFill>
            <a:schemeClr val="bg2">
              <a:lumMod val="90000"/>
            </a:schemeClr>
          </a:solidFill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lIns="92075" tIns="46038" rIns="92075" bIns="46038">
            <a:spAutoFit/>
          </a:bodyPr>
          <a:lstStyle/>
          <a:p>
            <a:pPr marL="425196" indent="-342900">
              <a:buFont typeface="Wingdings" pitchFamily="2" charset="2"/>
              <a:buChar char="ü"/>
              <a:defRPr/>
            </a:pPr>
            <a:endParaRPr lang="pt-BR" sz="2000" b="1" dirty="0"/>
          </a:p>
          <a:p>
            <a:pPr>
              <a:defRPr/>
            </a:pPr>
            <a:r>
              <a:rPr lang="pt-BR" sz="2800" dirty="0" smtClean="0">
                <a:solidFill>
                  <a:srgbClr val="FC771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     VANTAGENS:</a:t>
            </a:r>
          </a:p>
          <a:p>
            <a:pPr>
              <a:defRPr/>
            </a:pPr>
            <a:endParaRPr lang="pt-BR" sz="2400" dirty="0">
              <a:latin typeface="Calibri" pitchFamily="34" charset="0"/>
            </a:endParaRPr>
          </a:p>
          <a:p>
            <a:pPr marL="457200" indent="-457200">
              <a:buFont typeface="Wingdings" pitchFamily="2" charset="2"/>
              <a:buChar char="ü"/>
              <a:defRPr/>
            </a:pPr>
            <a:r>
              <a:rPr lang="pt-BR" sz="2400" dirty="0">
                <a:solidFill>
                  <a:schemeClr val="bg2">
                    <a:lumMod val="25000"/>
                  </a:schemeClr>
                </a:solidFill>
                <a:latin typeface="Calibri" pitchFamily="34" charset="0"/>
              </a:rPr>
              <a:t>Prioridade para a aquisição da produção local;</a:t>
            </a:r>
          </a:p>
          <a:p>
            <a:pPr marL="457200" indent="-457200">
              <a:buFont typeface="Wingdings" pitchFamily="2" charset="2"/>
              <a:buChar char="ü"/>
              <a:defRPr/>
            </a:pPr>
            <a:r>
              <a:rPr lang="pt-BR" sz="2400" dirty="0">
                <a:solidFill>
                  <a:schemeClr val="bg2">
                    <a:lumMod val="25000"/>
                  </a:schemeClr>
                </a:solidFill>
                <a:latin typeface="Calibri" pitchFamily="34" charset="0"/>
              </a:rPr>
              <a:t>Não há disputa de preços entre organizações da agricultura familiar;</a:t>
            </a:r>
          </a:p>
          <a:p>
            <a:pPr marL="457200" indent="-457200">
              <a:buFont typeface="Wingdings" pitchFamily="2" charset="2"/>
              <a:buChar char="ü"/>
              <a:defRPr/>
            </a:pPr>
            <a:r>
              <a:rPr lang="pt-BR" sz="2400" dirty="0" smtClean="0">
                <a:solidFill>
                  <a:schemeClr val="bg2">
                    <a:lumMod val="25000"/>
                  </a:schemeClr>
                </a:solidFill>
                <a:latin typeface="Calibri" pitchFamily="34" charset="0"/>
              </a:rPr>
              <a:t>Segurança </a:t>
            </a:r>
            <a:r>
              <a:rPr lang="pt-BR" sz="2400" dirty="0">
                <a:solidFill>
                  <a:schemeClr val="bg2">
                    <a:lumMod val="25000"/>
                  </a:schemeClr>
                </a:solidFill>
                <a:latin typeface="Calibri" pitchFamily="34" charset="0"/>
              </a:rPr>
              <a:t>para o gestor e para o agricultor;</a:t>
            </a:r>
          </a:p>
          <a:p>
            <a:pPr marL="425196" indent="-342900">
              <a:buFont typeface="Wingdings" pitchFamily="2" charset="2"/>
              <a:buChar char="ü"/>
              <a:defRPr/>
            </a:pPr>
            <a:endParaRPr lang="pt-BR" sz="2000" b="1" dirty="0"/>
          </a:p>
          <a:p>
            <a:pPr marL="425196" indent="-342900">
              <a:buFont typeface="Wingdings" pitchFamily="2" charset="2"/>
              <a:buChar char="ü"/>
              <a:defRPr/>
            </a:pPr>
            <a:endParaRPr lang="pt-BR" sz="2000" b="1" dirty="0"/>
          </a:p>
        </p:txBody>
      </p:sp>
      <p:sp>
        <p:nvSpPr>
          <p:cNvPr id="3" name="CaixaDeTexto 2"/>
          <p:cNvSpPr txBox="1"/>
          <p:nvPr/>
        </p:nvSpPr>
        <p:spPr>
          <a:xfrm>
            <a:off x="1403648" y="1556792"/>
            <a:ext cx="612068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4400" i="1" u="sng" dirty="0">
                <a:solidFill>
                  <a:srgbClr val="4BACC6">
                    <a:lumMod val="75000"/>
                  </a:srgbClr>
                </a:solidFill>
              </a:rPr>
              <a:t>Chamada Pública</a:t>
            </a:r>
          </a:p>
        </p:txBody>
      </p:sp>
      <p:pic>
        <p:nvPicPr>
          <p:cNvPr id="13" name="Picture 2" descr="http://www.labtime.ufg.br/pnae/images/woman_book_question_pb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771326" y="1700808"/>
            <a:ext cx="3372674" cy="22854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4" descr="http://www.labtime.ufg.br/pnae/images/woman_stack_pb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940152" y="3933056"/>
            <a:ext cx="2016223" cy="23888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ítulo 1"/>
          <p:cNvSpPr txBox="1">
            <a:spLocks/>
          </p:cNvSpPr>
          <p:nvPr/>
        </p:nvSpPr>
        <p:spPr>
          <a:xfrm>
            <a:off x="179512" y="188640"/>
            <a:ext cx="8435282" cy="66802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pt-BR" sz="3600" b="1" dirty="0" smtClean="0"/>
              <a:t>Agricultura </a:t>
            </a:r>
            <a:r>
              <a:rPr lang="pt-BR" sz="3600" b="1" dirty="0"/>
              <a:t>Familiar</a:t>
            </a:r>
          </a:p>
        </p:txBody>
      </p:sp>
      <p:sp>
        <p:nvSpPr>
          <p:cNvPr id="12" name="Line 14"/>
          <p:cNvSpPr>
            <a:spLocks noChangeShapeType="1"/>
          </p:cNvSpPr>
          <p:nvPr/>
        </p:nvSpPr>
        <p:spPr bwMode="auto">
          <a:xfrm flipV="1">
            <a:off x="0" y="928670"/>
            <a:ext cx="6516216" cy="0"/>
          </a:xfrm>
          <a:prstGeom prst="line">
            <a:avLst/>
          </a:prstGeom>
          <a:noFill/>
          <a:ln w="38100">
            <a:solidFill>
              <a:srgbClr val="FA9500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pt-BR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8449246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onteúdo 1"/>
          <p:cNvSpPr>
            <a:spLocks noGrp="1"/>
          </p:cNvSpPr>
          <p:nvPr>
            <p:ph idx="1"/>
          </p:nvPr>
        </p:nvSpPr>
        <p:spPr>
          <a:xfrm>
            <a:off x="457198" y="5013176"/>
            <a:ext cx="8229600" cy="864096"/>
          </a:xfrm>
        </p:spPr>
        <p:txBody>
          <a:bodyPr>
            <a:noAutofit/>
          </a:bodyPr>
          <a:lstStyle/>
          <a:p>
            <a:pPr>
              <a:buFont typeface="Arial" charset="0"/>
              <a:buChar char="•"/>
            </a:pPr>
            <a:r>
              <a:rPr lang="pt-BR" sz="1400" dirty="0" smtClean="0"/>
              <a:t>Respostas </a:t>
            </a:r>
            <a:r>
              <a:rPr lang="pt-BR" sz="1400" dirty="0"/>
              <a:t>do gestor ao questionário de Prestação de Contas no SIGPC.</a:t>
            </a:r>
            <a:br>
              <a:rPr lang="pt-BR" sz="1400" dirty="0"/>
            </a:br>
            <a:r>
              <a:rPr lang="pt-BR" sz="1400" dirty="0" smtClean="0"/>
              <a:t>** Dados preliminares</a:t>
            </a:r>
            <a:endParaRPr lang="pt-BR" sz="1400" dirty="0"/>
          </a:p>
        </p:txBody>
      </p:sp>
      <p:graphicFrame>
        <p:nvGraphicFramePr>
          <p:cNvPr id="10" name="Tabela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654241041"/>
              </p:ext>
            </p:extLst>
          </p:nvPr>
        </p:nvGraphicFramePr>
        <p:xfrm>
          <a:off x="683568" y="1340768"/>
          <a:ext cx="7920880" cy="3384375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056117"/>
                <a:gridCol w="1810487"/>
                <a:gridCol w="1819412"/>
                <a:gridCol w="1760358"/>
                <a:gridCol w="1474506"/>
              </a:tblGrid>
              <a:tr h="145296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500" dirty="0">
                          <a:effectLst/>
                        </a:rPr>
                        <a:t>Aquisição da agricultura familiar</a:t>
                      </a:r>
                      <a:endParaRPr lang="pt-BR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475" marR="57475" marT="7983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500" dirty="0">
                          <a:effectLst/>
                        </a:rPr>
                        <a:t>Prefeituras/Estados que atenderam o percentual mínimo de 30%</a:t>
                      </a:r>
                      <a:endParaRPr lang="pt-BR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475" marR="57475" marT="7983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500" dirty="0">
                          <a:effectLst/>
                        </a:rPr>
                        <a:t>Recursos financeiros transferidos pelo FNDE no âmbito do PNAE</a:t>
                      </a:r>
                      <a:endParaRPr lang="pt-BR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500" dirty="0">
                          <a:effectLst/>
                        </a:rPr>
                        <a:t>Recursos aplicados em aquisições da agricultura familiar </a:t>
                      </a:r>
                      <a:endParaRPr lang="pt-BR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500">
                          <a:effectLst/>
                        </a:rPr>
                        <a:t>Percentual dos recursos transferidos investidos na agricultura familiar</a:t>
                      </a:r>
                      <a:endParaRPr lang="pt-BR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/>
                </a:tc>
              </a:tr>
              <a:tr h="321901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pt-BR" sz="1500">
                          <a:effectLst/>
                        </a:rPr>
                        <a:t>2010</a:t>
                      </a:r>
                      <a:endParaRPr lang="pt-BR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475" marR="57475" marT="7983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500" dirty="0">
                          <a:effectLst/>
                        </a:rPr>
                        <a:t>780 (15%)</a:t>
                      </a:r>
                      <a:endParaRPr lang="pt-BR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475" marR="57475" marT="7983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500">
                          <a:effectLst/>
                        </a:rPr>
                        <a:t>R$ 3.034.000.000,00</a:t>
                      </a:r>
                      <a:endParaRPr lang="pt-BR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500">
                          <a:effectLst/>
                        </a:rPr>
                        <a:t>R$ 148.571.523,34</a:t>
                      </a:r>
                      <a:endParaRPr lang="pt-BR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pt-BR" sz="1500" dirty="0">
                          <a:effectLst/>
                        </a:rPr>
                        <a:t>4,9%</a:t>
                      </a:r>
                      <a:endParaRPr lang="pt-BR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/>
                </a:tc>
              </a:tr>
              <a:tr h="321901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pt-BR" sz="1500" dirty="0">
                          <a:effectLst/>
                        </a:rPr>
                        <a:t>2011*</a:t>
                      </a:r>
                      <a:endParaRPr lang="pt-BR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475" marR="57475" marT="7983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500" dirty="0">
                          <a:effectLst/>
                        </a:rPr>
                        <a:t>2.485 (48%)</a:t>
                      </a:r>
                      <a:endParaRPr lang="pt-BR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475" marR="57475" marT="7983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500" dirty="0">
                          <a:effectLst/>
                        </a:rPr>
                        <a:t>R$ 3.051.000.000,00</a:t>
                      </a:r>
                      <a:endParaRPr lang="pt-BR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500">
                          <a:effectLst/>
                        </a:rPr>
                        <a:t>R$ 233.475.172,10</a:t>
                      </a:r>
                      <a:endParaRPr lang="pt-BR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pt-BR" sz="1500" dirty="0">
                          <a:effectLst/>
                        </a:rPr>
                        <a:t>7,65%</a:t>
                      </a:r>
                      <a:endParaRPr lang="pt-BR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/>
                </a:tc>
              </a:tr>
              <a:tr h="321901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pt-BR" sz="1500">
                          <a:effectLst/>
                        </a:rPr>
                        <a:t>2012*</a:t>
                      </a:r>
                      <a:endParaRPr lang="pt-BR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475" marR="57475" marT="7983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500">
                          <a:effectLst/>
                        </a:rPr>
                        <a:t>2.568 (50%)</a:t>
                      </a:r>
                      <a:endParaRPr lang="pt-BR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475" marR="57475" marT="7983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500" dirty="0">
                          <a:effectLst/>
                        </a:rPr>
                        <a:t>R$ 3.306.000.000,00</a:t>
                      </a:r>
                      <a:endParaRPr lang="pt-BR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500">
                          <a:effectLst/>
                        </a:rPr>
                        <a:t>R$ 362.978.321,30</a:t>
                      </a:r>
                      <a:endParaRPr lang="pt-BR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pt-BR" sz="1500" dirty="0" smtClean="0">
                          <a:effectLst/>
                        </a:rPr>
                        <a:t>11,1%</a:t>
                      </a:r>
                      <a:endParaRPr lang="pt-BR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/>
                </a:tc>
              </a:tr>
              <a:tr h="321901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pt-BR" sz="1500">
                          <a:effectLst/>
                        </a:rPr>
                        <a:t>2013*</a:t>
                      </a:r>
                      <a:endParaRPr lang="pt-BR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475" marR="57475" marT="7983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500">
                          <a:effectLst/>
                        </a:rPr>
                        <a:t>2.776 (56%)</a:t>
                      </a:r>
                      <a:endParaRPr lang="pt-BR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475" marR="57475" marT="7983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500" dirty="0">
                          <a:effectLst/>
                        </a:rPr>
                        <a:t>R$ 3.542.000.000,00</a:t>
                      </a:r>
                      <a:endParaRPr lang="pt-BR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500" dirty="0">
                          <a:effectLst/>
                        </a:rPr>
                        <a:t>R$ 581.074.484,70</a:t>
                      </a:r>
                      <a:endParaRPr lang="pt-BR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pt-BR" sz="1500" dirty="0" smtClean="0">
                          <a:effectLst/>
                        </a:rPr>
                        <a:t>16,4%</a:t>
                      </a:r>
                      <a:endParaRPr lang="pt-BR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/>
                </a:tc>
              </a:tr>
              <a:tr h="321901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pt-BR" sz="1500" dirty="0">
                          <a:effectLst/>
                        </a:rPr>
                        <a:t>2014</a:t>
                      </a:r>
                      <a:r>
                        <a:rPr lang="pt-BR" sz="1500" dirty="0" smtClean="0">
                          <a:effectLst/>
                        </a:rPr>
                        <a:t>*</a:t>
                      </a:r>
                      <a:endParaRPr lang="pt-BR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475" marR="57475" marT="7983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500" dirty="0">
                          <a:effectLst/>
                        </a:rPr>
                        <a:t>3.194 (65%)</a:t>
                      </a:r>
                      <a:endParaRPr lang="pt-BR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475" marR="57475" marT="7983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500" dirty="0">
                          <a:effectLst/>
                        </a:rPr>
                        <a:t>R$ 3.693.000.000,00</a:t>
                      </a:r>
                      <a:endParaRPr lang="pt-BR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500" dirty="0">
                          <a:effectLst/>
                        </a:rPr>
                        <a:t>R$ 711.480.549,60</a:t>
                      </a:r>
                      <a:endParaRPr lang="pt-BR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pt-BR" sz="1500" dirty="0" smtClean="0">
                          <a:effectLst/>
                        </a:rPr>
                        <a:t>19,4%</a:t>
                      </a:r>
                      <a:endParaRPr lang="pt-BR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/>
                </a:tc>
              </a:tr>
              <a:tr h="321901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pt-BR" sz="15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2015***</a:t>
                      </a:r>
                      <a:endParaRPr lang="pt-BR" sz="15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475" marR="57475" marT="7983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5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4.290 (79%)</a:t>
                      </a:r>
                      <a:endParaRPr lang="pt-BR" sz="15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475" marR="57475" marT="7983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5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R$ 3.723.000.000,00</a:t>
                      </a:r>
                      <a:endParaRPr lang="pt-BR" sz="15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5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R$  808.423.530,00</a:t>
                      </a:r>
                      <a:endParaRPr lang="pt-BR" sz="15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pt-BR" sz="15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21,5%</a:t>
                      </a:r>
                      <a:endParaRPr lang="pt-BR" sz="15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/>
                </a:tc>
              </a:tr>
            </a:tbl>
          </a:graphicData>
        </a:graphic>
      </p:graphicFrame>
      <p:sp>
        <p:nvSpPr>
          <p:cNvPr id="7" name="Título 1"/>
          <p:cNvSpPr txBox="1">
            <a:spLocks/>
          </p:cNvSpPr>
          <p:nvPr/>
        </p:nvSpPr>
        <p:spPr>
          <a:xfrm>
            <a:off x="323528" y="188640"/>
            <a:ext cx="8435282" cy="66802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pt-BR" sz="3600" b="1" dirty="0" smtClean="0"/>
              <a:t>Agricultura </a:t>
            </a:r>
            <a:r>
              <a:rPr lang="pt-BR" sz="3600" b="1" dirty="0"/>
              <a:t>Familiar</a:t>
            </a:r>
          </a:p>
        </p:txBody>
      </p:sp>
      <p:sp>
        <p:nvSpPr>
          <p:cNvPr id="9" name="Line 14"/>
          <p:cNvSpPr>
            <a:spLocks noChangeShapeType="1"/>
          </p:cNvSpPr>
          <p:nvPr/>
        </p:nvSpPr>
        <p:spPr bwMode="auto">
          <a:xfrm flipV="1">
            <a:off x="0" y="928670"/>
            <a:ext cx="6516216" cy="0"/>
          </a:xfrm>
          <a:prstGeom prst="line">
            <a:avLst/>
          </a:prstGeom>
          <a:noFill/>
          <a:ln w="38100">
            <a:solidFill>
              <a:srgbClr val="FA9500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pt-BR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350852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áfico 7185" descr="image007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55576" y="1556793"/>
            <a:ext cx="7920880" cy="47525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 </a:t>
            </a:r>
            <a:endParaRPr lang="pt-BR" dirty="0"/>
          </a:p>
        </p:txBody>
      </p:sp>
      <p:sp>
        <p:nvSpPr>
          <p:cNvPr id="11" name="CaixaDeTexto 10"/>
          <p:cNvSpPr txBox="1"/>
          <p:nvPr/>
        </p:nvSpPr>
        <p:spPr>
          <a:xfrm>
            <a:off x="179512" y="1052736"/>
            <a:ext cx="87849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dirty="0">
                <a:solidFill>
                  <a:srgbClr val="4BACC6">
                    <a:lumMod val="75000"/>
                  </a:srgbClr>
                </a:solidFill>
              </a:rPr>
              <a:t>Distribuição das EEX segundo região e faixa de compra em 2016</a:t>
            </a:r>
          </a:p>
        </p:txBody>
      </p:sp>
      <p:sp>
        <p:nvSpPr>
          <p:cNvPr id="5" name="Retângulo 4"/>
          <p:cNvSpPr/>
          <p:nvPr/>
        </p:nvSpPr>
        <p:spPr>
          <a:xfrm>
            <a:off x="251520" y="6468807"/>
            <a:ext cx="260635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dirty="0"/>
              <a:t>FONTE: SIGPC/FNDE,2017</a:t>
            </a:r>
          </a:p>
        </p:txBody>
      </p:sp>
      <p:sp>
        <p:nvSpPr>
          <p:cNvPr id="7" name="Título 1"/>
          <p:cNvSpPr txBox="1">
            <a:spLocks/>
          </p:cNvSpPr>
          <p:nvPr/>
        </p:nvSpPr>
        <p:spPr>
          <a:xfrm>
            <a:off x="323528" y="188640"/>
            <a:ext cx="8435282" cy="66802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pt-BR" sz="3600" b="1" dirty="0" smtClean="0"/>
              <a:t>Agricultura Familiar - Aquisições</a:t>
            </a:r>
            <a:endParaRPr lang="pt-BR" sz="3600" b="1" dirty="0"/>
          </a:p>
        </p:txBody>
      </p:sp>
      <p:sp>
        <p:nvSpPr>
          <p:cNvPr id="8" name="Line 14"/>
          <p:cNvSpPr>
            <a:spLocks noChangeShapeType="1"/>
          </p:cNvSpPr>
          <p:nvPr/>
        </p:nvSpPr>
        <p:spPr bwMode="auto">
          <a:xfrm flipV="1">
            <a:off x="0" y="928670"/>
            <a:ext cx="6516216" cy="0"/>
          </a:xfrm>
          <a:prstGeom prst="line">
            <a:avLst/>
          </a:prstGeom>
          <a:noFill/>
          <a:ln w="38100">
            <a:solidFill>
              <a:srgbClr val="FA9500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pt-BR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9179207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 </a:t>
            </a:r>
            <a:endParaRPr lang="pt-BR" dirty="0"/>
          </a:p>
        </p:txBody>
      </p:sp>
      <p:pic>
        <p:nvPicPr>
          <p:cNvPr id="1026" name="Picture 2" descr="\\fnde.gov.br\sa\ASCOM\Publicidade\2018\Pnae\5 encontro Cecanes\Powerpoint\foto-comida_powerpoint.png"/>
          <p:cNvPicPr>
            <a:picLocks noChangeAspect="1" noChangeArrowheads="1"/>
          </p:cNvPicPr>
          <p:nvPr/>
        </p:nvPicPr>
        <p:blipFill>
          <a:blip r:embed="rId2" cstate="print">
            <a:lum bright="70000" contrast="-70000"/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277955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tângulo 4"/>
          <p:cNvSpPr/>
          <p:nvPr/>
        </p:nvSpPr>
        <p:spPr>
          <a:xfrm>
            <a:off x="113008" y="6647052"/>
            <a:ext cx="260635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dirty="0"/>
              <a:t>FONTE: SIGPC/FNDE,2017</a:t>
            </a:r>
          </a:p>
        </p:txBody>
      </p:sp>
      <p:pic>
        <p:nvPicPr>
          <p:cNvPr id="2050" name="Gráfico 7186" descr="image011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987824" y="1052736"/>
            <a:ext cx="6022826" cy="56887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tângulo 2"/>
          <p:cNvSpPr/>
          <p:nvPr/>
        </p:nvSpPr>
        <p:spPr>
          <a:xfrm>
            <a:off x="24049" y="1210885"/>
            <a:ext cx="2387711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sz="2000" i="1" dirty="0"/>
              <a:t>Percentual atingido na soma do investimento executado por todas as EEX do Estado na agricultura familiar em 2016</a:t>
            </a:r>
          </a:p>
        </p:txBody>
      </p:sp>
      <p:sp>
        <p:nvSpPr>
          <p:cNvPr id="8" name="Título 1"/>
          <p:cNvSpPr txBox="1">
            <a:spLocks/>
          </p:cNvSpPr>
          <p:nvPr/>
        </p:nvSpPr>
        <p:spPr>
          <a:xfrm>
            <a:off x="323528" y="188640"/>
            <a:ext cx="8435282" cy="66802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pt-BR" sz="3600" b="1" dirty="0" smtClean="0"/>
              <a:t>Agricultura Familiar - Aquisições</a:t>
            </a:r>
            <a:endParaRPr lang="pt-BR" sz="3600" b="1" dirty="0"/>
          </a:p>
        </p:txBody>
      </p:sp>
      <p:sp>
        <p:nvSpPr>
          <p:cNvPr id="10" name="Line 14"/>
          <p:cNvSpPr>
            <a:spLocks noChangeShapeType="1"/>
          </p:cNvSpPr>
          <p:nvPr/>
        </p:nvSpPr>
        <p:spPr bwMode="auto">
          <a:xfrm flipV="1">
            <a:off x="0" y="928670"/>
            <a:ext cx="6516216" cy="0"/>
          </a:xfrm>
          <a:prstGeom prst="line">
            <a:avLst/>
          </a:prstGeom>
          <a:noFill/>
          <a:ln w="38100">
            <a:solidFill>
              <a:srgbClr val="FA9500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pt-BR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407310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tângulo 8"/>
          <p:cNvSpPr/>
          <p:nvPr/>
        </p:nvSpPr>
        <p:spPr>
          <a:xfrm>
            <a:off x="0" y="1484784"/>
            <a:ext cx="770485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pt-BR" sz="2400" dirty="0" smtClean="0"/>
              <a:t>Curso EAD do PNAE e Agricultura Familiar</a:t>
            </a:r>
            <a:endParaRPr lang="pt-BR" sz="2400" dirty="0"/>
          </a:p>
        </p:txBody>
      </p:sp>
      <p:sp>
        <p:nvSpPr>
          <p:cNvPr id="10" name="Retângulo 9"/>
          <p:cNvSpPr/>
          <p:nvPr/>
        </p:nvSpPr>
        <p:spPr>
          <a:xfrm>
            <a:off x="899592" y="1916832"/>
            <a:ext cx="669674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§"/>
            </a:pPr>
            <a:r>
              <a:rPr lang="pt-BR" sz="2000" dirty="0" smtClean="0"/>
              <a:t>Elaboração do curso e abertura de 15 turmas em 2017.</a:t>
            </a:r>
            <a:endParaRPr lang="pt-BR" sz="2000" dirty="0"/>
          </a:p>
        </p:txBody>
      </p:sp>
      <p:sp>
        <p:nvSpPr>
          <p:cNvPr id="11" name="Retângulo 10"/>
          <p:cNvSpPr/>
          <p:nvPr/>
        </p:nvSpPr>
        <p:spPr>
          <a:xfrm>
            <a:off x="888808" y="2204864"/>
            <a:ext cx="346716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Font typeface="Wingdings" pitchFamily="2" charset="2"/>
              <a:buChar char="§"/>
            </a:pPr>
            <a:r>
              <a:rPr lang="pt-BR" sz="2000" dirty="0" smtClean="0"/>
              <a:t>Capacitação de 1.702 pessoas.</a:t>
            </a:r>
            <a:endParaRPr lang="pt-BR" sz="2000" dirty="0"/>
          </a:p>
        </p:txBody>
      </p:sp>
      <p:sp>
        <p:nvSpPr>
          <p:cNvPr id="13" name="Retângulo 12"/>
          <p:cNvSpPr/>
          <p:nvPr/>
        </p:nvSpPr>
        <p:spPr>
          <a:xfrm>
            <a:off x="0" y="3004503"/>
            <a:ext cx="91440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pt-BR" sz="2400" dirty="0" smtClean="0"/>
              <a:t>Concurso de boas práticas da Agricultura Familiar no âmbito do PNAE</a:t>
            </a:r>
            <a:endParaRPr lang="pt-BR" sz="2400" dirty="0"/>
          </a:p>
        </p:txBody>
      </p:sp>
      <p:sp>
        <p:nvSpPr>
          <p:cNvPr id="14" name="Retângulo 13"/>
          <p:cNvSpPr/>
          <p:nvPr/>
        </p:nvSpPr>
        <p:spPr>
          <a:xfrm>
            <a:off x="971600" y="3429000"/>
            <a:ext cx="7344816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buFont typeface="Wingdings" pitchFamily="2" charset="2"/>
              <a:buChar char="§"/>
            </a:pPr>
            <a:r>
              <a:rPr lang="pt-BR" sz="2000" dirty="0" smtClean="0"/>
              <a:t>Publicação de edital de concurso para avaliação de relatos de boas práticas de agricultura familiar cujos melhores compuseram o livro Boas Práticas de Agricultura Familiar para a Alimentação Escolar. </a:t>
            </a:r>
            <a:endParaRPr lang="pt-BR" sz="2000" dirty="0"/>
          </a:p>
        </p:txBody>
      </p:sp>
      <p:sp>
        <p:nvSpPr>
          <p:cNvPr id="17" name="Retângulo 16"/>
          <p:cNvSpPr/>
          <p:nvPr/>
        </p:nvSpPr>
        <p:spPr>
          <a:xfrm>
            <a:off x="0" y="4797152"/>
            <a:ext cx="896448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pt-BR" sz="2400" dirty="0" smtClean="0"/>
              <a:t>Reuniões do Grupo Consultivo e Comitê Gestor do PNAE</a:t>
            </a:r>
            <a:endParaRPr lang="pt-BR" sz="2400" dirty="0"/>
          </a:p>
        </p:txBody>
      </p:sp>
      <p:sp>
        <p:nvSpPr>
          <p:cNvPr id="22" name="Título 1"/>
          <p:cNvSpPr txBox="1">
            <a:spLocks/>
          </p:cNvSpPr>
          <p:nvPr/>
        </p:nvSpPr>
        <p:spPr>
          <a:xfrm>
            <a:off x="2411760" y="836712"/>
            <a:ext cx="4680520" cy="66802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pt-BR" sz="2800" b="1" dirty="0" smtClean="0"/>
              <a:t>Ações de Fortalecimento</a:t>
            </a:r>
            <a:endParaRPr lang="pt-BR" sz="2800" b="1" dirty="0"/>
          </a:p>
        </p:txBody>
      </p:sp>
      <p:sp>
        <p:nvSpPr>
          <p:cNvPr id="16" name="Título 1"/>
          <p:cNvSpPr txBox="1">
            <a:spLocks/>
          </p:cNvSpPr>
          <p:nvPr/>
        </p:nvSpPr>
        <p:spPr>
          <a:xfrm>
            <a:off x="323528" y="188640"/>
            <a:ext cx="8435282" cy="66802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pt-BR" sz="3600" b="1" dirty="0" smtClean="0"/>
              <a:t>Agricultura Familiar </a:t>
            </a:r>
            <a:endParaRPr lang="pt-BR" sz="3600" b="1" dirty="0"/>
          </a:p>
        </p:txBody>
      </p:sp>
      <p:sp>
        <p:nvSpPr>
          <p:cNvPr id="20" name="Line 14"/>
          <p:cNvSpPr>
            <a:spLocks noChangeShapeType="1"/>
          </p:cNvSpPr>
          <p:nvPr/>
        </p:nvSpPr>
        <p:spPr bwMode="auto">
          <a:xfrm flipV="1">
            <a:off x="0" y="836712"/>
            <a:ext cx="6516216" cy="0"/>
          </a:xfrm>
          <a:prstGeom prst="line">
            <a:avLst/>
          </a:prstGeom>
          <a:noFill/>
          <a:ln w="38100">
            <a:solidFill>
              <a:srgbClr val="FA9500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pt-BR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600202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  <p:bldP spid="17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ço Reservado para Conteúdo 1"/>
          <p:cNvSpPr>
            <a:spLocks noGrp="1"/>
          </p:cNvSpPr>
          <p:nvPr>
            <p:ph idx="1"/>
          </p:nvPr>
        </p:nvSpPr>
        <p:spPr>
          <a:xfrm>
            <a:off x="179512" y="731605"/>
            <a:ext cx="8748414" cy="5328592"/>
          </a:xfrm>
        </p:spPr>
        <p:txBody>
          <a:bodyPr>
            <a:noAutofit/>
          </a:bodyPr>
          <a:lstStyle/>
          <a:p>
            <a:pPr algn="just"/>
            <a:r>
              <a:rPr lang="pt-BR" sz="2000" dirty="0" smtClean="0"/>
              <a:t>Em </a:t>
            </a:r>
            <a:r>
              <a:rPr lang="pt-BR" sz="2000" dirty="0"/>
              <a:t>função do caráter intersetorial </a:t>
            </a:r>
            <a:r>
              <a:rPr lang="pt-BR" sz="2000" dirty="0" smtClean="0"/>
              <a:t>da </a:t>
            </a:r>
            <a:r>
              <a:rPr lang="pt-BR" sz="2000" dirty="0"/>
              <a:t>aquisição da agricultura familiar no PNAE, foram instituídos por meio da </a:t>
            </a:r>
            <a:r>
              <a:rPr lang="pt-BR" sz="2000" b="1" dirty="0"/>
              <a:t>Portaria CD/FNDE nº 450, de 27 de outubro de 2010, </a:t>
            </a:r>
            <a:r>
              <a:rPr lang="pt-BR" sz="2000" dirty="0"/>
              <a:t>o </a:t>
            </a:r>
            <a:r>
              <a:rPr lang="pt-BR" sz="2000" b="1" dirty="0"/>
              <a:t>Comitê Gestor e o Grupo Consultivo</a:t>
            </a:r>
            <a:r>
              <a:rPr lang="pt-BR" sz="2000" dirty="0"/>
              <a:t> do art.14 do PNAE </a:t>
            </a:r>
            <a:endParaRPr lang="pt-BR" sz="2000" dirty="0" smtClean="0"/>
          </a:p>
          <a:p>
            <a:pPr marL="0" indent="0" algn="just">
              <a:buNone/>
            </a:pPr>
            <a:endParaRPr lang="pt-BR" sz="2000" dirty="0" smtClean="0"/>
          </a:p>
          <a:p>
            <a:pPr algn="just"/>
            <a:r>
              <a:rPr lang="pt-BR" sz="2000" dirty="0" smtClean="0"/>
              <a:t>Constituído </a:t>
            </a:r>
            <a:r>
              <a:rPr lang="pt-BR" sz="2000" dirty="0"/>
              <a:t>por órgãos da Administração Pública </a:t>
            </a:r>
            <a:r>
              <a:rPr lang="pt-BR" sz="2000" dirty="0" smtClean="0"/>
              <a:t>Federal e </a:t>
            </a:r>
            <a:r>
              <a:rPr lang="pt-BR" sz="2000" dirty="0"/>
              <a:t>entidades representativas da sociedade </a:t>
            </a:r>
            <a:r>
              <a:rPr lang="pt-BR" sz="2000" dirty="0" smtClean="0"/>
              <a:t>civil que discutem a agricultura familiar e segurança alimentar.  </a:t>
            </a:r>
            <a:r>
              <a:rPr lang="pt-BR" sz="2000" b="1" dirty="0" smtClean="0"/>
              <a:t>Composição  em 2015</a:t>
            </a:r>
            <a:r>
              <a:rPr lang="pt-BR" sz="2000" dirty="0" smtClean="0"/>
              <a:t>:</a:t>
            </a:r>
          </a:p>
          <a:p>
            <a:pPr marL="0" indent="0" algn="just">
              <a:buNone/>
            </a:pPr>
            <a:endParaRPr lang="pt-BR" sz="1500" dirty="0" smtClean="0"/>
          </a:p>
        </p:txBody>
      </p:sp>
      <p:graphicFrame>
        <p:nvGraphicFramePr>
          <p:cNvPr id="2" name="Diagrama 1"/>
          <p:cNvGraphicFramePr/>
          <p:nvPr>
            <p:extLst>
              <p:ext uri="{D42A27DB-BD31-4B8C-83A1-F6EECF244321}">
                <p14:modId xmlns:p14="http://schemas.microsoft.com/office/powerpoint/2010/main" xmlns="" val="3886542173"/>
              </p:ext>
            </p:extLst>
          </p:nvPr>
        </p:nvGraphicFramePr>
        <p:xfrm>
          <a:off x="467544" y="2636912"/>
          <a:ext cx="8352928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7" name="Retângulo 6"/>
          <p:cNvSpPr/>
          <p:nvPr/>
        </p:nvSpPr>
        <p:spPr>
          <a:xfrm>
            <a:off x="-324544" y="0"/>
            <a:ext cx="727280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pt-BR" sz="3600" b="1" dirty="0" smtClean="0">
                <a:latin typeface="+mj-lt"/>
                <a:ea typeface="+mj-ea"/>
                <a:cs typeface="+mj-cs"/>
              </a:rPr>
              <a:t>Comitê </a:t>
            </a:r>
            <a:r>
              <a:rPr lang="pt-BR" sz="3600" b="1" dirty="0">
                <a:latin typeface="+mj-lt"/>
                <a:ea typeface="+mj-ea"/>
                <a:cs typeface="+mj-cs"/>
              </a:rPr>
              <a:t>Gestor e Grupo Consultivo </a:t>
            </a:r>
          </a:p>
        </p:txBody>
      </p:sp>
      <p:sp>
        <p:nvSpPr>
          <p:cNvPr id="9" name="Line 14"/>
          <p:cNvSpPr>
            <a:spLocks noChangeShapeType="1"/>
          </p:cNvSpPr>
          <p:nvPr/>
        </p:nvSpPr>
        <p:spPr bwMode="auto">
          <a:xfrm flipV="1">
            <a:off x="0" y="692696"/>
            <a:ext cx="6516216" cy="0"/>
          </a:xfrm>
          <a:prstGeom prst="line">
            <a:avLst/>
          </a:prstGeom>
          <a:noFill/>
          <a:ln w="38100">
            <a:solidFill>
              <a:srgbClr val="FA9500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pt-BR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0913418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 </a:t>
            </a:r>
            <a:endParaRPr lang="pt-BR" dirty="0"/>
          </a:p>
        </p:txBody>
      </p:sp>
      <p:sp>
        <p:nvSpPr>
          <p:cNvPr id="9" name="CaixaDeTexto 8"/>
          <p:cNvSpPr txBox="1"/>
          <p:nvPr/>
        </p:nvSpPr>
        <p:spPr>
          <a:xfrm>
            <a:off x="755576" y="476672"/>
            <a:ext cx="763284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4400" i="1" dirty="0" smtClean="0">
                <a:solidFill>
                  <a:srgbClr val="4BACC6">
                    <a:lumMod val="75000"/>
                  </a:srgbClr>
                </a:solidFill>
              </a:rPr>
              <a:t>Materiais de Apoio</a:t>
            </a:r>
            <a:endParaRPr lang="pt-BR" sz="4400" dirty="0">
              <a:solidFill>
                <a:prstClr val="black"/>
              </a:solidFill>
            </a:endParaRPr>
          </a:p>
        </p:txBody>
      </p:sp>
      <p:pic>
        <p:nvPicPr>
          <p:cNvPr id="11" name="Picture 8" descr="Manual de AquisiÃ§Ã£o de Produtos da Agricultura Familiar para a AlimentaÃ§Ã£o Escolar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7544" y="1196752"/>
            <a:ext cx="3700856" cy="46182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6" descr="PNAE - Agricultura Familiar 2016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076056" y="1196752"/>
            <a:ext cx="3396438" cy="46546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Retângulo 14"/>
          <p:cNvSpPr/>
          <p:nvPr/>
        </p:nvSpPr>
        <p:spPr>
          <a:xfrm>
            <a:off x="395536" y="5733256"/>
            <a:ext cx="5616624" cy="13542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Font typeface="Arial" pitchFamily="34" charset="0"/>
              <a:buChar char="•"/>
            </a:pPr>
            <a:endParaRPr lang="pt-BR" sz="1600" dirty="0" smtClean="0"/>
          </a:p>
          <a:p>
            <a:pPr algn="just"/>
            <a:r>
              <a:rPr lang="pt-BR" sz="1600" dirty="0" smtClean="0"/>
              <a:t>Disponíveis no site </a:t>
            </a:r>
            <a:r>
              <a:rPr lang="pt-BR" sz="1600" dirty="0"/>
              <a:t>do FNDE no link http://</a:t>
            </a:r>
            <a:r>
              <a:rPr lang="pt-BR" sz="1600" dirty="0" smtClean="0"/>
              <a:t>www.fnde.gov.br/programas/pnae/pnae-area-para-gestores/pnae-manuais-cartilhas</a:t>
            </a:r>
          </a:p>
          <a:p>
            <a:pPr algn="just"/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xmlns="" val="2220160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657651" y="4293096"/>
            <a:ext cx="8034375" cy="1872208"/>
          </a:xfrm>
        </p:spPr>
        <p:txBody>
          <a:bodyPr>
            <a:noAutofit/>
          </a:bodyPr>
          <a:lstStyle/>
          <a:p>
            <a:r>
              <a:rPr lang="pt-BR" sz="2000" dirty="0"/>
              <a:t>Promover e consolidar a educação alimentar e nutricional na </a:t>
            </a:r>
            <a:r>
              <a:rPr lang="pt-BR" sz="2000" dirty="0" smtClean="0"/>
              <a:t>escola;</a:t>
            </a:r>
            <a:endParaRPr lang="pt-BR" sz="2000" dirty="0"/>
          </a:p>
          <a:p>
            <a:r>
              <a:rPr lang="pt-BR" sz="2000" dirty="0"/>
              <a:t>Melhorar a qualidade da alimentação </a:t>
            </a:r>
            <a:r>
              <a:rPr lang="pt-BR" sz="2000" dirty="0" smtClean="0"/>
              <a:t>ofertada;</a:t>
            </a:r>
            <a:endParaRPr lang="pt-BR" sz="2000" dirty="0"/>
          </a:p>
          <a:p>
            <a:r>
              <a:rPr lang="pt-BR" sz="2000" dirty="0"/>
              <a:t>Fortalecer a atuação </a:t>
            </a:r>
            <a:r>
              <a:rPr lang="pt-BR" sz="2000" dirty="0" smtClean="0"/>
              <a:t>do controle social;</a:t>
            </a:r>
            <a:endParaRPr lang="pt-BR" sz="2000" dirty="0"/>
          </a:p>
          <a:p>
            <a:r>
              <a:rPr lang="pt-BR" sz="2000" dirty="0"/>
              <a:t>Alcançar os percentuais mínimos obrigatórios de aquisição de gêneros da agricultura </a:t>
            </a:r>
            <a:r>
              <a:rPr lang="pt-BR" sz="2000" dirty="0" smtClean="0"/>
              <a:t>familiar.</a:t>
            </a:r>
            <a:endParaRPr lang="pt-BR" sz="2000" dirty="0"/>
          </a:p>
        </p:txBody>
      </p:sp>
      <p:sp>
        <p:nvSpPr>
          <p:cNvPr id="5" name="Título 1"/>
          <p:cNvSpPr txBox="1">
            <a:spLocks/>
          </p:cNvSpPr>
          <p:nvPr/>
        </p:nvSpPr>
        <p:spPr>
          <a:xfrm>
            <a:off x="251520" y="188640"/>
            <a:ext cx="8435282" cy="66802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pt-BR" sz="3600" b="1" dirty="0" smtClean="0"/>
              <a:t>PNAE - </a:t>
            </a:r>
            <a:r>
              <a:rPr lang="pt-BR" sz="3600" b="1" dirty="0"/>
              <a:t>Principais desafios</a:t>
            </a:r>
          </a:p>
        </p:txBody>
      </p:sp>
      <p:sp>
        <p:nvSpPr>
          <p:cNvPr id="6" name="Line 14"/>
          <p:cNvSpPr>
            <a:spLocks noChangeShapeType="1"/>
          </p:cNvSpPr>
          <p:nvPr/>
        </p:nvSpPr>
        <p:spPr bwMode="auto">
          <a:xfrm flipV="1">
            <a:off x="0" y="928670"/>
            <a:ext cx="6228184" cy="0"/>
          </a:xfrm>
          <a:prstGeom prst="line">
            <a:avLst/>
          </a:prstGeom>
          <a:noFill/>
          <a:ln w="38100">
            <a:solidFill>
              <a:srgbClr val="FA9500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pt-BR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</a:endParaRPr>
          </a:p>
        </p:txBody>
      </p:sp>
      <p:pic>
        <p:nvPicPr>
          <p:cNvPr id="6146" name="Picture 2" descr="Z:\Publicidade\2015\Folders padronizados\portfolio\fotos selecionadas\alimentacao\PNAE.RS.Canoas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483769" y="1146846"/>
            <a:ext cx="4320480" cy="2880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600202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http://1.bp.blogspot.com/_60CEWaCB4I4/TCFouAklH_I/AAAAAAAAAK4/Zf2Old_DjsM/s400/mini_27.g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563888" y="530424"/>
            <a:ext cx="5562871" cy="55628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CaixaDeTexto 7"/>
          <p:cNvSpPr txBox="1">
            <a:spLocks noChangeArrowheads="1"/>
          </p:cNvSpPr>
          <p:nvPr/>
        </p:nvSpPr>
        <p:spPr bwMode="auto">
          <a:xfrm>
            <a:off x="-26462" y="3501008"/>
            <a:ext cx="6237332" cy="24468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pt-BR" altLang="pt-BR" sz="2000" dirty="0" smtClean="0">
                <a:latin typeface="+mj-lt"/>
              </a:rPr>
              <a:t>Obrigado.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pt-BR" altLang="pt-BR" sz="2000" dirty="0" smtClean="0">
              <a:latin typeface="+mj-lt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pt-BR" altLang="pt-BR" sz="2000" b="1" dirty="0" smtClean="0">
                <a:latin typeface="+mj-lt"/>
              </a:rPr>
              <a:t>Valmo Xavier da Silva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pt-BR" altLang="pt-BR" sz="1400" dirty="0" smtClean="0">
                <a:latin typeface="+mj-lt"/>
              </a:rPr>
              <a:t>Coordenador de Execução Financeira da Alimentação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pt-BR" altLang="pt-BR" sz="1400" dirty="0" smtClean="0">
                <a:latin typeface="+mj-lt"/>
              </a:rPr>
              <a:t>Coordenação-Geral do PNAE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pt-BR" altLang="pt-BR" sz="1400" dirty="0" smtClean="0">
                <a:latin typeface="+mj-lt"/>
              </a:rPr>
              <a:t>Diretoria de Ações Educacionais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pt-BR" altLang="pt-BR" sz="1700" dirty="0" smtClean="0">
                <a:latin typeface="+mj-lt"/>
              </a:rPr>
              <a:t>Fundo Nacional de Desenvolvimento da Educação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pt-BR" altLang="pt-BR" sz="1700" dirty="0" smtClean="0">
                <a:latin typeface="+mj-lt"/>
              </a:rPr>
              <a:t>Ministério da Educação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pt-BR" altLang="pt-BR" sz="1700" dirty="0" smtClean="0">
                <a:latin typeface="+mj-lt"/>
              </a:rPr>
              <a:t>Contatos: +55 61 2022-5666/5659</a:t>
            </a:r>
            <a:endParaRPr lang="pt-BR" altLang="pt-BR" sz="20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607816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aixaDeTexto 5"/>
          <p:cNvSpPr txBox="1"/>
          <p:nvPr/>
        </p:nvSpPr>
        <p:spPr>
          <a:xfrm>
            <a:off x="35496" y="262389"/>
            <a:ext cx="58873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pt-BR" sz="3600" b="1" dirty="0" smtClean="0">
                <a:latin typeface="+mj-lt"/>
                <a:ea typeface="+mj-ea"/>
                <a:cs typeface="+mj-cs"/>
              </a:rPr>
              <a:t>Legislação</a:t>
            </a:r>
            <a:endParaRPr lang="pt-BR" sz="3600" b="1" dirty="0">
              <a:latin typeface="+mj-lt"/>
              <a:ea typeface="+mj-ea"/>
              <a:cs typeface="+mj-cs"/>
            </a:endParaRPr>
          </a:p>
        </p:txBody>
      </p:sp>
      <p:sp>
        <p:nvSpPr>
          <p:cNvPr id="16" name="Espaço Reservado para Conteúdo 2"/>
          <p:cNvSpPr txBox="1">
            <a:spLocks/>
          </p:cNvSpPr>
          <p:nvPr/>
        </p:nvSpPr>
        <p:spPr>
          <a:xfrm>
            <a:off x="1147614" y="1919139"/>
            <a:ext cx="7528842" cy="3024336"/>
          </a:xfrm>
          <a:prstGeom prst="rect">
            <a:avLst/>
          </a:prstGeom>
          <a:noFill/>
          <a:ln>
            <a:noFill/>
          </a:ln>
          <a:effectLst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/>
          <a:lstStyle/>
          <a:p>
            <a:pPr marL="457200" indent="-457200" algn="just" eaLnBrk="0" hangingPunct="0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Ø"/>
              <a:defRPr/>
            </a:pPr>
            <a:r>
              <a:rPr lang="pt-BR" sz="2500" kern="0" dirty="0" smtClean="0">
                <a:solidFill>
                  <a:schemeClr val="tx1"/>
                </a:solidFill>
              </a:rPr>
              <a:t>Lei nº 11.947, de 16/06/2009;</a:t>
            </a:r>
          </a:p>
          <a:p>
            <a:pPr marL="457200" indent="-457200" algn="just" eaLnBrk="0" hangingPunct="0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Ø"/>
              <a:defRPr/>
            </a:pPr>
            <a:r>
              <a:rPr lang="pt-BR" sz="2500" kern="0" dirty="0" smtClean="0">
                <a:solidFill>
                  <a:schemeClr val="tx1"/>
                </a:solidFill>
              </a:rPr>
              <a:t>Resolução CD/FNDE nº 26, de 17/06/2013; e alterações posteriores;</a:t>
            </a:r>
          </a:p>
          <a:p>
            <a:pPr marL="457200" indent="-457200" algn="just" eaLnBrk="0" hangingPunct="0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Ø"/>
              <a:defRPr/>
            </a:pPr>
            <a:r>
              <a:rPr lang="pt-BR" sz="2500" kern="0" dirty="0" smtClean="0">
                <a:solidFill>
                  <a:schemeClr val="tx1"/>
                </a:solidFill>
              </a:rPr>
              <a:t>Resolução CD/FNDE nº 01, de 08/02/2017.</a:t>
            </a:r>
          </a:p>
          <a:p>
            <a:pPr marL="457200" indent="-457200" algn="just" eaLnBrk="0" hangingPunct="0">
              <a:spcBef>
                <a:spcPts val="600"/>
              </a:spcBef>
              <a:spcAft>
                <a:spcPts val="600"/>
              </a:spcAft>
              <a:buAutoNum type="arabicPeriod"/>
              <a:defRPr/>
            </a:pPr>
            <a:endParaRPr lang="pt-BR" sz="2500" kern="0" dirty="0" smtClean="0">
              <a:solidFill>
                <a:schemeClr val="tx1"/>
              </a:solidFill>
            </a:endParaRPr>
          </a:p>
          <a:p>
            <a:pPr marL="457200" indent="-457200" algn="just" eaLnBrk="0" hangingPunct="0">
              <a:spcBef>
                <a:spcPts val="600"/>
              </a:spcBef>
              <a:spcAft>
                <a:spcPts val="600"/>
              </a:spcAft>
              <a:buAutoNum type="arabicPeriod"/>
              <a:defRPr/>
            </a:pPr>
            <a:endParaRPr lang="pt-BR" sz="2500" b="1" kern="0" dirty="0" smtClean="0">
              <a:solidFill>
                <a:schemeClr val="tx1"/>
              </a:solidFill>
            </a:endParaRPr>
          </a:p>
          <a:p>
            <a:pPr algn="ctr" eaLnBrk="0" hangingPunct="0">
              <a:spcBef>
                <a:spcPts val="0"/>
              </a:spcBef>
              <a:defRPr/>
            </a:pPr>
            <a:endParaRPr lang="pt-BR" sz="2200" kern="0" dirty="0">
              <a:solidFill>
                <a:srgbClr val="000000"/>
              </a:solidFill>
            </a:endParaRPr>
          </a:p>
        </p:txBody>
      </p:sp>
      <p:sp>
        <p:nvSpPr>
          <p:cNvPr id="8" name="Line 14"/>
          <p:cNvSpPr>
            <a:spLocks noChangeShapeType="1"/>
          </p:cNvSpPr>
          <p:nvPr/>
        </p:nvSpPr>
        <p:spPr bwMode="auto">
          <a:xfrm>
            <a:off x="0" y="928670"/>
            <a:ext cx="5724128" cy="0"/>
          </a:xfrm>
          <a:prstGeom prst="line">
            <a:avLst/>
          </a:prstGeom>
          <a:noFill/>
          <a:ln w="38100">
            <a:solidFill>
              <a:srgbClr val="FA9500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pt-BR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6711863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Diagrama 6"/>
          <p:cNvGraphicFramePr/>
          <p:nvPr>
            <p:extLst>
              <p:ext uri="{D42A27DB-BD31-4B8C-83A1-F6EECF244321}">
                <p14:modId xmlns:p14="http://schemas.microsoft.com/office/powerpoint/2010/main" xmlns="" val="2712551429"/>
              </p:ext>
            </p:extLst>
          </p:nvPr>
        </p:nvGraphicFramePr>
        <p:xfrm>
          <a:off x="-180528" y="1601192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8" name="Retângulo 7"/>
          <p:cNvSpPr/>
          <p:nvPr/>
        </p:nvSpPr>
        <p:spPr>
          <a:xfrm>
            <a:off x="2195736" y="3288928"/>
            <a:ext cx="1344612" cy="701675"/>
          </a:xfrm>
          <a:prstGeom prst="rect">
            <a:avLst/>
          </a:prstGeom>
        </p:spPr>
        <p:txBody>
          <a:bodyPr wrap="none" lIns="91429" tIns="45715" rIns="91429" bIns="45715">
            <a:spAutoFit/>
          </a:bodyPr>
          <a:lstStyle/>
          <a:p>
            <a:pPr>
              <a:defRPr/>
            </a:pPr>
            <a:r>
              <a:rPr lang="pt-BR" sz="4000" b="1" dirty="0">
                <a:ln/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PNAE</a:t>
            </a:r>
            <a:endParaRPr lang="pt-BR" sz="4000" dirty="0">
              <a:solidFill>
                <a:schemeClr val="tx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" name="Retângulo 5"/>
          <p:cNvSpPr/>
          <p:nvPr/>
        </p:nvSpPr>
        <p:spPr>
          <a:xfrm>
            <a:off x="4139952" y="2424832"/>
            <a:ext cx="4824536" cy="2616091"/>
          </a:xfrm>
          <a:prstGeom prst="rect">
            <a:avLst/>
          </a:prstGeom>
        </p:spPr>
        <p:txBody>
          <a:bodyPr wrap="square" lIns="91429" tIns="45715" rIns="91429" bIns="45715">
            <a:spAutoFit/>
          </a:bodyPr>
          <a:lstStyle/>
          <a:p>
            <a:pPr marL="342900" indent="-342900">
              <a:spcAft>
                <a:spcPts val="600"/>
              </a:spcAft>
              <a:buFont typeface="Wingdings" panose="05000000000000000000" pitchFamily="2" charset="2"/>
              <a:buChar char="ü"/>
              <a:defRPr/>
            </a:pPr>
            <a:r>
              <a:rPr lang="pt-BR" sz="2400" dirty="0" smtClean="0">
                <a:ln/>
                <a:latin typeface="Calibri" panose="020F0502020204030204" pitchFamily="34" charset="0"/>
                <a:ea typeface="Tahoma" pitchFamily="34" charset="0"/>
                <a:cs typeface="Calibri" panose="020F0502020204030204" pitchFamily="34" charset="0"/>
              </a:rPr>
              <a:t>Crescimento </a:t>
            </a:r>
            <a:endParaRPr lang="pt-BR" sz="2400" dirty="0">
              <a:ln/>
              <a:latin typeface="Calibri" panose="020F0502020204030204" pitchFamily="34" charset="0"/>
              <a:ea typeface="Tahoma" pitchFamily="34" charset="0"/>
              <a:cs typeface="Calibri" panose="020F0502020204030204" pitchFamily="34" charset="0"/>
            </a:endParaRPr>
          </a:p>
          <a:p>
            <a:pPr marL="342900" indent="-342900">
              <a:spcAft>
                <a:spcPts val="600"/>
              </a:spcAft>
              <a:buFont typeface="Wingdings" panose="05000000000000000000" pitchFamily="2" charset="2"/>
              <a:buChar char="ü"/>
              <a:defRPr/>
            </a:pPr>
            <a:r>
              <a:rPr lang="pt-BR" sz="2400" dirty="0" smtClean="0">
                <a:latin typeface="Calibri" panose="020F0502020204030204" pitchFamily="34" charset="0"/>
                <a:ea typeface="Tahoma" pitchFamily="34" charset="0"/>
                <a:cs typeface="Calibri" panose="020F0502020204030204" pitchFamily="34" charset="0"/>
              </a:rPr>
              <a:t>A</a:t>
            </a:r>
            <a:r>
              <a:rPr lang="pt-BR" sz="2400" dirty="0" smtClean="0">
                <a:ln/>
                <a:latin typeface="Calibri" panose="020F0502020204030204" pitchFamily="34" charset="0"/>
                <a:ea typeface="Tahoma" pitchFamily="34" charset="0"/>
                <a:cs typeface="Calibri" panose="020F0502020204030204" pitchFamily="34" charset="0"/>
              </a:rPr>
              <a:t>prendizagem </a:t>
            </a:r>
            <a:endParaRPr lang="pt-BR" sz="2400" dirty="0">
              <a:ln/>
              <a:latin typeface="Calibri" panose="020F0502020204030204" pitchFamily="34" charset="0"/>
              <a:ea typeface="Tahoma" pitchFamily="34" charset="0"/>
              <a:cs typeface="Calibri" panose="020F0502020204030204" pitchFamily="34" charset="0"/>
            </a:endParaRPr>
          </a:p>
          <a:p>
            <a:pPr marL="342900" indent="-342900">
              <a:spcAft>
                <a:spcPts val="600"/>
              </a:spcAft>
              <a:buFont typeface="Wingdings" panose="05000000000000000000" pitchFamily="2" charset="2"/>
              <a:buChar char="ü"/>
              <a:defRPr/>
            </a:pPr>
            <a:r>
              <a:rPr lang="pt-BR" sz="2400" dirty="0" smtClean="0">
                <a:ln/>
                <a:latin typeface="Calibri" panose="020F0502020204030204" pitchFamily="34" charset="0"/>
                <a:ea typeface="Tahoma" pitchFamily="34" charset="0"/>
                <a:cs typeface="Calibri" panose="020F0502020204030204" pitchFamily="34" charset="0"/>
              </a:rPr>
              <a:t>Desenvolvimento biopsicossocial</a:t>
            </a:r>
            <a:endParaRPr lang="pt-BR" sz="2400" dirty="0">
              <a:ln/>
              <a:latin typeface="Calibri" panose="020F0502020204030204" pitchFamily="34" charset="0"/>
              <a:ea typeface="Tahoma" pitchFamily="34" charset="0"/>
              <a:cs typeface="Calibri" panose="020F0502020204030204" pitchFamily="34" charset="0"/>
            </a:endParaRPr>
          </a:p>
          <a:p>
            <a:pPr marL="358775" indent="-358775">
              <a:spcAft>
                <a:spcPts val="600"/>
              </a:spcAft>
              <a:buFont typeface="Wingdings" panose="05000000000000000000" pitchFamily="2" charset="2"/>
              <a:buChar char="ü"/>
              <a:defRPr/>
            </a:pPr>
            <a:r>
              <a:rPr lang="pt-BR" sz="2400" dirty="0" smtClean="0">
                <a:ln/>
                <a:latin typeface="Calibri" panose="020F0502020204030204" pitchFamily="34" charset="0"/>
                <a:ea typeface="Tahoma" pitchFamily="34" charset="0"/>
                <a:cs typeface="Calibri" panose="020F0502020204030204" pitchFamily="34" charset="0"/>
              </a:rPr>
              <a:t>Rendimento escolar</a:t>
            </a:r>
            <a:endParaRPr lang="pt-BR" sz="2400" dirty="0">
              <a:ln/>
              <a:latin typeface="Calibri" panose="020F0502020204030204" pitchFamily="34" charset="0"/>
              <a:ea typeface="Tahoma" pitchFamily="34" charset="0"/>
              <a:cs typeface="Calibri" panose="020F0502020204030204" pitchFamily="34" charset="0"/>
            </a:endParaRPr>
          </a:p>
          <a:p>
            <a:pPr marL="358775" indent="-358775">
              <a:spcAft>
                <a:spcPts val="600"/>
              </a:spcAft>
              <a:buFont typeface="Wingdings" panose="05000000000000000000" pitchFamily="2" charset="2"/>
              <a:buChar char="ü"/>
              <a:defRPr/>
            </a:pPr>
            <a:r>
              <a:rPr lang="pt-BR" sz="2400" dirty="0" smtClean="0">
                <a:ln/>
                <a:latin typeface="Calibri" panose="020F0502020204030204" pitchFamily="34" charset="0"/>
                <a:ea typeface="Tahoma" pitchFamily="34" charset="0"/>
                <a:cs typeface="Calibri" panose="020F0502020204030204" pitchFamily="34" charset="0"/>
              </a:rPr>
              <a:t>Formação </a:t>
            </a:r>
            <a:r>
              <a:rPr lang="pt-BR" sz="2400" dirty="0">
                <a:ln/>
                <a:latin typeface="Calibri" panose="020F0502020204030204" pitchFamily="34" charset="0"/>
                <a:ea typeface="Tahoma" pitchFamily="34" charset="0"/>
                <a:cs typeface="Calibri" panose="020F0502020204030204" pitchFamily="34" charset="0"/>
              </a:rPr>
              <a:t>de práticas alimentares </a:t>
            </a:r>
            <a:r>
              <a:rPr lang="pt-BR" sz="2400" dirty="0" smtClean="0">
                <a:ln/>
                <a:latin typeface="Calibri" panose="020F0502020204030204" pitchFamily="34" charset="0"/>
                <a:ea typeface="Tahoma" pitchFamily="34" charset="0"/>
                <a:cs typeface="Calibri" panose="020F0502020204030204" pitchFamily="34" charset="0"/>
              </a:rPr>
              <a:t>saudáveis</a:t>
            </a:r>
            <a:endParaRPr lang="pt-BR" sz="2400" dirty="0">
              <a:latin typeface="Calibri" panose="020F0502020204030204" pitchFamily="34" charset="0"/>
              <a:ea typeface="Tahoma" pitchFamily="34" charset="0"/>
              <a:cs typeface="Calibri" panose="020F0502020204030204" pitchFamily="34" charset="0"/>
            </a:endParaRPr>
          </a:p>
        </p:txBody>
      </p:sp>
      <p:sp>
        <p:nvSpPr>
          <p:cNvPr id="9" name="Título 1"/>
          <p:cNvSpPr txBox="1">
            <a:spLocks/>
          </p:cNvSpPr>
          <p:nvPr/>
        </p:nvSpPr>
        <p:spPr>
          <a:xfrm>
            <a:off x="251520" y="260648"/>
            <a:ext cx="5410944" cy="65403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pt-BR" sz="3600" b="1" dirty="0" smtClean="0"/>
              <a:t>Eixos </a:t>
            </a:r>
            <a:r>
              <a:rPr lang="pt-BR" sz="3600" b="1" dirty="0"/>
              <a:t>e Objetivos</a:t>
            </a:r>
          </a:p>
        </p:txBody>
      </p:sp>
      <p:sp>
        <p:nvSpPr>
          <p:cNvPr id="10" name="Line 14"/>
          <p:cNvSpPr>
            <a:spLocks noChangeShapeType="1"/>
          </p:cNvSpPr>
          <p:nvPr/>
        </p:nvSpPr>
        <p:spPr bwMode="auto">
          <a:xfrm>
            <a:off x="0" y="928670"/>
            <a:ext cx="5724128" cy="0"/>
          </a:xfrm>
          <a:prstGeom prst="line">
            <a:avLst/>
          </a:prstGeom>
          <a:noFill/>
          <a:ln w="38100">
            <a:solidFill>
              <a:srgbClr val="FA9500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pt-BR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3866681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aixaDeTexto 5"/>
          <p:cNvSpPr txBox="1"/>
          <p:nvPr/>
        </p:nvSpPr>
        <p:spPr>
          <a:xfrm>
            <a:off x="179512" y="260648"/>
            <a:ext cx="58873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pt-BR" sz="3600" b="1" dirty="0" smtClean="0">
                <a:latin typeface="+mj-lt"/>
                <a:ea typeface="+mj-ea"/>
                <a:cs typeface="+mj-cs"/>
              </a:rPr>
              <a:t>Diretrizes do PNAE</a:t>
            </a:r>
            <a:endParaRPr lang="pt-BR" sz="3600" b="1" dirty="0">
              <a:latin typeface="+mj-lt"/>
              <a:ea typeface="+mj-ea"/>
              <a:cs typeface="+mj-cs"/>
            </a:endParaRPr>
          </a:p>
        </p:txBody>
      </p:sp>
      <p:sp>
        <p:nvSpPr>
          <p:cNvPr id="7" name="Espaço Reservado para Conteúdo 2"/>
          <p:cNvSpPr txBox="1">
            <a:spLocks/>
          </p:cNvSpPr>
          <p:nvPr/>
        </p:nvSpPr>
        <p:spPr>
          <a:xfrm>
            <a:off x="1043608" y="1484784"/>
            <a:ext cx="7524375" cy="3456384"/>
          </a:xfrm>
          <a:prstGeom prst="rect">
            <a:avLst/>
          </a:prstGeom>
          <a:noFill/>
          <a:ln>
            <a:noFill/>
          </a:ln>
          <a:effectLst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/>
          <a:lstStyle/>
          <a:p>
            <a:pPr marL="457200" indent="-457200" algn="just" eaLnBrk="0" hangingPunct="0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ü"/>
              <a:defRPr/>
            </a:pPr>
            <a:r>
              <a:rPr lang="pt-BR" sz="2800" kern="0" dirty="0" smtClean="0">
                <a:solidFill>
                  <a:schemeClr val="tx1"/>
                </a:solidFill>
              </a:rPr>
              <a:t>Emprego da Alimentação Saudável;</a:t>
            </a:r>
          </a:p>
          <a:p>
            <a:pPr marL="457200" indent="-457200" algn="just" eaLnBrk="0" hangingPunct="0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ü"/>
              <a:defRPr/>
            </a:pPr>
            <a:r>
              <a:rPr lang="pt-BR" sz="2800" kern="0" dirty="0" smtClean="0">
                <a:solidFill>
                  <a:schemeClr val="tx1"/>
                </a:solidFill>
              </a:rPr>
              <a:t>Inclusão da Educação Alimentar e Nutricional;</a:t>
            </a:r>
          </a:p>
          <a:p>
            <a:pPr marL="457200" indent="-457200" algn="just" eaLnBrk="0" hangingPunct="0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ü"/>
              <a:defRPr/>
            </a:pPr>
            <a:r>
              <a:rPr lang="pt-BR" sz="2800" kern="0" dirty="0" smtClean="0">
                <a:solidFill>
                  <a:schemeClr val="tx1"/>
                </a:solidFill>
              </a:rPr>
              <a:t>Universalidade;</a:t>
            </a:r>
            <a:endParaRPr lang="pt-BR" sz="2800" kern="0" dirty="0">
              <a:solidFill>
                <a:schemeClr val="tx1"/>
              </a:solidFill>
            </a:endParaRPr>
          </a:p>
          <a:p>
            <a:pPr marL="457200" indent="-457200" algn="just" eaLnBrk="0" hangingPunct="0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ü"/>
              <a:defRPr/>
            </a:pPr>
            <a:r>
              <a:rPr lang="pt-BR" sz="2800" kern="0" dirty="0" smtClean="0">
                <a:solidFill>
                  <a:schemeClr val="tx1"/>
                </a:solidFill>
              </a:rPr>
              <a:t>Controle social;</a:t>
            </a:r>
            <a:endParaRPr lang="pt-BR" sz="2800" kern="0" dirty="0">
              <a:solidFill>
                <a:schemeClr val="tx1"/>
              </a:solidFill>
            </a:endParaRPr>
          </a:p>
          <a:p>
            <a:pPr marL="457200" indent="-457200" algn="just" eaLnBrk="0" hangingPunct="0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ü"/>
              <a:defRPr/>
            </a:pPr>
            <a:r>
              <a:rPr lang="pt-BR" sz="2800" kern="0" dirty="0" smtClean="0">
                <a:solidFill>
                  <a:schemeClr val="tx1"/>
                </a:solidFill>
              </a:rPr>
              <a:t>Apoio ao desenvolvimento sustentável;</a:t>
            </a:r>
          </a:p>
          <a:p>
            <a:pPr marL="457200" indent="-457200" algn="just" eaLnBrk="0" hangingPunct="0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ü"/>
              <a:defRPr/>
            </a:pPr>
            <a:r>
              <a:rPr lang="pt-BR" sz="2800" kern="0" dirty="0" smtClean="0">
                <a:solidFill>
                  <a:schemeClr val="tx1"/>
                </a:solidFill>
              </a:rPr>
              <a:t>Direito à alimentação escolar com igualdade.</a:t>
            </a:r>
          </a:p>
          <a:p>
            <a:pPr algn="ctr" eaLnBrk="0" hangingPunct="0">
              <a:spcBef>
                <a:spcPts val="0"/>
              </a:spcBef>
              <a:defRPr/>
            </a:pPr>
            <a:endParaRPr lang="pt-BR" sz="2200" kern="0" dirty="0">
              <a:solidFill>
                <a:srgbClr val="000000"/>
              </a:solidFill>
            </a:endParaRPr>
          </a:p>
        </p:txBody>
      </p:sp>
      <p:sp>
        <p:nvSpPr>
          <p:cNvPr id="9" name="Line 14"/>
          <p:cNvSpPr>
            <a:spLocks noChangeShapeType="1"/>
          </p:cNvSpPr>
          <p:nvPr/>
        </p:nvSpPr>
        <p:spPr bwMode="auto">
          <a:xfrm>
            <a:off x="0" y="928670"/>
            <a:ext cx="5724128" cy="0"/>
          </a:xfrm>
          <a:prstGeom prst="line">
            <a:avLst/>
          </a:prstGeom>
          <a:noFill/>
          <a:ln w="38100">
            <a:solidFill>
              <a:srgbClr val="FA9500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pt-BR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9891188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4" name="Picture 6" descr="http://1.bp.blogspot.com/_Dltb7uClGAA/SvCK6LKmGcI/AAAAAAAAAAM/DIYoZJM6dWA/s320/Mapa+do+brasil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580112" y="1297406"/>
            <a:ext cx="3578786" cy="43804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ítulo 1"/>
          <p:cNvSpPr txBox="1">
            <a:spLocks/>
          </p:cNvSpPr>
          <p:nvPr/>
        </p:nvSpPr>
        <p:spPr>
          <a:xfrm>
            <a:off x="251520" y="260648"/>
            <a:ext cx="6364910" cy="66802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pt-BR" sz="3600" b="1" dirty="0" smtClean="0"/>
              <a:t>Dados </a:t>
            </a:r>
            <a:r>
              <a:rPr lang="pt-BR" sz="3600" b="1" dirty="0"/>
              <a:t>Gerais </a:t>
            </a:r>
            <a:r>
              <a:rPr lang="pt-BR" sz="3600" b="1" dirty="0" smtClean="0"/>
              <a:t>2017</a:t>
            </a:r>
            <a:endParaRPr lang="pt-BR" sz="3600" b="1" dirty="0"/>
          </a:p>
        </p:txBody>
      </p:sp>
      <p:sp>
        <p:nvSpPr>
          <p:cNvPr id="13" name="Line 14"/>
          <p:cNvSpPr>
            <a:spLocks noChangeShapeType="1"/>
          </p:cNvSpPr>
          <p:nvPr/>
        </p:nvSpPr>
        <p:spPr bwMode="auto">
          <a:xfrm flipV="1">
            <a:off x="0" y="928670"/>
            <a:ext cx="6228184" cy="0"/>
          </a:xfrm>
          <a:prstGeom prst="line">
            <a:avLst/>
          </a:prstGeom>
          <a:noFill/>
          <a:ln w="38100">
            <a:solidFill>
              <a:srgbClr val="FA9500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pt-BR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</a:endParaRPr>
          </a:p>
        </p:txBody>
      </p:sp>
      <p:sp>
        <p:nvSpPr>
          <p:cNvPr id="14" name="CaixaDeTexto 13"/>
          <p:cNvSpPr txBox="1"/>
          <p:nvPr/>
        </p:nvSpPr>
        <p:spPr>
          <a:xfrm flipH="1">
            <a:off x="179512" y="1556792"/>
            <a:ext cx="6912768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pt-BR" sz="2800" b="1" dirty="0" smtClean="0"/>
              <a:t>Orçamento – R$ 4 bilhões</a:t>
            </a:r>
          </a:p>
          <a:p>
            <a:pPr>
              <a:buFont typeface="Wingdings" pitchFamily="2" charset="2"/>
              <a:buChar char="Ø"/>
            </a:pPr>
            <a:endParaRPr lang="pt-BR" sz="800" b="1" dirty="0" smtClean="0"/>
          </a:p>
          <a:p>
            <a:pPr>
              <a:buFont typeface="Wingdings" pitchFamily="2" charset="2"/>
              <a:buChar char="Ø"/>
            </a:pPr>
            <a:r>
              <a:rPr lang="pt-BR" sz="2800" b="1" dirty="0" smtClean="0"/>
              <a:t>Municípios - 5.568</a:t>
            </a:r>
          </a:p>
          <a:p>
            <a:pPr>
              <a:buFont typeface="Wingdings" pitchFamily="2" charset="2"/>
              <a:buChar char="Ø"/>
            </a:pPr>
            <a:endParaRPr lang="pt-BR" sz="800" b="1" dirty="0" smtClean="0"/>
          </a:p>
          <a:p>
            <a:pPr>
              <a:buFont typeface="Wingdings" pitchFamily="2" charset="2"/>
              <a:buChar char="Ø"/>
            </a:pPr>
            <a:r>
              <a:rPr lang="pt-BR" sz="2800" b="1" dirty="0" smtClean="0"/>
              <a:t>Secretárias Estaduais – 27</a:t>
            </a:r>
          </a:p>
          <a:p>
            <a:pPr>
              <a:buFont typeface="Wingdings" pitchFamily="2" charset="2"/>
              <a:buChar char="Ø"/>
            </a:pPr>
            <a:endParaRPr lang="pt-BR" sz="800" b="1" dirty="0" smtClean="0"/>
          </a:p>
          <a:p>
            <a:pPr>
              <a:buFont typeface="Wingdings" pitchFamily="2" charset="2"/>
              <a:buChar char="Ø"/>
            </a:pPr>
            <a:r>
              <a:rPr lang="pt-BR" sz="2800" b="1" dirty="0" smtClean="0"/>
              <a:t>Escolas – 154 mil</a:t>
            </a:r>
          </a:p>
          <a:p>
            <a:pPr>
              <a:buFont typeface="Wingdings" pitchFamily="2" charset="2"/>
              <a:buChar char="Ø"/>
            </a:pPr>
            <a:endParaRPr lang="pt-BR" sz="800" b="1" dirty="0" smtClean="0"/>
          </a:p>
          <a:p>
            <a:pPr>
              <a:buFont typeface="Wingdings" pitchFamily="2" charset="2"/>
              <a:buChar char="Ø"/>
            </a:pPr>
            <a:r>
              <a:rPr lang="pt-BR" sz="2800" b="1" dirty="0" smtClean="0"/>
              <a:t>Alunos – 41 milhões</a:t>
            </a:r>
          </a:p>
          <a:p>
            <a:pPr>
              <a:buFont typeface="Wingdings" pitchFamily="2" charset="2"/>
              <a:buChar char="Ø"/>
            </a:pPr>
            <a:endParaRPr lang="pt-BR" sz="800" b="1" dirty="0" smtClean="0"/>
          </a:p>
          <a:p>
            <a:pPr>
              <a:buFont typeface="Wingdings" pitchFamily="2" charset="2"/>
              <a:buChar char="Ø"/>
            </a:pPr>
            <a:r>
              <a:rPr lang="pt-BR" sz="2800" b="1" dirty="0" smtClean="0"/>
              <a:t>Conselheiros – mais de 6 mil</a:t>
            </a:r>
          </a:p>
          <a:p>
            <a:pPr>
              <a:buFont typeface="Wingdings" pitchFamily="2" charset="2"/>
              <a:buChar char="Ø"/>
            </a:pPr>
            <a:endParaRPr lang="pt-BR" sz="800" b="1" dirty="0" smtClean="0"/>
          </a:p>
          <a:p>
            <a:pPr>
              <a:buFont typeface="Wingdings" pitchFamily="2" charset="2"/>
              <a:buChar char="Ø"/>
            </a:pPr>
            <a:r>
              <a:rPr lang="pt-BR" sz="2800" b="1" dirty="0" smtClean="0"/>
              <a:t>Nutricionistas – mais de 7 mil</a:t>
            </a:r>
          </a:p>
          <a:p>
            <a:pPr>
              <a:buFont typeface="Wingdings" pitchFamily="2" charset="2"/>
              <a:buChar char="Ø"/>
            </a:pPr>
            <a:endParaRPr lang="pt-BR" sz="800" b="1" dirty="0" smtClean="0"/>
          </a:p>
          <a:p>
            <a:pPr>
              <a:buFont typeface="Wingdings" pitchFamily="2" charset="2"/>
              <a:buChar char="Ø"/>
            </a:pPr>
            <a:r>
              <a:rPr lang="pt-BR" sz="2800" b="1" dirty="0" smtClean="0"/>
              <a:t>Refeições – mais de 50 milhões por dia  </a:t>
            </a:r>
            <a:endParaRPr lang="pt-BR" sz="2800" b="1" dirty="0"/>
          </a:p>
        </p:txBody>
      </p:sp>
    </p:spTree>
    <p:extLst>
      <p:ext uri="{BB962C8B-B14F-4D97-AF65-F5344CB8AC3E}">
        <p14:creationId xmlns:p14="http://schemas.microsoft.com/office/powerpoint/2010/main" xmlns="" val="33699145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5"/>
          <p:cNvSpPr>
            <a:spLocks noChangeArrowheads="1"/>
          </p:cNvSpPr>
          <p:nvPr/>
        </p:nvSpPr>
        <p:spPr bwMode="auto">
          <a:xfrm>
            <a:off x="467544" y="4437112"/>
            <a:ext cx="8495761" cy="1631858"/>
          </a:xfrm>
          <a:prstGeom prst="rect">
            <a:avLst/>
          </a:pr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lIns="92075" tIns="46038" rIns="92075" bIns="46038">
            <a:spAutoFit/>
          </a:bodyPr>
          <a:lstStyle/>
          <a:p>
            <a:pPr algn="just">
              <a:defRPr/>
            </a:pPr>
            <a:r>
              <a:rPr lang="pt-BR" sz="2000" b="1" dirty="0" smtClean="0">
                <a:solidFill>
                  <a:schemeClr val="tx1"/>
                </a:solidFill>
                <a:latin typeface="Calibri" pitchFamily="34" charset="0"/>
              </a:rPr>
              <a:t>Lei </a:t>
            </a:r>
            <a:r>
              <a:rPr lang="pt-BR" sz="2000" b="1" dirty="0">
                <a:solidFill>
                  <a:schemeClr val="tx1"/>
                </a:solidFill>
                <a:latin typeface="Calibri" pitchFamily="34" charset="0"/>
              </a:rPr>
              <a:t>11.947/09 - Art. 14 §1º - A aquisição de que trata este artigo poderá ser realizada </a:t>
            </a:r>
            <a:r>
              <a:rPr lang="pt-BR" sz="2000" b="1" u="sng" dirty="0">
                <a:solidFill>
                  <a:schemeClr val="tx1"/>
                </a:solidFill>
                <a:latin typeface="Calibri" pitchFamily="34" charset="0"/>
              </a:rPr>
              <a:t>dispensando-se o procedimento licitatório</a:t>
            </a:r>
            <a:r>
              <a:rPr lang="pt-BR" sz="2000" b="1" dirty="0">
                <a:solidFill>
                  <a:schemeClr val="tx1"/>
                </a:solidFill>
                <a:latin typeface="Calibri" pitchFamily="34" charset="0"/>
              </a:rPr>
              <a:t>, desde que os </a:t>
            </a:r>
            <a:r>
              <a:rPr lang="pt-BR" sz="2000" b="1" u="sng" dirty="0">
                <a:solidFill>
                  <a:schemeClr val="tx1"/>
                </a:solidFill>
                <a:latin typeface="Calibri" pitchFamily="34" charset="0"/>
              </a:rPr>
              <a:t>preços sejam compatíveis com os vigentes no mercado local,</a:t>
            </a:r>
            <a:r>
              <a:rPr lang="pt-BR" sz="2000" b="1" dirty="0">
                <a:solidFill>
                  <a:schemeClr val="tx1"/>
                </a:solidFill>
                <a:latin typeface="Calibri" pitchFamily="34" charset="0"/>
              </a:rPr>
              <a:t> atendam os princípios do art. 37 da CF/88 e os alimentos atendam às exigências do </a:t>
            </a:r>
            <a:r>
              <a:rPr lang="pt-BR" sz="2000" b="1" u="sng" dirty="0">
                <a:solidFill>
                  <a:schemeClr val="tx1"/>
                </a:solidFill>
                <a:latin typeface="Calibri" pitchFamily="34" charset="0"/>
              </a:rPr>
              <a:t>controle de qualidade </a:t>
            </a:r>
            <a:r>
              <a:rPr lang="pt-BR" sz="2000" b="1" dirty="0">
                <a:solidFill>
                  <a:schemeClr val="tx1"/>
                </a:solidFill>
                <a:latin typeface="Calibri" pitchFamily="34" charset="0"/>
              </a:rPr>
              <a:t>estabelecidas nas normas que regulamentam a matéria</a:t>
            </a:r>
            <a:r>
              <a:rPr lang="pt-BR" sz="2000" dirty="0"/>
              <a:t>.</a:t>
            </a:r>
          </a:p>
        </p:txBody>
      </p:sp>
      <p:pic>
        <p:nvPicPr>
          <p:cNvPr id="3078" name="Picture 6" descr="http://www.labtime.ufg.br/pnae/images/box_fnde_resources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499992" y="1124744"/>
            <a:ext cx="3024336" cy="31545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 descr="http://www.labtime.ufg.br/pnae/images/dap_group_pb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11561" y="1124744"/>
            <a:ext cx="2808312" cy="26308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ítulo 1"/>
          <p:cNvSpPr txBox="1">
            <a:spLocks/>
          </p:cNvSpPr>
          <p:nvPr/>
        </p:nvSpPr>
        <p:spPr>
          <a:xfrm>
            <a:off x="179512" y="188640"/>
            <a:ext cx="5544616" cy="66802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pt-BR" sz="3600" b="1" dirty="0" smtClean="0"/>
              <a:t>Agricultura </a:t>
            </a:r>
            <a:r>
              <a:rPr lang="pt-BR" sz="3600" b="1" dirty="0"/>
              <a:t>Familiar</a:t>
            </a:r>
          </a:p>
        </p:txBody>
      </p:sp>
      <p:sp>
        <p:nvSpPr>
          <p:cNvPr id="6" name="Line 14"/>
          <p:cNvSpPr>
            <a:spLocks noChangeShapeType="1"/>
          </p:cNvSpPr>
          <p:nvPr/>
        </p:nvSpPr>
        <p:spPr bwMode="auto">
          <a:xfrm flipV="1">
            <a:off x="0" y="928670"/>
            <a:ext cx="6516216" cy="0"/>
          </a:xfrm>
          <a:prstGeom prst="line">
            <a:avLst/>
          </a:prstGeom>
          <a:noFill/>
          <a:ln w="38100">
            <a:solidFill>
              <a:srgbClr val="FA9500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pt-BR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9663683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 </a:t>
            </a:r>
            <a:endParaRPr lang="pt-BR" dirty="0"/>
          </a:p>
        </p:txBody>
      </p:sp>
      <p:sp>
        <p:nvSpPr>
          <p:cNvPr id="6" name="CaixaDeTexto 5"/>
          <p:cNvSpPr txBox="1"/>
          <p:nvPr/>
        </p:nvSpPr>
        <p:spPr>
          <a:xfrm>
            <a:off x="179512" y="836712"/>
            <a:ext cx="763284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600" b="1" dirty="0" smtClean="0">
                <a:solidFill>
                  <a:srgbClr val="0070C0"/>
                </a:solidFill>
                <a:latin typeface="+mj-lt"/>
                <a:ea typeface="+mj-ea"/>
                <a:cs typeface="+mj-cs"/>
              </a:rPr>
              <a:t>Por que comprar</a:t>
            </a:r>
            <a:r>
              <a:rPr lang="pt-BR" sz="4400" i="1" dirty="0" smtClean="0">
                <a:solidFill>
                  <a:srgbClr val="4BACC6">
                    <a:lumMod val="75000"/>
                  </a:srgbClr>
                </a:solidFill>
              </a:rPr>
              <a:t>?</a:t>
            </a:r>
            <a:endParaRPr lang="pt-BR" sz="4400" dirty="0">
              <a:solidFill>
                <a:prstClr val="black"/>
              </a:solidFill>
            </a:endParaRPr>
          </a:p>
        </p:txBody>
      </p:sp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95536" y="4149080"/>
            <a:ext cx="2895770" cy="206278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4" descr="http://comunidades.mda.gov.br/portal/saf/programas/image/649202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75856" y="4149080"/>
            <a:ext cx="2520280" cy="205658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6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796136" y="4149080"/>
            <a:ext cx="2781396" cy="206278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Título 1"/>
          <p:cNvSpPr txBox="1">
            <a:spLocks/>
          </p:cNvSpPr>
          <p:nvPr/>
        </p:nvSpPr>
        <p:spPr>
          <a:xfrm>
            <a:off x="179512" y="188640"/>
            <a:ext cx="8435282" cy="66802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pt-BR" sz="3600" b="1" dirty="0" smtClean="0"/>
              <a:t>Agricultura </a:t>
            </a:r>
            <a:r>
              <a:rPr lang="pt-BR" sz="3600" b="1" dirty="0"/>
              <a:t>Familiar</a:t>
            </a:r>
          </a:p>
        </p:txBody>
      </p:sp>
      <p:sp>
        <p:nvSpPr>
          <p:cNvPr id="18" name="Line 14"/>
          <p:cNvSpPr>
            <a:spLocks noChangeShapeType="1"/>
          </p:cNvSpPr>
          <p:nvPr/>
        </p:nvSpPr>
        <p:spPr bwMode="auto">
          <a:xfrm flipV="1">
            <a:off x="0" y="928670"/>
            <a:ext cx="6516216" cy="0"/>
          </a:xfrm>
          <a:prstGeom prst="line">
            <a:avLst/>
          </a:prstGeom>
          <a:noFill/>
          <a:ln w="38100">
            <a:solidFill>
              <a:srgbClr val="FA9500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pt-BR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</a:endParaRPr>
          </a:p>
        </p:txBody>
      </p:sp>
      <p:sp>
        <p:nvSpPr>
          <p:cNvPr id="19" name="Retângulo 18"/>
          <p:cNvSpPr/>
          <p:nvPr/>
        </p:nvSpPr>
        <p:spPr>
          <a:xfrm>
            <a:off x="371786" y="1628800"/>
            <a:ext cx="849694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0" hangingPunct="0">
              <a:buFont typeface="Wingdings" pitchFamily="2" charset="2"/>
              <a:buChar char="Ø"/>
              <a:defRPr/>
            </a:pPr>
            <a:r>
              <a:rPr lang="pt-BR" sz="2800" b="1" dirty="0" smtClean="0">
                <a:cs typeface="Arial" charset="0"/>
              </a:rPr>
              <a:t>Cumprimento da legislação</a:t>
            </a:r>
            <a:endParaRPr lang="pt-BR" sz="2800" b="1" dirty="0">
              <a:cs typeface="Arial" charset="0"/>
            </a:endParaRPr>
          </a:p>
        </p:txBody>
      </p:sp>
      <p:sp>
        <p:nvSpPr>
          <p:cNvPr id="20" name="Retângulo 19"/>
          <p:cNvSpPr/>
          <p:nvPr/>
        </p:nvSpPr>
        <p:spPr>
          <a:xfrm>
            <a:off x="350143" y="2132856"/>
            <a:ext cx="519110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eaLnBrk="0" hangingPunct="0">
              <a:buFont typeface="Wingdings" pitchFamily="2" charset="2"/>
              <a:buChar char="Ø"/>
              <a:defRPr/>
            </a:pPr>
            <a:r>
              <a:rPr lang="pt-BR" sz="2800" b="1" dirty="0" smtClean="0">
                <a:cs typeface="Arial" charset="0"/>
              </a:rPr>
              <a:t>Processo de aquisição facilitado</a:t>
            </a:r>
            <a:endParaRPr lang="pt-BR" sz="2800" b="1" dirty="0">
              <a:cs typeface="Arial" charset="0"/>
            </a:endParaRPr>
          </a:p>
        </p:txBody>
      </p:sp>
      <p:sp>
        <p:nvSpPr>
          <p:cNvPr id="21" name="Retângulo 20"/>
          <p:cNvSpPr/>
          <p:nvPr/>
        </p:nvSpPr>
        <p:spPr>
          <a:xfrm>
            <a:off x="337510" y="2636912"/>
            <a:ext cx="477650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eaLnBrk="0" hangingPunct="0">
              <a:buFont typeface="Wingdings" pitchFamily="2" charset="2"/>
              <a:buChar char="Ø"/>
              <a:defRPr/>
            </a:pPr>
            <a:r>
              <a:rPr lang="pt-BR" sz="2800" b="1" dirty="0" smtClean="0">
                <a:cs typeface="Arial" charset="0"/>
              </a:rPr>
              <a:t>Geração de emprego e renda</a:t>
            </a:r>
            <a:endParaRPr lang="pt-BR" sz="2800" b="1" dirty="0">
              <a:cs typeface="Arial" charset="0"/>
            </a:endParaRPr>
          </a:p>
        </p:txBody>
      </p:sp>
      <p:sp>
        <p:nvSpPr>
          <p:cNvPr id="22" name="Retângulo 21"/>
          <p:cNvSpPr/>
          <p:nvPr/>
        </p:nvSpPr>
        <p:spPr>
          <a:xfrm>
            <a:off x="337509" y="3140968"/>
            <a:ext cx="646959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eaLnBrk="0" hangingPunct="0">
              <a:buFont typeface="Wingdings" pitchFamily="2" charset="2"/>
              <a:buChar char="Ø"/>
              <a:defRPr/>
            </a:pPr>
            <a:r>
              <a:rPr lang="pt-BR" sz="2800" b="1" dirty="0" smtClean="0">
                <a:cs typeface="Arial" charset="0"/>
              </a:rPr>
              <a:t>Incentivo às tradições alimentares locais</a:t>
            </a:r>
            <a:endParaRPr lang="pt-BR" sz="2800" b="1" dirty="0">
              <a:cs typeface="Arial" charset="0"/>
            </a:endParaRPr>
          </a:p>
        </p:txBody>
      </p:sp>
      <p:sp>
        <p:nvSpPr>
          <p:cNvPr id="23" name="Retângulo 22"/>
          <p:cNvSpPr/>
          <p:nvPr/>
        </p:nvSpPr>
        <p:spPr>
          <a:xfrm>
            <a:off x="324877" y="3645024"/>
            <a:ext cx="436523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eaLnBrk="0" hangingPunct="0">
              <a:buFont typeface="Wingdings" pitchFamily="2" charset="2"/>
              <a:buChar char="Ø"/>
              <a:defRPr/>
            </a:pPr>
            <a:r>
              <a:rPr lang="pt-BR" sz="2800" b="1" dirty="0" smtClean="0">
                <a:cs typeface="Arial" charset="0"/>
              </a:rPr>
              <a:t>Desenvolvimento regional</a:t>
            </a:r>
            <a:endParaRPr lang="pt-BR" sz="2800" b="1" dirty="0"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2017844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0" grpId="0"/>
      <p:bldP spid="21" grpId="0"/>
      <p:bldP spid="22" grpId="1"/>
      <p:bldP spid="2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 </a:t>
            </a:r>
            <a:endParaRPr lang="pt-BR" dirty="0"/>
          </a:p>
        </p:txBody>
      </p:sp>
      <p:pic>
        <p:nvPicPr>
          <p:cNvPr id="1026" name="Picture 2" descr="\\fnde.gov.br\sa\ASCOM\Publicidade\2018\Pnae\5 encontro Cecanes\Powerpoint\foto-comida_powerpoint.png"/>
          <p:cNvPicPr>
            <a:picLocks noChangeAspect="1" noChangeArrowheads="1"/>
          </p:cNvPicPr>
          <p:nvPr/>
        </p:nvPicPr>
        <p:blipFill>
          <a:blip r:embed="rId2" cstate="print">
            <a:lum bright="70000" contrast="-70000"/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14875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CaixaDeTexto 5"/>
          <p:cNvSpPr txBox="1"/>
          <p:nvPr/>
        </p:nvSpPr>
        <p:spPr>
          <a:xfrm>
            <a:off x="323528" y="1052736"/>
            <a:ext cx="76328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600" b="1" dirty="0" smtClean="0">
                <a:solidFill>
                  <a:srgbClr val="0070C0"/>
                </a:solidFill>
                <a:latin typeface="+mj-lt"/>
                <a:ea typeface="+mj-ea"/>
                <a:cs typeface="+mj-cs"/>
              </a:rPr>
              <a:t>Por que comprar?</a:t>
            </a:r>
          </a:p>
        </p:txBody>
      </p:sp>
      <p:pic>
        <p:nvPicPr>
          <p:cNvPr id="17" name="Picture 8" descr="http://www.labtime.ufg.br/pnae/images/child_happy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95536" y="1844824"/>
            <a:ext cx="2667320" cy="18832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Mais 17"/>
          <p:cNvSpPr/>
          <p:nvPr/>
        </p:nvSpPr>
        <p:spPr>
          <a:xfrm>
            <a:off x="1187624" y="3861048"/>
            <a:ext cx="721498" cy="555150"/>
          </a:xfrm>
          <a:prstGeom prst="mathPlus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19" name="Picture 4" descr="http://www.labtime.ufg.br/pnae/images/group_planting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1520" y="4581128"/>
            <a:ext cx="3059832" cy="20234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Espaço Reservado para Conteúdo 2"/>
          <p:cNvSpPr>
            <a:spLocks noGrp="1"/>
          </p:cNvSpPr>
          <p:nvPr>
            <p:ph idx="1"/>
          </p:nvPr>
        </p:nvSpPr>
        <p:spPr>
          <a:xfrm>
            <a:off x="4355976" y="1350867"/>
            <a:ext cx="4104456" cy="2068283"/>
          </a:xfrm>
          <a:solidFill>
            <a:schemeClr val="tx2">
              <a:lumMod val="20000"/>
              <a:lumOff val="80000"/>
            </a:schemeClr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>
            <a:normAutofit fontScale="77500" lnSpcReduction="20000"/>
          </a:bodyPr>
          <a:lstStyle/>
          <a:p>
            <a:pPr marL="176213" lvl="0" indent="-1588" algn="ctr">
              <a:buNone/>
            </a:pPr>
            <a:endParaRPr lang="pt-BR" sz="2800" dirty="0" smtClean="0">
              <a:solidFill>
                <a:srgbClr val="6FF97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</a:endParaRPr>
          </a:p>
          <a:p>
            <a:pPr marL="176213" lvl="0" indent="-1588" algn="ctr">
              <a:buNone/>
            </a:pPr>
            <a:r>
              <a:rPr lang="pt-BR" sz="2800" b="1" dirty="0" smtClean="0">
                <a:solidFill>
                  <a:srgbClr val="FC7714"/>
                </a:solidFill>
                <a:latin typeface="Calibri" pitchFamily="34" charset="0"/>
              </a:rPr>
              <a:t>Alimentação saudável e adequada</a:t>
            </a:r>
          </a:p>
          <a:p>
            <a:pPr marL="176213" lvl="0" indent="-1588" algn="ctr">
              <a:buNone/>
            </a:pPr>
            <a:r>
              <a:rPr lang="pt-BR" sz="2800" dirty="0" smtClean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 </a:t>
            </a:r>
          </a:p>
          <a:p>
            <a:pPr marL="176213" lvl="0" indent="-1588" algn="just">
              <a:buNone/>
              <a:tabLst>
                <a:tab pos="87313" algn="l"/>
              </a:tabLst>
            </a:pPr>
            <a:r>
              <a:rPr lang="pt-BR" sz="2000" dirty="0" smtClean="0">
                <a:solidFill>
                  <a:schemeClr val="tx1"/>
                </a:solidFill>
                <a:latin typeface="Calibri" pitchFamily="34" charset="0"/>
              </a:rPr>
              <a:t>Uso de alimentos variados, seguros, que respeitem a cultura, as tradições e os hábitos alimentares saudáveis.</a:t>
            </a:r>
          </a:p>
          <a:p>
            <a:pPr>
              <a:buNone/>
            </a:pPr>
            <a:endParaRPr lang="pt-BR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</a:endParaRPr>
          </a:p>
        </p:txBody>
      </p:sp>
      <p:sp>
        <p:nvSpPr>
          <p:cNvPr id="21" name="Espaço Reservado para Conteúdo 2"/>
          <p:cNvSpPr txBox="1">
            <a:spLocks/>
          </p:cNvSpPr>
          <p:nvPr/>
        </p:nvSpPr>
        <p:spPr>
          <a:xfrm>
            <a:off x="4355976" y="4029015"/>
            <a:ext cx="4104456" cy="1996359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31750" cap="flat" cmpd="sng" algn="ctr">
            <a:solidFill>
              <a:schemeClr val="tx1">
                <a:lumMod val="75000"/>
                <a:lumOff val="25000"/>
              </a:schemeClr>
            </a:solidFill>
            <a:prstDash val="solid"/>
          </a:ln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vert="horz">
            <a:normAutofit fontScale="25000" lnSpcReduction="20000"/>
          </a:bodyPr>
          <a:lstStyle>
            <a:lvl1pPr marL="365760" indent="-256032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•"/>
              <a:defRPr kumimoji="0"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658368" indent="-246888" algn="l" rtl="0" eaLnBrk="1" latinLnBrk="0" hangingPunct="1">
              <a:spcBef>
                <a:spcPts val="300"/>
              </a:spcBef>
              <a:buClr>
                <a:schemeClr val="accent2"/>
              </a:buClr>
              <a:buFont typeface="Georgia"/>
              <a:buChar char="▫"/>
              <a:defRPr kumimoji="0" sz="2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23544" indent="-219456" algn="l" rtl="0" eaLnBrk="1" latinLnBrk="0" hangingPunct="1">
              <a:spcBef>
                <a:spcPts val="300"/>
              </a:spcBef>
              <a:buClr>
                <a:schemeClr val="accent1"/>
              </a:buClr>
              <a:buFont typeface="Wingdings 2"/>
              <a:buChar char=""/>
              <a:defRPr kumimoji="0"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179576" indent="-201168" algn="l" rtl="0" eaLnBrk="1" latinLnBrk="0" hangingPunct="1">
              <a:spcBef>
                <a:spcPts val="300"/>
              </a:spcBef>
              <a:buClr>
                <a:schemeClr val="accent1"/>
              </a:buClr>
              <a:buFont typeface="Wingdings 2"/>
              <a:buChar char=""/>
              <a:defRPr kumimoji="0" sz="2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389888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▫"/>
              <a:defRPr kumimoji="0"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1609344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▫"/>
              <a:defRPr kumimoji="0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1828800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▫"/>
              <a:defRPr kumimoji="0" sz="1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2029968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◦"/>
              <a:defRPr kumimoji="0"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2240280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◦"/>
              <a:defRPr kumimoji="0" sz="1400" kern="1200" baseline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76213" indent="-1588" algn="ctr">
              <a:buFont typeface="Georgia"/>
              <a:buNone/>
            </a:pPr>
            <a:endParaRPr lang="pt-BR" dirty="0" smtClean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</a:endParaRPr>
          </a:p>
          <a:p>
            <a:pPr marL="176213" indent="-1588" algn="ctr">
              <a:buNone/>
            </a:pPr>
            <a:r>
              <a:rPr lang="pt-BR" sz="7200" b="1" dirty="0">
                <a:solidFill>
                  <a:srgbClr val="00B050"/>
                </a:solidFill>
                <a:latin typeface="Calibri" pitchFamily="34" charset="0"/>
                <a:cs typeface="Arial" charset="0"/>
              </a:rPr>
              <a:t>Apoio ao desenvolvimento sustentável </a:t>
            </a:r>
          </a:p>
          <a:p>
            <a:pPr marL="176213" indent="-1588" algn="ctr">
              <a:buFont typeface="Georgia"/>
              <a:buNone/>
            </a:pPr>
            <a:r>
              <a:rPr lang="pt-BR" sz="7200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 </a:t>
            </a:r>
          </a:p>
          <a:p>
            <a:pPr marL="176213" indent="-1588" algn="ctr">
              <a:buFont typeface="Georgia"/>
              <a:buNone/>
            </a:pPr>
            <a:endParaRPr lang="pt-BR" sz="4000" dirty="0" smtClean="0">
              <a:solidFill>
                <a:schemeClr val="bg1">
                  <a:lumMod val="9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</a:endParaRPr>
          </a:p>
          <a:p>
            <a:pPr marL="87313" indent="0" algn="just">
              <a:buNone/>
            </a:pPr>
            <a:r>
              <a:rPr lang="pt-BR" sz="6400" dirty="0">
                <a:solidFill>
                  <a:prstClr val="black"/>
                </a:solidFill>
                <a:latin typeface="Calibri" pitchFamily="34" charset="0"/>
                <a:cs typeface="Arial" charset="0"/>
              </a:rPr>
              <a:t>Com incentivos para a aquisição de gêneros alimentícios diversificados, sazonais, produzidos em âmbito local e pela agricultura familiar.</a:t>
            </a:r>
          </a:p>
          <a:p>
            <a:pPr>
              <a:buFont typeface="Georgia"/>
              <a:buNone/>
            </a:pPr>
            <a:endParaRPr lang="pt-BR" sz="6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</a:endParaRPr>
          </a:p>
        </p:txBody>
      </p:sp>
      <p:sp>
        <p:nvSpPr>
          <p:cNvPr id="10" name="Título 1"/>
          <p:cNvSpPr txBox="1">
            <a:spLocks/>
          </p:cNvSpPr>
          <p:nvPr/>
        </p:nvSpPr>
        <p:spPr>
          <a:xfrm>
            <a:off x="179512" y="188640"/>
            <a:ext cx="8435282" cy="66802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pt-BR" sz="3600" b="1" dirty="0" smtClean="0"/>
              <a:t>Agricultura </a:t>
            </a:r>
            <a:r>
              <a:rPr lang="pt-BR" sz="3600" b="1" dirty="0"/>
              <a:t>Familiar</a:t>
            </a:r>
          </a:p>
        </p:txBody>
      </p:sp>
      <p:sp>
        <p:nvSpPr>
          <p:cNvPr id="11" name="Line 14"/>
          <p:cNvSpPr>
            <a:spLocks noChangeShapeType="1"/>
          </p:cNvSpPr>
          <p:nvPr/>
        </p:nvSpPr>
        <p:spPr bwMode="auto">
          <a:xfrm flipV="1">
            <a:off x="0" y="928670"/>
            <a:ext cx="6516216" cy="0"/>
          </a:xfrm>
          <a:prstGeom prst="line">
            <a:avLst/>
          </a:prstGeom>
          <a:noFill/>
          <a:ln w="38100">
            <a:solidFill>
              <a:srgbClr val="FA9500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pt-BR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033487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 </a:t>
            </a:r>
            <a:endParaRPr lang="pt-BR" dirty="0"/>
          </a:p>
        </p:txBody>
      </p:sp>
      <p:sp>
        <p:nvSpPr>
          <p:cNvPr id="6" name="CaixaDeTexto 5"/>
          <p:cNvSpPr txBox="1"/>
          <p:nvPr/>
        </p:nvSpPr>
        <p:spPr>
          <a:xfrm>
            <a:off x="0" y="980728"/>
            <a:ext cx="76328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600" b="1" dirty="0" smtClean="0">
                <a:solidFill>
                  <a:srgbClr val="0070C0"/>
                </a:solidFill>
                <a:latin typeface="+mj-lt"/>
                <a:ea typeface="+mj-ea"/>
                <a:cs typeface="+mj-cs"/>
              </a:rPr>
              <a:t>O que comprar?</a:t>
            </a:r>
            <a:endParaRPr lang="pt-BR" sz="3600" b="1" dirty="0">
              <a:solidFill>
                <a:srgbClr val="0070C0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11" name="Picture 4" descr="C:\Users\37051928848\1 - CGPAE\1 - DIDAF\0 - FRENTE DE TRABALHO\4 - EAD - Site comentado\data\images\verdura_agricultor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95536" y="2745295"/>
            <a:ext cx="3724275" cy="2543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Espaço Reservado para Conteúdo 2"/>
          <p:cNvSpPr txBox="1">
            <a:spLocks/>
          </p:cNvSpPr>
          <p:nvPr/>
        </p:nvSpPr>
        <p:spPr>
          <a:xfrm>
            <a:off x="4355976" y="1124744"/>
            <a:ext cx="4248472" cy="936104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38100" cap="flat" cmpd="sng" algn="ctr">
            <a:solidFill>
              <a:schemeClr val="tx1">
                <a:lumMod val="75000"/>
                <a:lumOff val="25000"/>
              </a:schemeClr>
            </a:solidFill>
            <a:prstDash val="solid"/>
          </a:ln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vert="horz" lIns="91440" tIns="45720" rIns="91440" bIns="45720" rtlCol="0">
            <a:normAutofit fontScale="250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76213" indent="-1588" algn="ctr">
              <a:buFont typeface="Arial" panose="020B0604020202020204" pitchFamily="34" charset="0"/>
              <a:buNone/>
            </a:pPr>
            <a:endParaRPr lang="pt-BR" sz="6400" b="1" dirty="0" smtClean="0">
              <a:solidFill>
                <a:schemeClr val="tx2"/>
              </a:solidFill>
              <a:latin typeface="Calibri" pitchFamily="34" charset="0"/>
              <a:cs typeface="Arial" charset="0"/>
            </a:endParaRPr>
          </a:p>
          <a:p>
            <a:pPr marL="176213" indent="-1588" algn="ctr">
              <a:buFont typeface="Arial" panose="020B0604020202020204" pitchFamily="34" charset="0"/>
              <a:buNone/>
            </a:pPr>
            <a:r>
              <a:rPr lang="pt-BR" sz="14400" b="1" dirty="0" smtClean="0">
                <a:solidFill>
                  <a:schemeClr val="tx2"/>
                </a:solidFill>
                <a:latin typeface="Calibri" pitchFamily="34" charset="0"/>
                <a:cs typeface="Arial" charset="0"/>
              </a:rPr>
              <a:t>Preferencialmente </a:t>
            </a:r>
          </a:p>
          <a:p>
            <a:pPr marL="176213" indent="-1588" algn="ctr">
              <a:buFont typeface="Arial" panose="020B0604020202020204" pitchFamily="34" charset="0"/>
              <a:buNone/>
            </a:pPr>
            <a:endParaRPr lang="pt-BR" sz="2800" b="1" dirty="0" smtClean="0">
              <a:solidFill>
                <a:srgbClr val="FC7714"/>
              </a:solidFill>
              <a:latin typeface="Calibri" pitchFamily="34" charset="0"/>
            </a:endParaRPr>
          </a:p>
          <a:p>
            <a:pPr marL="176213" indent="-1588" algn="ctr">
              <a:buFont typeface="Arial" panose="020B0604020202020204" pitchFamily="34" charset="0"/>
              <a:buNone/>
            </a:pPr>
            <a:r>
              <a:rPr lang="pt-BR" sz="2800" dirty="0" smtClean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 </a:t>
            </a:r>
          </a:p>
          <a:p>
            <a:pPr>
              <a:buFont typeface="Arial" panose="020B0604020202020204" pitchFamily="34" charset="0"/>
              <a:buNone/>
            </a:pPr>
            <a:endParaRPr lang="pt-BR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</a:endParaRPr>
          </a:p>
        </p:txBody>
      </p:sp>
      <p:sp>
        <p:nvSpPr>
          <p:cNvPr id="15" name="Espaço Reservado para Conteúdo 2"/>
          <p:cNvSpPr txBox="1">
            <a:spLocks/>
          </p:cNvSpPr>
          <p:nvPr/>
        </p:nvSpPr>
        <p:spPr>
          <a:xfrm>
            <a:off x="4355976" y="2132856"/>
            <a:ext cx="4235495" cy="1944216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38100" cap="flat" cmpd="sng" algn="ctr">
            <a:solidFill>
              <a:schemeClr val="tx1">
                <a:lumMod val="75000"/>
                <a:lumOff val="25000"/>
              </a:schemeClr>
            </a:solidFill>
            <a:prstDash val="solid"/>
          </a:ln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vert="horz" lIns="91440" tIns="45720" rIns="91440" bIns="45720" rtlCol="0">
            <a:normAutofit fontScale="925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76213" indent="-1588" algn="ctr">
              <a:buFont typeface="Arial" panose="020B0604020202020204" pitchFamily="34" charset="0"/>
              <a:buNone/>
            </a:pPr>
            <a:endParaRPr lang="pt-BR" sz="2800" dirty="0" smtClean="0">
              <a:solidFill>
                <a:srgbClr val="6FF97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</a:endParaRPr>
          </a:p>
          <a:p>
            <a:pPr marL="176213" lvl="0" indent="-1588" algn="ctr">
              <a:buNone/>
            </a:pPr>
            <a:r>
              <a:rPr lang="pt-BR" sz="2600" b="1" dirty="0">
                <a:solidFill>
                  <a:srgbClr val="FC7714"/>
                </a:solidFill>
                <a:latin typeface="Calibri" pitchFamily="34" charset="0"/>
              </a:rPr>
              <a:t>Alimentos </a:t>
            </a:r>
            <a:r>
              <a:rPr lang="pt-BR" sz="2600" b="1" i="1" dirty="0">
                <a:solidFill>
                  <a:srgbClr val="FC7714"/>
                </a:solidFill>
                <a:latin typeface="Calibri" pitchFamily="34" charset="0"/>
              </a:rPr>
              <a:t>in natura</a:t>
            </a:r>
          </a:p>
          <a:p>
            <a:pPr marL="176213" indent="-1588" algn="ctr">
              <a:buFont typeface="Arial" panose="020B0604020202020204" pitchFamily="34" charset="0"/>
              <a:buNone/>
            </a:pPr>
            <a:r>
              <a:rPr lang="pt-BR" sz="2900" b="1" dirty="0" smtClean="0">
                <a:solidFill>
                  <a:srgbClr val="00B050"/>
                </a:solidFill>
                <a:latin typeface="Calibri" pitchFamily="34" charset="0"/>
                <a:cs typeface="Arial" charset="0"/>
              </a:rPr>
              <a:t>Alimentos </a:t>
            </a:r>
            <a:r>
              <a:rPr lang="pt-BR" sz="2900" b="1" dirty="0">
                <a:solidFill>
                  <a:srgbClr val="00B050"/>
                </a:solidFill>
                <a:latin typeface="Calibri" pitchFamily="34" charset="0"/>
                <a:cs typeface="Arial" charset="0"/>
              </a:rPr>
              <a:t>minimamente processados</a:t>
            </a:r>
          </a:p>
          <a:p>
            <a:pPr marL="176213" indent="-1588" algn="ctr">
              <a:buFont typeface="Arial" panose="020B0604020202020204" pitchFamily="34" charset="0"/>
              <a:buNone/>
            </a:pPr>
            <a:r>
              <a:rPr lang="pt-BR" sz="2900" b="1" dirty="0">
                <a:solidFill>
                  <a:srgbClr val="00B050"/>
                </a:solidFill>
                <a:latin typeface="Calibri" pitchFamily="34" charset="0"/>
                <a:cs typeface="Arial" charset="0"/>
              </a:rPr>
              <a:t> </a:t>
            </a:r>
          </a:p>
          <a:p>
            <a:pPr>
              <a:buFont typeface="Arial" panose="020B0604020202020204" pitchFamily="34" charset="0"/>
              <a:buNone/>
            </a:pPr>
            <a:endParaRPr lang="pt-BR" sz="2900" b="1" dirty="0">
              <a:solidFill>
                <a:srgbClr val="00B050"/>
              </a:solidFill>
              <a:latin typeface="Calibri" pitchFamily="34" charset="0"/>
              <a:cs typeface="Arial" charset="0"/>
            </a:endParaRPr>
          </a:p>
        </p:txBody>
      </p:sp>
      <p:sp>
        <p:nvSpPr>
          <p:cNvPr id="16" name="Espaço Reservado para Conteúdo 2"/>
          <p:cNvSpPr txBox="1">
            <a:spLocks/>
          </p:cNvSpPr>
          <p:nvPr/>
        </p:nvSpPr>
        <p:spPr>
          <a:xfrm>
            <a:off x="4355976" y="4149081"/>
            <a:ext cx="4248472" cy="2016224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38100" cap="flat" cmpd="sng" algn="ctr">
            <a:solidFill>
              <a:schemeClr val="tx1">
                <a:lumMod val="75000"/>
                <a:lumOff val="25000"/>
              </a:schemeClr>
            </a:solidFill>
            <a:prstDash val="solid"/>
          </a:ln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76213" indent="-1588" algn="just">
              <a:buNone/>
            </a:pPr>
            <a:r>
              <a:rPr lang="pt-BR" altLang="pt-BR" sz="1600" b="1" dirty="0" smtClean="0">
                <a:solidFill>
                  <a:schemeClr val="tx1"/>
                </a:solidFill>
              </a:rPr>
              <a:t>Art</a:t>
            </a:r>
            <a:r>
              <a:rPr lang="pt-BR" altLang="pt-BR" sz="1600" b="1" dirty="0">
                <a:solidFill>
                  <a:schemeClr val="tx1"/>
                </a:solidFill>
              </a:rPr>
              <a:t>. 33 Os produtos alimentícios a serem adquiridos para o alunado do PNAE deverão atender ao disposto na legislação de alimentos, estabelecida pela Agência Nacional de Vigilância Sanitária – ANVISA do Ministério da Saúde – MS e pelo Ministério da Agricultura, Pecuária e Abastecimento – MAPA</a:t>
            </a:r>
            <a:r>
              <a:rPr lang="pt-BR" altLang="pt-BR" sz="1600" dirty="0">
                <a:solidFill>
                  <a:schemeClr val="tx1"/>
                </a:solidFill>
              </a:rPr>
              <a:t>.</a:t>
            </a:r>
          </a:p>
          <a:p>
            <a:pPr marL="176213" indent="-1588" algn="ctr">
              <a:buFont typeface="Arial" panose="020B0604020202020204" pitchFamily="34" charset="0"/>
              <a:buNone/>
            </a:pPr>
            <a:r>
              <a:rPr lang="pt-BR" sz="1600" b="1" dirty="0" smtClean="0">
                <a:solidFill>
                  <a:srgbClr val="00B050"/>
                </a:solidFill>
                <a:latin typeface="Calibri" pitchFamily="34" charset="0"/>
                <a:cs typeface="Arial" charset="0"/>
              </a:rPr>
              <a:t> </a:t>
            </a:r>
            <a:endParaRPr lang="pt-BR" sz="1600" b="1" dirty="0">
              <a:solidFill>
                <a:srgbClr val="00B050"/>
              </a:solidFill>
              <a:latin typeface="Calibri" pitchFamily="34" charset="0"/>
              <a:cs typeface="Arial" charset="0"/>
            </a:endParaRPr>
          </a:p>
          <a:p>
            <a:pPr>
              <a:buFont typeface="Arial" panose="020B0604020202020204" pitchFamily="34" charset="0"/>
              <a:buNone/>
            </a:pPr>
            <a:endParaRPr lang="pt-BR" sz="1600" b="1" dirty="0">
              <a:solidFill>
                <a:srgbClr val="00B050"/>
              </a:solidFill>
              <a:latin typeface="Calibri" pitchFamily="34" charset="0"/>
              <a:cs typeface="Arial" charset="0"/>
            </a:endParaRPr>
          </a:p>
        </p:txBody>
      </p:sp>
      <p:sp>
        <p:nvSpPr>
          <p:cNvPr id="9" name="Título 1"/>
          <p:cNvSpPr txBox="1">
            <a:spLocks/>
          </p:cNvSpPr>
          <p:nvPr/>
        </p:nvSpPr>
        <p:spPr>
          <a:xfrm>
            <a:off x="179512" y="188640"/>
            <a:ext cx="8435282" cy="66802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pt-BR" sz="3600" b="1" dirty="0" smtClean="0"/>
              <a:t>Agricultura </a:t>
            </a:r>
            <a:r>
              <a:rPr lang="pt-BR" sz="3600" b="1" dirty="0"/>
              <a:t>Familiar</a:t>
            </a:r>
          </a:p>
        </p:txBody>
      </p:sp>
      <p:sp>
        <p:nvSpPr>
          <p:cNvPr id="10" name="Line 14"/>
          <p:cNvSpPr>
            <a:spLocks noChangeShapeType="1"/>
          </p:cNvSpPr>
          <p:nvPr/>
        </p:nvSpPr>
        <p:spPr bwMode="auto">
          <a:xfrm flipV="1">
            <a:off x="0" y="928670"/>
            <a:ext cx="6516216" cy="0"/>
          </a:xfrm>
          <a:prstGeom prst="line">
            <a:avLst/>
          </a:prstGeom>
          <a:noFill/>
          <a:ln w="38100">
            <a:solidFill>
              <a:srgbClr val="FA9500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pt-BR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471302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544FDA6D13AE1247A9B0C79979AB1262" ma:contentTypeVersion="18" ma:contentTypeDescription="Crie um novo documento." ma:contentTypeScope="" ma:versionID="83a184262e473aeceb778863e87505bf">
  <xsd:schema xmlns:xsd="http://www.w3.org/2001/XMLSchema" xmlns:xs="http://www.w3.org/2001/XMLSchema" xmlns:p="http://schemas.microsoft.com/office/2006/metadata/properties" xmlns:ns2="e461758b-926b-44e9-b618-2ebbf9c7904c" xmlns:ns3="5b029b56-3411-473c-8dc4-47702cfa7f09" targetNamespace="http://schemas.microsoft.com/office/2006/metadata/properties" ma:root="true" ma:fieldsID="fcb0e20cc688b2b1cbd0e5fa140ef4b3" ns2:_="" ns3:_="">
    <xsd:import namespace="e461758b-926b-44e9-b618-2ebbf9c7904c"/>
    <xsd:import namespace="5b029b56-3411-473c-8dc4-47702cfa7f09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3:SharedWithUsers" minOccurs="0"/>
                <xsd:element ref="ns3:SharedWithDetails" minOccurs="0"/>
                <xsd:element ref="ns2:MediaServiceObjectDetectorVersions" minOccurs="0"/>
                <xsd:element ref="ns2:MediaLengthInSeconds" minOccurs="0"/>
                <xsd:element ref="ns2:MediaServiceSearchProperties" minOccurs="0"/>
                <xsd:element ref="ns2:lcf76f155ced4ddcb4097134ff3c332f" minOccurs="0"/>
                <xsd:element ref="ns3:TaxCatchAll" minOccurs="0"/>
                <xsd:element ref="ns2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461758b-926b-44e9-b618-2ebbf9c7904c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6" nillable="true" ma:displayName="MediaServiceDateTaken" ma:hidden="true" ma:internalName="MediaServiceDateTaken" ma:readOnly="true">
      <xsd:simpleType>
        <xsd:restriction base="dms:Text"/>
      </xsd:simpleType>
    </xsd:element>
    <xsd:element name="MediaServiceObjectDetectorVersions" ma:index="19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LengthInSeconds" ma:index="20" nillable="true" ma:displayName="MediaLengthInSeconds" ma:hidden="true" ma:internalName="MediaLengthInSeconds" ma:readOnly="true">
      <xsd:simpleType>
        <xsd:restriction base="dms:Unknown"/>
      </xsd:simpleType>
    </xsd:element>
    <xsd:element name="MediaServiceSearchProperties" ma:index="21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lcf76f155ced4ddcb4097134ff3c332f" ma:index="23" nillable="true" ma:taxonomy="true" ma:internalName="lcf76f155ced4ddcb4097134ff3c332f" ma:taxonomyFieldName="MediaServiceImageTags" ma:displayName="Marcações de imagem" ma:readOnly="false" ma:fieldId="{5cf76f15-5ced-4ddc-b409-7134ff3c332f}" ma:taxonomyMulti="true" ma:sspId="7f071e9a-c5f5-413c-99f8-544067b83093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Location" ma:index="25" nillable="true" ma:displayName="Location" ma:description="" ma:indexed="true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b029b56-3411-473c-8dc4-47702cfa7f09" elementFormDefault="qualified">
    <xsd:import namespace="http://schemas.microsoft.com/office/2006/documentManagement/types"/>
    <xsd:import namespace="http://schemas.microsoft.com/office/infopath/2007/PartnerControls"/>
    <xsd:element name="SharedWithUsers" ma:index="17" nillable="true" ma:displayName="Compartilhado com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8" nillable="true" ma:displayName="Detalhes de Compartilhado Com" ma:internalName="SharedWithDetails" ma:readOnly="true">
      <xsd:simpleType>
        <xsd:restriction base="dms:Note">
          <xsd:maxLength value="255"/>
        </xsd:restriction>
      </xsd:simpleType>
    </xsd:element>
    <xsd:element name="TaxCatchAll" ma:index="24" nillable="true" ma:displayName="Taxonomy Catch All Column" ma:hidden="true" ma:list="{f8e03233-003e-466b-8a0b-74bd81e32b73}" ma:internalName="TaxCatchAll" ma:showField="CatchAllData" ma:web="5b029b56-3411-473c-8dc4-47702cfa7f09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e Conteúdo"/>
        <xsd:element ref="dc:title" minOccurs="0" maxOccurs="1" ma:index="4" ma:displayName="Títu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5b029b56-3411-473c-8dc4-47702cfa7f09" xsi:nil="true"/>
    <lcf76f155ced4ddcb4097134ff3c332f xmlns="e461758b-926b-44e9-b618-2ebbf9c7904c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798591E8-CCFB-4158-A522-8F2D1C265572}"/>
</file>

<file path=customXml/itemProps2.xml><?xml version="1.0" encoding="utf-8"?>
<ds:datastoreItem xmlns:ds="http://schemas.openxmlformats.org/officeDocument/2006/customXml" ds:itemID="{2348D40A-05A6-4CE4-BF90-FDA299949FFC}"/>
</file>

<file path=customXml/itemProps3.xml><?xml version="1.0" encoding="utf-8"?>
<ds:datastoreItem xmlns:ds="http://schemas.openxmlformats.org/officeDocument/2006/customXml" ds:itemID="{7DFC7DB9-CD14-44C6-90F5-0F2B820D2197}"/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3416</TotalTime>
  <Words>868</Words>
  <Application>Microsoft Office PowerPoint</Application>
  <PresentationFormat>Apresentação na tela (4:3)</PresentationFormat>
  <Paragraphs>172</Paragraphs>
  <Slides>18</Slides>
  <Notes>6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18</vt:i4>
      </vt:variant>
    </vt:vector>
  </HeadingPairs>
  <TitlesOfParts>
    <vt:vector size="19" baseType="lpstr">
      <vt:lpstr>Tema do Office</vt:lpstr>
      <vt:lpstr>Slide 1</vt:lpstr>
      <vt:lpstr>Slide 2</vt:lpstr>
      <vt:lpstr>Slide 3</vt:lpstr>
      <vt:lpstr>Slide 4</vt:lpstr>
      <vt:lpstr>Slide 5</vt:lpstr>
      <vt:lpstr>Slide 6</vt:lpstr>
      <vt:lpstr> </vt:lpstr>
      <vt:lpstr> </vt:lpstr>
      <vt:lpstr> </vt:lpstr>
      <vt:lpstr> </vt:lpstr>
      <vt:lpstr>Slide 11</vt:lpstr>
      <vt:lpstr> </vt:lpstr>
      <vt:lpstr> </vt:lpstr>
      <vt:lpstr>Slide 14</vt:lpstr>
      <vt:lpstr>Slide 15</vt:lpstr>
      <vt:lpstr> </vt:lpstr>
      <vt:lpstr>Slide 17</vt:lpstr>
      <vt:lpstr>Slide 18</vt:lpstr>
    </vt:vector>
  </TitlesOfParts>
  <Company>FNDE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ANA CAROLINA NUNES</dc:creator>
  <cp:lastModifiedBy>Windows User</cp:lastModifiedBy>
  <cp:revision>184</cp:revision>
  <cp:lastPrinted>2015-05-05T20:05:53Z</cp:lastPrinted>
  <dcterms:created xsi:type="dcterms:W3CDTF">2015-04-30T12:39:13Z</dcterms:created>
  <dcterms:modified xsi:type="dcterms:W3CDTF">2018-10-23T11:00:24Z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0x010100544FDA6D13AE1247A9B0C79979AB1262</vt:lpwstr>
  </property>
</Properties>
</file>