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30" r:id="rId4"/>
    <p:sldId id="331" r:id="rId5"/>
    <p:sldId id="334" r:id="rId6"/>
    <p:sldId id="335" r:id="rId7"/>
    <p:sldId id="336" r:id="rId8"/>
    <p:sldId id="338" r:id="rId9"/>
    <p:sldId id="354" r:id="rId10"/>
    <p:sldId id="341" r:id="rId11"/>
    <p:sldId id="342" r:id="rId12"/>
    <p:sldId id="332" r:id="rId13"/>
    <p:sldId id="343" r:id="rId14"/>
    <p:sldId id="344" r:id="rId15"/>
    <p:sldId id="345" r:id="rId16"/>
    <p:sldId id="359" r:id="rId17"/>
    <p:sldId id="358" r:id="rId18"/>
    <p:sldId id="355" r:id="rId19"/>
    <p:sldId id="347" r:id="rId20"/>
    <p:sldId id="356" r:id="rId21"/>
    <p:sldId id="357" r:id="rId22"/>
    <p:sldId id="349" r:id="rId23"/>
    <p:sldId id="360" r:id="rId24"/>
    <p:sldId id="351" r:id="rId25"/>
    <p:sldId id="353" r:id="rId26"/>
    <p:sldId id="329" r:id="rId27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A80ED-7965-4482-BB5B-04B43560BB1B}" v="249" dt="2018-06-17T22:05:25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DB09-4454-442E-A21A-5D4FD5FF022F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8B41-206D-443F-916D-F147D259122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valeska.gomes@camara.leg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tf.jus.br/portal/peticaoInicial/verPeticaoInicial.asp?base=ADIN&amp;s1=1627&amp;processo=16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060432" cy="360040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Valorização do  Magistério e Limites de Despesas de Pessoal</a:t>
            </a:r>
            <a:br>
              <a:rPr lang="pt-BR" dirty="0"/>
            </a:br>
            <a:br>
              <a:rPr lang="pt-BR" dirty="0"/>
            </a:br>
            <a:r>
              <a:rPr lang="pt-BR" sz="3100" dirty="0"/>
              <a:t>Junho de 2018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5611621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90" y="6023627"/>
            <a:ext cx="2217420" cy="421640"/>
          </a:xfrm>
          <a:prstGeom prst="rect">
            <a:avLst/>
          </a:prstGeom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313608"/>
              </p:ext>
            </p:extLst>
          </p:nvPr>
        </p:nvGraphicFramePr>
        <p:xfrm>
          <a:off x="2699792" y="-12576"/>
          <a:ext cx="3302852" cy="204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4" imgW="10038095" imgH="6516010" progId="">
                  <p:embed/>
                </p:oleObj>
              </mc:Choice>
              <mc:Fallback>
                <p:oleObj r:id="rId4" imgW="10038095" imgH="6516010" progId="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-12576"/>
                        <a:ext cx="3302852" cy="20481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pt-BR" sz="4000" dirty="0">
                <a:solidFill>
                  <a:schemeClr val="bg1"/>
                </a:solidFill>
              </a:rPr>
            </a:br>
            <a:r>
              <a:rPr lang="pt-BR" sz="4000" dirty="0">
                <a:solidFill>
                  <a:schemeClr val="bg1"/>
                </a:solidFill>
              </a:rPr>
              <a:t>Planos de carreira – Lei do </a:t>
            </a:r>
            <a:r>
              <a:rPr lang="pt-BR" sz="4000" dirty="0" err="1">
                <a:solidFill>
                  <a:schemeClr val="bg1"/>
                </a:solidFill>
              </a:rPr>
              <a:t>Fundeb</a:t>
            </a:r>
            <a:br>
              <a:rPr lang="pt-BR" dirty="0"/>
            </a:b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67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/>
              <a:t>Art. 40. Os Estados, o DF e os Municípios deverão implantar </a:t>
            </a:r>
            <a:r>
              <a:rPr lang="pt-BR" b="1" i="1" u="sng" dirty="0"/>
              <a:t>Planos de Carreira e</a:t>
            </a:r>
            <a:r>
              <a:rPr lang="pt-BR" b="1" i="1" dirty="0"/>
              <a:t> </a:t>
            </a:r>
            <a:r>
              <a:rPr lang="pt-BR" b="1" i="1" u="sng" dirty="0"/>
              <a:t>remuneração dos profissionais da EB</a:t>
            </a:r>
            <a:r>
              <a:rPr lang="pt-BR" i="1" dirty="0"/>
              <a:t>, de modo a assegurar: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I - a remuneração condigna dos profissionais  na EB da rede pública;</a:t>
            </a:r>
            <a:endParaRPr lang="pt-BR" dirty="0"/>
          </a:p>
          <a:p>
            <a:pPr marL="0" indent="0">
              <a:buNone/>
            </a:pPr>
            <a:r>
              <a:rPr lang="pt-BR" i="1" dirty="0"/>
              <a:t>II - integração entre o trabalho individual e a proposta pedagógica da escola;</a:t>
            </a:r>
            <a:endParaRPr lang="pt-BR" dirty="0"/>
          </a:p>
          <a:p>
            <a:pPr marL="0" indent="0">
              <a:buNone/>
            </a:pPr>
            <a:r>
              <a:rPr lang="pt-BR" i="1" dirty="0"/>
              <a:t>III - a melhoria da qualidade do ensino e da aprendizagem.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Parágrafo único.  Os Planos de Carreira deverão contemplar capacitação profissional especialmente voltada à </a:t>
            </a:r>
            <a:r>
              <a:rPr lang="pt-BR" b="1" i="1" dirty="0"/>
              <a:t>formação continuada </a:t>
            </a:r>
            <a:r>
              <a:rPr lang="pt-BR" i="1" dirty="0"/>
              <a:t>com vistas na melhoria da qualidade do ensino.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Art. 41.  O poder público </a:t>
            </a:r>
            <a:r>
              <a:rPr lang="pt-BR" b="1" i="1" u="sng" dirty="0"/>
              <a:t>deverá fixar, em lei específica, até 31 de agosto de 2007,  piso salarial</a:t>
            </a:r>
            <a:r>
              <a:rPr lang="pt-BR" i="1" dirty="0"/>
              <a:t> profissional nacional para os profissionais do magistério público da educação básica.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1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pt-BR" sz="4000" dirty="0">
                <a:solidFill>
                  <a:schemeClr val="bg1"/>
                </a:solidFill>
              </a:rPr>
            </a:br>
            <a:r>
              <a:rPr lang="pt-BR" sz="4000" dirty="0">
                <a:solidFill>
                  <a:schemeClr val="bg1"/>
                </a:solidFill>
              </a:rPr>
              <a:t>Planos de carreira – Lei do Piso</a:t>
            </a:r>
            <a:br>
              <a:rPr lang="pt-BR" dirty="0"/>
            </a:b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6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dirty="0"/>
              <a:t>Art. 6</a:t>
            </a:r>
            <a:r>
              <a:rPr lang="pt-BR" u="sng" baseline="30000" dirty="0"/>
              <a:t>o</a:t>
            </a:r>
            <a:r>
              <a:rPr lang="pt-BR" dirty="0"/>
              <a:t>  A União, os Estados, o Distrito Federal e os Municípios deverão elaborar ou adequar seus Planos de Carreira e Remuneração do Magistério até 31 de dezembro de 2009, tendo em vista o cumprimento do piso salarial profissional nacional para os profissionais do magistério público da educação básica.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Rede de Assistência Técnica - MEC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Rede de Assistência Técnica dos Planos de Carreira e Remuneração</a:t>
            </a:r>
          </a:p>
          <a:p>
            <a:pPr marL="0" indent="0">
              <a:buNone/>
            </a:pPr>
            <a:r>
              <a:rPr lang="pt-BR" dirty="0"/>
              <a:t>* experiência dos Planos Estaduais e Municipais de Educação.</a:t>
            </a:r>
          </a:p>
          <a:p>
            <a:pPr marL="0" indent="0">
              <a:buNone/>
            </a:pPr>
            <a:r>
              <a:rPr lang="pt-BR" dirty="0"/>
              <a:t>* Sistema de Apoio e Gestão de Planos de Carreira – SISPCR: simulação de alternativas para PCR, considerando impactos nas despesas com pessoal. 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1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Meta 18 - PNE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Meta 18: assegurar, no prazo de 2 anos, a existência de planos de Carreira para os (as) </a:t>
            </a:r>
            <a:r>
              <a:rPr lang="pt-BR" b="1" i="1" u="sng" dirty="0"/>
              <a:t>profissionais da educação básica e superior pública </a:t>
            </a:r>
            <a:r>
              <a:rPr lang="pt-BR" i="1" dirty="0"/>
              <a:t>de todos os sistemas de ensino e, para o plano de Carreira dos (as) profissionais da educação básica pública, tomar como referência o piso salarial nacional profissional, definido em lei federal, nos termos do inciso VIII do art. 206 da Constituição.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0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Meta 18 – PNE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379" y="3933056"/>
            <a:ext cx="7245242" cy="22957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68760"/>
            <a:ext cx="7273973" cy="230425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75656" y="640419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2º Relatório de Monitoramento do PNE – INEP/2018</a:t>
            </a:r>
          </a:p>
        </p:txBody>
      </p:sp>
    </p:spTree>
    <p:extLst>
      <p:ext uri="{BB962C8B-B14F-4D97-AF65-F5344CB8AC3E}">
        <p14:creationId xmlns:p14="http://schemas.microsoft.com/office/powerpoint/2010/main" val="11230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Diretrizes Nacionais para Planos de Carreira e Remuneração do Magistério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I)Resoluções do Conselho Nacional de Educação:</a:t>
            </a:r>
          </a:p>
          <a:p>
            <a:pPr marL="0" indent="0">
              <a:buNone/>
            </a:pPr>
            <a:r>
              <a:rPr lang="pt-BR" i="1" dirty="0"/>
              <a:t>Res. nº 3, de 1997 </a:t>
            </a:r>
          </a:p>
          <a:p>
            <a:pPr marL="0" indent="0">
              <a:buNone/>
            </a:pPr>
            <a:r>
              <a:rPr lang="pt-BR" i="1" dirty="0"/>
              <a:t>Res. nº 2, de 2009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II)Proposições na Câmara dos Deputados: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PL nº 1287/2011, da Dep. Dorinha Seabra (DEM/TO)</a:t>
            </a:r>
          </a:p>
          <a:p>
            <a:pPr marL="0" indent="0">
              <a:buNone/>
            </a:pPr>
            <a:r>
              <a:rPr lang="pt-BR" dirty="0"/>
              <a:t>PL nº 1377/2011, do Dep. </a:t>
            </a:r>
            <a:r>
              <a:rPr lang="pt-BR" dirty="0" err="1"/>
              <a:t>Ságuas</a:t>
            </a:r>
            <a:r>
              <a:rPr lang="pt-BR" dirty="0"/>
              <a:t> Moraes (PT/MT)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Piso Salarial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/>
          </a:bodyPr>
          <a:lstStyle/>
          <a:p>
            <a:r>
              <a:rPr lang="pt-BR" dirty="0"/>
              <a:t>Cumprimento de princípio constitucional</a:t>
            </a:r>
          </a:p>
          <a:p>
            <a:r>
              <a:rPr lang="pt-BR" dirty="0"/>
              <a:t>Inclusão limite 2/3 da carga horária para atividades interação com educandos</a:t>
            </a:r>
          </a:p>
          <a:p>
            <a:r>
              <a:rPr lang="pt-BR" dirty="0"/>
              <a:t>Mecanismo de atualização do PSPN continua em debate</a:t>
            </a:r>
          </a:p>
          <a:p>
            <a:r>
              <a:rPr lang="pt-BR" dirty="0"/>
              <a:t>PL 3776/2008 – INPC</a:t>
            </a:r>
          </a:p>
          <a:p>
            <a:r>
              <a:rPr lang="pt-BR" dirty="0"/>
              <a:t>Proposta/2012 – INPC </a:t>
            </a:r>
            <a:r>
              <a:rPr lang="pt-BR" baseline="-25000" dirty="0"/>
              <a:t>+</a:t>
            </a:r>
            <a:r>
              <a:rPr lang="pt-BR" dirty="0"/>
              <a:t> 50% da variação real da receita consolidada do </a:t>
            </a:r>
            <a:r>
              <a:rPr lang="pt-BR" dirty="0" err="1"/>
              <a:t>Fundeb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31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Piso Salarial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442" y="1587001"/>
            <a:ext cx="8571115" cy="367240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F756B45-93C4-4A5D-ABC1-6E933D83843F}"/>
              </a:ext>
            </a:extLst>
          </p:cNvPr>
          <p:cNvSpPr txBox="1"/>
          <p:nvPr/>
        </p:nvSpPr>
        <p:spPr>
          <a:xfrm>
            <a:off x="1691680" y="573325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Confederação Nacional dos Municípios.</a:t>
            </a:r>
          </a:p>
          <a:p>
            <a:r>
              <a:rPr lang="pt-BR" dirty="0"/>
              <a:t>             Nota Técnica nº3/2018</a:t>
            </a:r>
          </a:p>
        </p:txBody>
      </p:sp>
      <p:sp>
        <p:nvSpPr>
          <p:cNvPr id="11" name="Quadro 10"/>
          <p:cNvSpPr/>
          <p:nvPr/>
        </p:nvSpPr>
        <p:spPr>
          <a:xfrm>
            <a:off x="5292080" y="3212976"/>
            <a:ext cx="648072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8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96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Estados - PSPN E LIMITE 2/3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99592" y="141277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6381328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2º Relatório de Monitoramento do PNE – INEP/2018</a:t>
            </a:r>
          </a:p>
        </p:txBody>
      </p:sp>
      <p:pic>
        <p:nvPicPr>
          <p:cNvPr id="8" name="Espaço Reservado para Conteúdo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473" y="3939897"/>
            <a:ext cx="6353175" cy="2200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73" y="1268760"/>
            <a:ext cx="63531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3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Municípios: PCR, PSPN E LIMITE 2/3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2524741"/>
            <a:ext cx="5581650" cy="31718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9592" y="141277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Percentual de municípios que atendem aos quesitos:</a:t>
            </a:r>
          </a:p>
          <a:p>
            <a:pPr algn="ctr"/>
            <a:r>
              <a:rPr lang="pt-BR" sz="2400" dirty="0"/>
              <a:t>PCR, PSPN e horas atividades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82865" y="604428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2º Relatório de Monitoramento do PNE – INEP/2018</a:t>
            </a:r>
          </a:p>
        </p:txBody>
      </p:sp>
    </p:spTree>
    <p:extLst>
      <p:ext uri="{BB962C8B-B14F-4D97-AF65-F5344CB8AC3E}">
        <p14:creationId xmlns:p14="http://schemas.microsoft.com/office/powerpoint/2010/main" val="255459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/>
          </a:bodyPr>
          <a:lstStyle/>
          <a:p>
            <a:r>
              <a:rPr lang="pt-BR" sz="4000" dirty="0"/>
              <a:t>Valorização do magistério</a:t>
            </a:r>
          </a:p>
          <a:p>
            <a:r>
              <a:rPr lang="pt-BR" sz="4000" dirty="0"/>
              <a:t>Planos de Carreira e Piso Salarial</a:t>
            </a:r>
          </a:p>
          <a:p>
            <a:r>
              <a:rPr lang="pt-BR" sz="4000" dirty="0"/>
              <a:t>Gestão do Sistema de Ensino</a:t>
            </a:r>
          </a:p>
          <a:p>
            <a:r>
              <a:rPr lang="pt-BR" sz="4000" dirty="0" err="1"/>
              <a:t>Fundeb</a:t>
            </a:r>
            <a:r>
              <a:rPr lang="pt-BR" sz="4000" dirty="0"/>
              <a:t> e LRF</a:t>
            </a:r>
          </a:p>
          <a:p>
            <a:endParaRPr lang="pt-BR" dirty="0"/>
          </a:p>
          <a:p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Meta 17 PNE - Relação entre rendimento magistério e demais profissionais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82865" y="604428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2º Relatório de Monitoramento do PNE – INEP/2018</a:t>
            </a: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628800"/>
            <a:ext cx="6912768" cy="41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2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Meta 17 PNE - Relação entre rendimento magistério e demais profissionais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82865" y="604428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2º Relatório de Monitoramento do PNE – INEP/2018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0" y="1844824"/>
            <a:ext cx="8738840" cy="3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LRF e </a:t>
            </a:r>
            <a:r>
              <a:rPr lang="pt-BR" dirty="0" err="1">
                <a:solidFill>
                  <a:schemeClr val="bg1"/>
                </a:solidFill>
              </a:rPr>
              <a:t>Fundeb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LRF: contexto de desorganização fiscal, contas públicas em descontrole; responsabilidade na gestão fiscal tem um valor específico para o caso brasileiro</a:t>
            </a:r>
          </a:p>
          <a:p>
            <a:r>
              <a:rPr lang="pt-BR" dirty="0"/>
              <a:t>Responsabilidade fiscal x responsabilidade educacional?</a:t>
            </a:r>
          </a:p>
          <a:p>
            <a:r>
              <a:rPr lang="pt-BR" dirty="0"/>
              <a:t>Valorização Profissional: Piso e Carreira</a:t>
            </a:r>
          </a:p>
          <a:p>
            <a:r>
              <a:rPr lang="pt-BR" dirty="0"/>
              <a:t>Gestão da rede de ensino</a:t>
            </a:r>
          </a:p>
          <a:p>
            <a:r>
              <a:rPr lang="pt-BR" dirty="0"/>
              <a:t>Mais de 5 mil municípios têm comprometimento acima de 79,43% do </a:t>
            </a:r>
            <a:r>
              <a:rPr lang="pt-BR" dirty="0" err="1"/>
              <a:t>Fundeb</a:t>
            </a:r>
            <a:r>
              <a:rPr lang="pt-BR" dirty="0"/>
              <a:t> com folha do magistério (</a:t>
            </a:r>
            <a:r>
              <a:rPr lang="pt-BR" dirty="0" err="1"/>
              <a:t>Siope</a:t>
            </a:r>
            <a:r>
              <a:rPr lang="pt-BR" dirty="0"/>
              <a:t>/2016)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0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Lei de Responsabilidade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/>
          </a:bodyPr>
          <a:lstStyle/>
          <a:p>
            <a:r>
              <a:rPr lang="pt-BR" dirty="0"/>
              <a:t>Questões metodológicas relativas ao cálculo do nível de comprometimento da RCL com pessoal</a:t>
            </a:r>
          </a:p>
          <a:p>
            <a:r>
              <a:rPr lang="pt-BR" dirty="0"/>
              <a:t>Os limites em vigor para despesa total com pessoal nos Municípios são adequados?</a:t>
            </a:r>
          </a:p>
          <a:p>
            <a:r>
              <a:rPr lang="pt-BR" dirty="0"/>
              <a:t>Propostas de mudança no Congresso Nacional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8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Lei de Responsabilidade Fiscal - LRF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Na Câmara: 27 projetos para alterar a LRF:</a:t>
            </a:r>
          </a:p>
          <a:p>
            <a:pPr marL="0" indent="0">
              <a:buNone/>
            </a:pPr>
            <a:r>
              <a:rPr lang="pt-BR" dirty="0"/>
              <a:t>i) excluir o magistério do cálculo do limite com despesas de pessoal dos Municípios para efeito de cumprimento da LRF</a:t>
            </a:r>
          </a:p>
          <a:p>
            <a:pPr marL="0" indent="0">
              <a:buNone/>
            </a:pPr>
            <a:r>
              <a:rPr lang="pt-BR" dirty="0" err="1"/>
              <a:t>ii</a:t>
            </a:r>
            <a:r>
              <a:rPr lang="pt-BR" dirty="0"/>
              <a:t>) excluir pessoal de educação e saúde</a:t>
            </a:r>
          </a:p>
          <a:p>
            <a:pPr marL="0" indent="0">
              <a:buNone/>
            </a:pPr>
            <a:r>
              <a:rPr lang="pt-BR" dirty="0" err="1"/>
              <a:t>iii</a:t>
            </a:r>
            <a:r>
              <a:rPr lang="pt-BR" dirty="0"/>
              <a:t>) gastos com pessoal da educação contabilizados como ‘outras despesas’</a:t>
            </a:r>
          </a:p>
          <a:p>
            <a:pPr marL="0" lvl="0" indent="0">
              <a:buNone/>
            </a:pPr>
            <a:r>
              <a:rPr lang="pt-BR" dirty="0" err="1"/>
              <a:t>iv</a:t>
            </a:r>
            <a:r>
              <a:rPr lang="pt-BR" dirty="0"/>
              <a:t>)excluir da base de cálculo dos limites estabelecidos na LRF os valores de pessoal contratado para atender programas federais</a:t>
            </a:r>
          </a:p>
          <a:p>
            <a:pPr marL="0" lvl="0" indent="0">
              <a:buNone/>
            </a:pPr>
            <a:r>
              <a:rPr lang="pt-BR" dirty="0"/>
              <a:t>v)nos casos em que o </a:t>
            </a:r>
            <a:r>
              <a:rPr lang="pt-BR" dirty="0" err="1"/>
              <a:t>Fundeb</a:t>
            </a:r>
            <a:r>
              <a:rPr lang="pt-BR" dirty="0"/>
              <a:t> representar mais de 20% da RCL, o montante que exceder é excluído para fins de cálculo do  gasto com pessoal exigido pela LRF.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12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Representatividade do </a:t>
            </a:r>
            <a:r>
              <a:rPr lang="pt-BR" sz="3200" dirty="0" err="1">
                <a:solidFill>
                  <a:schemeClr val="bg1"/>
                </a:solidFill>
              </a:rPr>
              <a:t>Fundeb</a:t>
            </a:r>
            <a:r>
              <a:rPr lang="pt-BR" sz="3200" dirty="0">
                <a:solidFill>
                  <a:schemeClr val="bg1"/>
                </a:solidFill>
              </a:rPr>
              <a:t> na RCL - Brasil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20237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3528" y="6165304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André Pinheiro de Carvalho – </a:t>
            </a:r>
            <a:r>
              <a:rPr lang="pt-BR" sz="1400" dirty="0" err="1"/>
              <a:t>Civitas</a:t>
            </a:r>
            <a:r>
              <a:rPr lang="pt-BR" sz="1400" dirty="0"/>
              <a:t> Assessoria e Consultoria, em Audiência Pública na CD em 19/09/2017</a:t>
            </a:r>
          </a:p>
        </p:txBody>
      </p:sp>
    </p:spTree>
    <p:extLst>
      <p:ext uri="{BB962C8B-B14F-4D97-AF65-F5344CB8AC3E}">
        <p14:creationId xmlns:p14="http://schemas.microsoft.com/office/powerpoint/2010/main" val="735339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11144" cy="1143000"/>
          </a:xfrm>
        </p:spPr>
        <p:txBody>
          <a:bodyPr>
            <a:normAutofit/>
          </a:bodyPr>
          <a:lstStyle/>
          <a:p>
            <a:r>
              <a:rPr lang="pt-BR" dirty="0"/>
              <a:t>Obrigada!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84784"/>
            <a:ext cx="7787208" cy="46085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dirty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dirty="0"/>
              <a:t>Ana Valeska Amaral Gomes</a:t>
            </a:r>
          </a:p>
          <a:p>
            <a:pPr algn="ctr">
              <a:buNone/>
            </a:pPr>
            <a:r>
              <a:rPr lang="pt-BR" dirty="0">
                <a:hlinkClick r:id="rId2"/>
              </a:rPr>
              <a:t>valeska.gomes@camara.leg.br</a:t>
            </a:r>
            <a:endParaRPr lang="pt-BR" dirty="0"/>
          </a:p>
          <a:p>
            <a:pPr algn="ctr">
              <a:buNone/>
            </a:pPr>
            <a:endParaRPr lang="en-US" dirty="0"/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748464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61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Valorização do magistério 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e legislação educacional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 fontScale="92500" lnSpcReduction="20000"/>
          </a:bodyPr>
          <a:lstStyle/>
          <a:p>
            <a:r>
              <a:rPr lang="pt-BR" sz="4000" dirty="0"/>
              <a:t>Constituição 1988</a:t>
            </a:r>
          </a:p>
          <a:p>
            <a:r>
              <a:rPr lang="pt-BR" sz="4000" dirty="0"/>
              <a:t>(Plano Decenal e Pacto pela Valorização do Magistério – 1983/1984)</a:t>
            </a:r>
          </a:p>
          <a:p>
            <a:r>
              <a:rPr lang="pt-BR" sz="4000" dirty="0"/>
              <a:t>EC 14 e Lei 9.424/1996 – Fundef</a:t>
            </a:r>
          </a:p>
          <a:p>
            <a:r>
              <a:rPr lang="pt-BR" sz="4000" dirty="0"/>
              <a:t>LDB - 1996</a:t>
            </a:r>
          </a:p>
          <a:p>
            <a:r>
              <a:rPr lang="pt-BR" sz="4000" dirty="0"/>
              <a:t>EC 53/2006 e Lei 11.494/2007 - </a:t>
            </a:r>
            <a:r>
              <a:rPr lang="pt-BR" sz="4000" dirty="0" err="1"/>
              <a:t>Fundeb</a:t>
            </a:r>
            <a:endParaRPr lang="pt-BR" sz="4000" dirty="0"/>
          </a:p>
          <a:p>
            <a:r>
              <a:rPr lang="pt-BR" sz="4000" dirty="0"/>
              <a:t>Lei 11.738/2008 – Piso Salarial</a:t>
            </a:r>
          </a:p>
          <a:p>
            <a:r>
              <a:rPr lang="pt-BR" sz="4000" dirty="0"/>
              <a:t>Lei 13.005/2014 - PNE</a:t>
            </a:r>
          </a:p>
          <a:p>
            <a:endParaRPr lang="pt-BR" sz="4000" dirty="0"/>
          </a:p>
          <a:p>
            <a:endParaRPr lang="pt-BR" dirty="0"/>
          </a:p>
          <a:p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3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Constituição Federal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896544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Carta de 1967 – art.168</a:t>
            </a:r>
          </a:p>
          <a:p>
            <a:pPr marL="0" indent="0">
              <a:buNone/>
            </a:pPr>
            <a:r>
              <a:rPr lang="pt-BR" dirty="0"/>
              <a:t>V - o provimento dos cargos iniciais e finais das carreiras do magistério de grau médio e superior será feito, sempre, mediante prova de habilitação, consistindo em concurso público de provas e títulos quando se tratar de ensino oficial;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Carta de 1988 - art. 206</a:t>
            </a:r>
          </a:p>
          <a:p>
            <a:pPr marL="0" indent="0">
              <a:buNone/>
            </a:pPr>
            <a:r>
              <a:rPr lang="pt-BR" dirty="0"/>
              <a:t>V</a:t>
            </a:r>
            <a:r>
              <a:rPr lang="pt-BR" b="1" dirty="0"/>
              <a:t> </a:t>
            </a:r>
            <a:r>
              <a:rPr lang="pt-BR" dirty="0"/>
              <a:t>- valorização dos profissionais da educação escolar, garantidos, na forma da lei, </a:t>
            </a:r>
            <a:r>
              <a:rPr lang="pt-BR" b="1" dirty="0"/>
              <a:t>planos de carreira</a:t>
            </a:r>
            <a:r>
              <a:rPr lang="pt-BR" dirty="0"/>
              <a:t>, com ingresso exclusivamente por </a:t>
            </a:r>
            <a:r>
              <a:rPr lang="pt-BR" b="1" dirty="0"/>
              <a:t>concurso público </a:t>
            </a:r>
            <a:r>
              <a:rPr lang="pt-BR" dirty="0"/>
              <a:t>de provas e títulos, aos das redes públicas; </a:t>
            </a:r>
          </a:p>
          <a:p>
            <a:pPr marL="0" indent="0">
              <a:buNone/>
            </a:pPr>
            <a:r>
              <a:rPr lang="pt-BR" dirty="0"/>
              <a:t>VIII - </a:t>
            </a:r>
            <a:r>
              <a:rPr lang="pt-BR" b="1" dirty="0"/>
              <a:t>piso salarial </a:t>
            </a:r>
            <a:r>
              <a:rPr lang="pt-BR" dirty="0"/>
              <a:t>profissional nacional para os profissionais da educação escolar pública, nos termos de lei federal. 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3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Plano Decenal de Educação (1993-2003) e Pacto pela Valorização Magistério (1994)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680520"/>
          </a:xfrm>
        </p:spPr>
        <p:txBody>
          <a:bodyPr>
            <a:normAutofit/>
          </a:bodyPr>
          <a:lstStyle/>
          <a:p>
            <a:r>
              <a:rPr lang="pt-BR" dirty="0"/>
              <a:t>Esses documentos propõem a indissociabilidade do binômio valorização do magistério e qualidade da educação básica.</a:t>
            </a:r>
          </a:p>
          <a:p>
            <a:r>
              <a:rPr lang="pt-BR" dirty="0"/>
              <a:t>No Plano, há um delineamento da valorização que não se restringe ao plano de carreira e ao piso, mas se estende também à formação.</a:t>
            </a:r>
          </a:p>
          <a:p>
            <a:r>
              <a:rPr lang="pt-BR" dirty="0"/>
              <a:t>O Pacto dá concretude ao piso salarial, ao propor um valor nacional.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0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Fundef e </a:t>
            </a:r>
            <a:r>
              <a:rPr lang="pt-BR" sz="4000" dirty="0" err="1">
                <a:solidFill>
                  <a:schemeClr val="bg1"/>
                </a:solidFill>
              </a:rPr>
              <a:t>Fundeb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dirty="0"/>
          </a:p>
          <a:p>
            <a:r>
              <a:rPr lang="pt-BR" dirty="0"/>
              <a:t>Estudos acadêmicos comprovam a importância da política de fundos.</a:t>
            </a:r>
          </a:p>
          <a:p>
            <a:r>
              <a:rPr lang="pt-BR" dirty="0"/>
              <a:t>No Fundef, para a valorização docente, em termos de remuneração.</a:t>
            </a:r>
          </a:p>
          <a:p>
            <a:r>
              <a:rPr lang="pt-BR" dirty="0"/>
              <a:t>No </a:t>
            </a:r>
            <a:r>
              <a:rPr lang="pt-BR" dirty="0" err="1"/>
              <a:t>Fundeb</a:t>
            </a:r>
            <a:r>
              <a:rPr lang="pt-BR" dirty="0"/>
              <a:t>, os efeitos sobre a remuneração já têm um impacto menos significativo, mas tem impacto sobre a organização das carreiras</a:t>
            </a:r>
          </a:p>
          <a:p>
            <a:r>
              <a:rPr lang="pt-BR" dirty="0"/>
              <a:t>Novo </a:t>
            </a:r>
            <a:r>
              <a:rPr lang="pt-BR" dirty="0" err="1"/>
              <a:t>Fundeb</a:t>
            </a:r>
            <a:r>
              <a:rPr lang="pt-BR" dirty="0"/>
              <a:t> – PEC 15/2015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LDB – Lei nº 9394/1996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680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t-BR" dirty="0"/>
          </a:p>
          <a:p>
            <a:pPr marL="0" indent="0">
              <a:buNone/>
            </a:pPr>
            <a:r>
              <a:rPr lang="pt-BR" sz="3400" i="1" dirty="0"/>
              <a:t>Art. 67. Os sistemas de ensino promoverão a </a:t>
            </a:r>
            <a:r>
              <a:rPr lang="pt-BR" sz="3400" b="1" i="1" dirty="0"/>
              <a:t>valorização dos profissionais da educação</a:t>
            </a:r>
            <a:r>
              <a:rPr lang="pt-BR" sz="3400" i="1" dirty="0"/>
              <a:t>, assegurando-lhes, inclusive nos termos dos estatutos e dos </a:t>
            </a:r>
            <a:r>
              <a:rPr lang="pt-BR" sz="3400" b="1" i="1" dirty="0"/>
              <a:t>planos de carreira do magistério público</a:t>
            </a:r>
            <a:r>
              <a:rPr lang="pt-BR" sz="3400" i="1" dirty="0"/>
              <a:t>:</a:t>
            </a:r>
            <a:endParaRPr lang="pt-BR" sz="3400" dirty="0"/>
          </a:p>
          <a:p>
            <a:pPr marL="0" indent="0">
              <a:buNone/>
            </a:pPr>
            <a:r>
              <a:rPr lang="pt-BR" sz="3400" i="1" dirty="0"/>
              <a:t>I - ingresso exclusivamente por concurso público de provas e títulos;</a:t>
            </a:r>
            <a:endParaRPr lang="pt-BR" sz="3400" dirty="0"/>
          </a:p>
          <a:p>
            <a:pPr marL="0" indent="0">
              <a:buNone/>
            </a:pPr>
            <a:r>
              <a:rPr lang="pt-BR" sz="3400" i="1" dirty="0"/>
              <a:t>II - aperfeiçoamento profissional continuado, inclusive com licenciamento periódico remunerado para esse fim;</a:t>
            </a:r>
            <a:endParaRPr lang="pt-BR" sz="3400" dirty="0"/>
          </a:p>
          <a:p>
            <a:pPr marL="0" indent="0">
              <a:buNone/>
            </a:pPr>
            <a:r>
              <a:rPr lang="pt-BR" sz="3400" i="1" dirty="0"/>
              <a:t>III - piso salarial profissional;</a:t>
            </a:r>
            <a:endParaRPr lang="pt-BR" sz="3400" dirty="0"/>
          </a:p>
          <a:p>
            <a:pPr marL="0" indent="0">
              <a:buNone/>
            </a:pPr>
            <a:r>
              <a:rPr lang="pt-BR" sz="3400" i="1" dirty="0"/>
              <a:t>IV - progressão funcional baseada na titulação ou habilitação, e na avaliação do desempenho;</a:t>
            </a:r>
            <a:endParaRPr lang="pt-BR" sz="3400" dirty="0"/>
          </a:p>
          <a:p>
            <a:pPr marL="0" indent="0">
              <a:buNone/>
            </a:pPr>
            <a:r>
              <a:rPr lang="pt-BR" sz="3400" b="1" i="1" dirty="0"/>
              <a:t>V - período reservado a estudos, planejamento e avaliação, incluído na carga de trabalho;</a:t>
            </a:r>
            <a:endParaRPr lang="pt-BR" sz="3400" b="1" dirty="0"/>
          </a:p>
          <a:p>
            <a:pPr marL="0" indent="0">
              <a:buNone/>
            </a:pPr>
            <a:r>
              <a:rPr lang="pt-BR" sz="3400" b="1" i="1" dirty="0"/>
              <a:t>VI - condições adequadas de trabalho</a:t>
            </a:r>
            <a:r>
              <a:rPr lang="pt-BR" sz="3400" i="1" dirty="0"/>
              <a:t>.</a:t>
            </a:r>
            <a:endParaRPr lang="pt-BR" sz="34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8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pt-BR" sz="4000" dirty="0">
                <a:solidFill>
                  <a:schemeClr val="bg1"/>
                </a:solidFill>
              </a:rPr>
            </a:br>
            <a:r>
              <a:rPr lang="pt-BR" sz="4000" dirty="0">
                <a:solidFill>
                  <a:schemeClr val="bg1"/>
                </a:solidFill>
              </a:rPr>
              <a:t>Planos de Carreira e Remuneração - PCR</a:t>
            </a:r>
            <a:br>
              <a:rPr lang="pt-BR" dirty="0"/>
            </a:b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951576"/>
          </a:xfrm>
        </p:spPr>
        <p:txBody>
          <a:bodyPr>
            <a:normAutofit/>
          </a:bodyPr>
          <a:lstStyle/>
          <a:p>
            <a:r>
              <a:rPr lang="pt-BR" i="1" dirty="0"/>
              <a:t>Criado por lei</a:t>
            </a:r>
          </a:p>
          <a:p>
            <a:r>
              <a:rPr lang="pt-BR" i="1" dirty="0"/>
              <a:t>Regulamenta conjunto de normas que regem a carreira</a:t>
            </a:r>
          </a:p>
          <a:p>
            <a:r>
              <a:rPr lang="pt-BR" i="1" dirty="0"/>
              <a:t>Pressuposto valorização profissional: remuneração condigna, desenvolvimento de processos formativos e condições adequadas de trabalho</a:t>
            </a:r>
            <a:endParaRPr lang="pt-BR" dirty="0"/>
          </a:p>
          <a:p>
            <a:pPr marL="0" indent="0">
              <a:buNone/>
            </a:pPr>
            <a:endParaRPr lang="pt-BR" i="1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pt-BR" sz="4000" dirty="0">
                <a:solidFill>
                  <a:schemeClr val="bg1"/>
                </a:solidFill>
              </a:rPr>
            </a:br>
            <a:r>
              <a:rPr lang="pt-BR" sz="4000" dirty="0">
                <a:solidFill>
                  <a:schemeClr val="bg1"/>
                </a:solidFill>
              </a:rPr>
              <a:t>Planos de carreira – Lei do Fundef</a:t>
            </a:r>
            <a:br>
              <a:rPr lang="pt-BR" dirty="0"/>
            </a:b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951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i="1" dirty="0"/>
              <a:t>Art. 9º Os Estados, o Distrito Federal e os Municípios deverão, no prazo de </a:t>
            </a:r>
            <a:r>
              <a:rPr lang="pt-BR" b="1" i="1" u="sng" dirty="0"/>
              <a:t>seis meses </a:t>
            </a:r>
            <a:r>
              <a:rPr lang="pt-BR" i="1" dirty="0"/>
              <a:t>da vigência desta Lei, dispor de </a:t>
            </a:r>
            <a:r>
              <a:rPr lang="pt-BR" b="1" i="1" u="sng" dirty="0"/>
              <a:t>novo Plano de Carreira e Remuneração do Magistério</a:t>
            </a:r>
            <a:r>
              <a:rPr lang="pt-BR" i="1" dirty="0"/>
              <a:t>, de modo a assegurar:  </a:t>
            </a:r>
            <a:r>
              <a:rPr lang="pt-BR" i="1" dirty="0">
                <a:hlinkClick r:id="rId2"/>
              </a:rPr>
              <a:t>(ADI 1627)</a:t>
            </a:r>
            <a:endParaRPr lang="pt-BR" i="1" dirty="0"/>
          </a:p>
          <a:p>
            <a:pPr marL="0" indent="0">
              <a:buNone/>
            </a:pPr>
            <a:r>
              <a:rPr lang="pt-BR" i="1" dirty="0"/>
              <a:t>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pt-BR" i="1" dirty="0"/>
              <a:t>§ 1º Os novos planos de carreira e remuneração do magistério deverão contemplar investimentos na capacitação dos </a:t>
            </a:r>
            <a:r>
              <a:rPr lang="pt-BR" b="1" i="1" u="sng" dirty="0"/>
              <a:t>professores leigos</a:t>
            </a:r>
            <a:r>
              <a:rPr lang="pt-BR" i="1" dirty="0"/>
              <a:t>, os quais passarão a integrar quadro em extinção, de duração de cinco anos.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/>
              <a:t>§ 2º Aos </a:t>
            </a:r>
            <a:r>
              <a:rPr lang="pt-BR" b="1" i="1" u="sng" dirty="0"/>
              <a:t>professores leigos </a:t>
            </a:r>
            <a:r>
              <a:rPr lang="pt-BR" i="1" dirty="0"/>
              <a:t>é assegurado prazo de cinco anos para obtenção da habilitação necessária ao exercício das atividades docentes.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/>
              <a:t>§ 3º A habilitação a que se refere o parágrafo anterior é </a:t>
            </a:r>
            <a:r>
              <a:rPr lang="pt-BR" b="1" i="1" u="sng" dirty="0"/>
              <a:t>condição para ingresso no quadro permanente da carreira </a:t>
            </a:r>
            <a:r>
              <a:rPr lang="pt-BR" i="1" dirty="0"/>
              <a:t>conforme os novos planos de carreira e remuneração.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436360"/>
            <a:ext cx="2217420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62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105F0E-A132-4556-B9FE-04E5FFE2DC5B}"/>
</file>

<file path=customXml/itemProps2.xml><?xml version="1.0" encoding="utf-8"?>
<ds:datastoreItem xmlns:ds="http://schemas.openxmlformats.org/officeDocument/2006/customXml" ds:itemID="{927F958E-4CB4-406E-9A08-0037C851F56F}"/>
</file>

<file path=customXml/itemProps3.xml><?xml version="1.0" encoding="utf-8"?>
<ds:datastoreItem xmlns:ds="http://schemas.openxmlformats.org/officeDocument/2006/customXml" ds:itemID="{F728BAF5-6DA5-4B7D-8D6D-E718447FDD5F}"/>
</file>

<file path=docProps/app.xml><?xml version="1.0" encoding="utf-8"?>
<Properties xmlns="http://schemas.openxmlformats.org/officeDocument/2006/extended-properties" xmlns:vt="http://schemas.openxmlformats.org/officeDocument/2006/docPropsVTypes">
  <TotalTime>9338</TotalTime>
  <Words>1150</Words>
  <Application>Microsoft Office PowerPoint</Application>
  <PresentationFormat>Apresentação na tela (4:3)</PresentationFormat>
  <Paragraphs>155</Paragraphs>
  <Slides>26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do Office</vt:lpstr>
      <vt:lpstr>  Valorização do  Magistério e Limites de Despesas de Pessoal  Junho de 2018</vt:lpstr>
      <vt:lpstr>Agenda</vt:lpstr>
      <vt:lpstr>Valorização do magistério  e legislação educacional</vt:lpstr>
      <vt:lpstr>Constituição Federal</vt:lpstr>
      <vt:lpstr>Plano Decenal de Educação (1993-2003) e Pacto pela Valorização Magistério (1994)</vt:lpstr>
      <vt:lpstr>Fundef e Fundeb</vt:lpstr>
      <vt:lpstr>LDB – Lei nº 9394/1996</vt:lpstr>
      <vt:lpstr> Planos de Carreira e Remuneração - PCR </vt:lpstr>
      <vt:lpstr> Planos de carreira – Lei do Fundef </vt:lpstr>
      <vt:lpstr> Planos de carreira – Lei do Fundeb </vt:lpstr>
      <vt:lpstr> Planos de carreira – Lei do Piso </vt:lpstr>
      <vt:lpstr>Rede de Assistência Técnica - MEC</vt:lpstr>
      <vt:lpstr>Meta 18 - PNE</vt:lpstr>
      <vt:lpstr>Meta 18 – PNE</vt:lpstr>
      <vt:lpstr>Diretrizes Nacionais para Planos de Carreira e Remuneração do Magistério</vt:lpstr>
      <vt:lpstr>Piso Salarial</vt:lpstr>
      <vt:lpstr>Piso Salarial</vt:lpstr>
      <vt:lpstr>Estados - PSPN E LIMITE 2/3 </vt:lpstr>
      <vt:lpstr>Municípios: PCR, PSPN E LIMITE 2/3 </vt:lpstr>
      <vt:lpstr>Meta 17 PNE - Relação entre rendimento magistério e demais profissionais </vt:lpstr>
      <vt:lpstr>Meta 17 PNE - Relação entre rendimento magistério e demais profissionais </vt:lpstr>
      <vt:lpstr>LRF e Fundeb</vt:lpstr>
      <vt:lpstr>Lei de Responsabilidade Fiscal</vt:lpstr>
      <vt:lpstr>Lei de Responsabilidade Fiscal - LRF</vt:lpstr>
      <vt:lpstr>Representatividade do Fundeb na RCL - Brasil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Ana Valeska Amaral Gomes</cp:lastModifiedBy>
  <cp:revision>162</cp:revision>
  <cp:lastPrinted>2018-06-19T19:56:06Z</cp:lastPrinted>
  <dcterms:created xsi:type="dcterms:W3CDTF">2012-01-18T10:00:27Z</dcterms:created>
  <dcterms:modified xsi:type="dcterms:W3CDTF">2018-06-24T22:33:58Z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