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20"/>
  </p:notesMasterIdLst>
  <p:sldIdLst>
    <p:sldId id="260" r:id="rId2"/>
    <p:sldId id="295" r:id="rId3"/>
    <p:sldId id="300" r:id="rId4"/>
    <p:sldId id="293" r:id="rId5"/>
    <p:sldId id="302" r:id="rId6"/>
    <p:sldId id="304" r:id="rId7"/>
    <p:sldId id="303" r:id="rId8"/>
    <p:sldId id="301" r:id="rId9"/>
    <p:sldId id="306" r:id="rId10"/>
    <p:sldId id="307" r:id="rId11"/>
    <p:sldId id="299" r:id="rId12"/>
    <p:sldId id="296" r:id="rId13"/>
    <p:sldId id="294" r:id="rId14"/>
    <p:sldId id="286" r:id="rId15"/>
    <p:sldId id="287" r:id="rId16"/>
    <p:sldId id="297" r:id="rId17"/>
    <p:sldId id="298" r:id="rId18"/>
    <p:sldId id="289" r:id="rId19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FE63-4D8A-40BF-B7E1-BBB3F339F331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1BA0-9115-4560-936F-F7959AFD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95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612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3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13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40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70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30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08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665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6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6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47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1BA0-9115-4560-936F-F7959AFD123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64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17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90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73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3A7-89E7-48E1-985F-BFC45D37BF0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2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8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23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53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8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76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3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0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59BC-8C6A-44EB-81E4-DE240A08F94F}" type="datetimeFigureOut">
              <a:rPr lang="pt-BR" smtClean="0"/>
              <a:t>25/06/2018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9B90-B60D-4B35-9218-C5FAE0491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3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gotti@articule.org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280920" cy="1224135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Lei de Responsabilidade Educacional e Qualidade do Ensino</a:t>
            </a:r>
            <a:endParaRPr lang="pt-BR" sz="34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7667" y="4592524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Alessandra Gotti</a:t>
            </a:r>
          </a:p>
          <a:p>
            <a:pPr algn="ctr"/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Presidente </a:t>
            </a: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Executiva do  Instituto </a:t>
            </a:r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Articule</a:t>
            </a:r>
            <a:endParaRPr lang="pt-BR" alt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Doutora </a:t>
            </a: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Mestre em Direito Constitucional pela </a:t>
            </a:r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PUC/SP</a:t>
            </a:r>
          </a:p>
          <a:p>
            <a:pPr algn="ctr"/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Consultora </a:t>
            </a: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 UNESCO e Câmara de Educação Básica do Conselho Nacional de </a:t>
            </a:r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Educação</a:t>
            </a:r>
          </a:p>
          <a:p>
            <a:pPr algn="ctr"/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Sócia de Hesketh Advogados e </a:t>
            </a: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Professora da Graduação em Direito das Faculdades Integradas Rio </a:t>
            </a:r>
            <a:r>
              <a:rPr lang="pt-BR" alt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Branco</a:t>
            </a:r>
            <a:endParaRPr lang="pt-BR" alt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179512" y="-3827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6756" t="17516" r="27863" b="5704"/>
          <a:stretch/>
        </p:blipFill>
        <p:spPr>
          <a:xfrm>
            <a:off x="1604655" y="1030213"/>
            <a:ext cx="5904657" cy="5616624"/>
          </a:xfrm>
          <a:prstGeom prst="rect">
            <a:avLst/>
          </a:prstGeom>
        </p:spPr>
      </p:pic>
      <p:sp>
        <p:nvSpPr>
          <p:cNvPr id="4" name="Chave direita 3"/>
          <p:cNvSpPr/>
          <p:nvPr/>
        </p:nvSpPr>
        <p:spPr>
          <a:xfrm>
            <a:off x="7540200" y="3307240"/>
            <a:ext cx="257600" cy="117730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327" y="5805264"/>
            <a:ext cx="252906" cy="9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 rot="21600000">
            <a:off x="2924363" y="2009978"/>
            <a:ext cx="3875454" cy="866523"/>
          </a:xfrm>
          <a:custGeom>
            <a:avLst/>
            <a:gdLst>
              <a:gd name="connsiteX0" fmla="*/ 0 w 5698353"/>
              <a:gd name="connsiteY0" fmla="*/ 0 h 1274108"/>
              <a:gd name="connsiteX1" fmla="*/ 5061299 w 5698353"/>
              <a:gd name="connsiteY1" fmla="*/ 0 h 1274108"/>
              <a:gd name="connsiteX2" fmla="*/ 5698353 w 5698353"/>
              <a:gd name="connsiteY2" fmla="*/ 637054 h 1274108"/>
              <a:gd name="connsiteX3" fmla="*/ 5061299 w 5698353"/>
              <a:gd name="connsiteY3" fmla="*/ 1274108 h 1274108"/>
              <a:gd name="connsiteX4" fmla="*/ 0 w 5698353"/>
              <a:gd name="connsiteY4" fmla="*/ 1274108 h 1274108"/>
              <a:gd name="connsiteX5" fmla="*/ 0 w 5698353"/>
              <a:gd name="connsiteY5" fmla="*/ 0 h 127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353" h="1274108">
                <a:moveTo>
                  <a:pt x="5698353" y="1274107"/>
                </a:moveTo>
                <a:lnTo>
                  <a:pt x="637054" y="1274107"/>
                </a:lnTo>
                <a:lnTo>
                  <a:pt x="0" y="637054"/>
                </a:lnTo>
                <a:lnTo>
                  <a:pt x="637054" y="1"/>
                </a:lnTo>
                <a:lnTo>
                  <a:pt x="5698353" y="1"/>
                </a:lnTo>
                <a:lnTo>
                  <a:pt x="5698353" y="127410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745" tIns="62189" rIns="116085" bIns="62189" numCol="1" spcCol="1270" anchor="ctr" anchorCtr="0">
            <a:noAutofit/>
          </a:bodyPr>
          <a:lstStyle/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32" b="1" dirty="0">
                <a:solidFill>
                  <a:srgbClr val="070909"/>
                </a:solidFill>
              </a:rPr>
              <a:t>Retrocesso</a:t>
            </a: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88" b="1" dirty="0">
                <a:solidFill>
                  <a:srgbClr val="070909"/>
                </a:solidFill>
              </a:rPr>
              <a:t>Justificativa chefe do P. Executivo </a:t>
            </a:r>
            <a:endParaRPr lang="pt-BR" sz="1088" b="1" dirty="0" smtClean="0">
              <a:solidFill>
                <a:srgbClr val="070909"/>
              </a:solidFill>
            </a:endParaRP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88" b="1" dirty="0" smtClean="0">
                <a:solidFill>
                  <a:srgbClr val="070909"/>
                </a:solidFill>
              </a:rPr>
              <a:t>(</a:t>
            </a:r>
            <a:r>
              <a:rPr lang="pt-BR" sz="1088" b="1" dirty="0">
                <a:solidFill>
                  <a:srgbClr val="070909"/>
                </a:solidFill>
              </a:rPr>
              <a:t>parâmetros </a:t>
            </a:r>
            <a:r>
              <a:rPr lang="pt-BR" sz="1088" b="1" dirty="0" smtClean="0">
                <a:solidFill>
                  <a:srgbClr val="070909"/>
                </a:solidFill>
              </a:rPr>
              <a:t>definidos e sanções)</a:t>
            </a:r>
            <a:endParaRPr lang="pt-BR" sz="1088" b="1" dirty="0">
              <a:solidFill>
                <a:srgbClr val="070909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491101" y="2009978"/>
            <a:ext cx="866522" cy="8665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sz="1224" dirty="0"/>
          </a:p>
        </p:txBody>
      </p:sp>
      <p:sp>
        <p:nvSpPr>
          <p:cNvPr id="8" name="Forma livre 7"/>
          <p:cNvSpPr/>
          <p:nvPr/>
        </p:nvSpPr>
        <p:spPr>
          <a:xfrm rot="21600000">
            <a:off x="2311763" y="3135164"/>
            <a:ext cx="3875454" cy="1077399"/>
          </a:xfrm>
          <a:custGeom>
            <a:avLst/>
            <a:gdLst>
              <a:gd name="connsiteX0" fmla="*/ 0 w 5698353"/>
              <a:gd name="connsiteY0" fmla="*/ 0 h 1584175"/>
              <a:gd name="connsiteX1" fmla="*/ 4906266 w 5698353"/>
              <a:gd name="connsiteY1" fmla="*/ 0 h 1584175"/>
              <a:gd name="connsiteX2" fmla="*/ 5698353 w 5698353"/>
              <a:gd name="connsiteY2" fmla="*/ 792088 h 1584175"/>
              <a:gd name="connsiteX3" fmla="*/ 4906266 w 5698353"/>
              <a:gd name="connsiteY3" fmla="*/ 1584175 h 1584175"/>
              <a:gd name="connsiteX4" fmla="*/ 0 w 5698353"/>
              <a:gd name="connsiteY4" fmla="*/ 1584175 h 1584175"/>
              <a:gd name="connsiteX5" fmla="*/ 0 w 5698353"/>
              <a:gd name="connsiteY5" fmla="*/ 0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353" h="1584175">
                <a:moveTo>
                  <a:pt x="5698353" y="1584174"/>
                </a:moveTo>
                <a:lnTo>
                  <a:pt x="792087" y="1584174"/>
                </a:lnTo>
                <a:lnTo>
                  <a:pt x="0" y="792087"/>
                </a:lnTo>
                <a:lnTo>
                  <a:pt x="792087" y="1"/>
                </a:lnTo>
                <a:lnTo>
                  <a:pt x="5698353" y="1"/>
                </a:lnTo>
                <a:lnTo>
                  <a:pt x="5698353" y="1584174"/>
                </a:lnTo>
                <a:close/>
              </a:path>
            </a:pathLst>
          </a:custGeom>
          <a:solidFill>
            <a:srgbClr val="FFFF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464" tIns="62189" rIns="116085" bIns="62188" numCol="1" spcCol="1270" anchor="ctr" anchorCtr="0">
            <a:noAutofit/>
          </a:bodyPr>
          <a:lstStyle/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32" b="1" dirty="0">
              <a:solidFill>
                <a:srgbClr val="070909"/>
              </a:solidFill>
            </a:endParaRP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96" b="1" dirty="0">
                <a:solidFill>
                  <a:srgbClr val="070909"/>
                </a:solidFill>
              </a:rPr>
              <a:t>Inércia</a:t>
            </a: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53" b="1" dirty="0" smtClean="0">
                <a:solidFill>
                  <a:srgbClr val="070909"/>
                </a:solidFill>
              </a:rPr>
              <a:t>Cooperação </a:t>
            </a:r>
            <a:r>
              <a:rPr lang="pt-BR" sz="953" b="1" dirty="0">
                <a:solidFill>
                  <a:srgbClr val="070909"/>
                </a:solidFill>
              </a:rPr>
              <a:t>técnica e financeira </a:t>
            </a: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44" b="1" dirty="0">
              <a:solidFill>
                <a:srgbClr val="070909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878502" y="3240602"/>
            <a:ext cx="866522" cy="8665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 9"/>
          <p:cNvSpPr/>
          <p:nvPr/>
        </p:nvSpPr>
        <p:spPr>
          <a:xfrm rot="21600000">
            <a:off x="1675118" y="4471226"/>
            <a:ext cx="3875455" cy="866522"/>
          </a:xfrm>
          <a:custGeom>
            <a:avLst/>
            <a:gdLst>
              <a:gd name="connsiteX0" fmla="*/ 0 w 5698353"/>
              <a:gd name="connsiteY0" fmla="*/ 0 h 1274108"/>
              <a:gd name="connsiteX1" fmla="*/ 5061299 w 5698353"/>
              <a:gd name="connsiteY1" fmla="*/ 0 h 1274108"/>
              <a:gd name="connsiteX2" fmla="*/ 5698353 w 5698353"/>
              <a:gd name="connsiteY2" fmla="*/ 637054 h 1274108"/>
              <a:gd name="connsiteX3" fmla="*/ 5061299 w 5698353"/>
              <a:gd name="connsiteY3" fmla="*/ 1274108 h 1274108"/>
              <a:gd name="connsiteX4" fmla="*/ 0 w 5698353"/>
              <a:gd name="connsiteY4" fmla="*/ 1274108 h 1274108"/>
              <a:gd name="connsiteX5" fmla="*/ 0 w 5698353"/>
              <a:gd name="connsiteY5" fmla="*/ 0 h 127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353" h="1274108">
                <a:moveTo>
                  <a:pt x="5698353" y="1274107"/>
                </a:moveTo>
                <a:lnTo>
                  <a:pt x="637054" y="1274107"/>
                </a:lnTo>
                <a:lnTo>
                  <a:pt x="0" y="637054"/>
                </a:lnTo>
                <a:lnTo>
                  <a:pt x="637054" y="1"/>
                </a:lnTo>
                <a:lnTo>
                  <a:pt x="5698353" y="1"/>
                </a:lnTo>
                <a:lnTo>
                  <a:pt x="5698353" y="127410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745" tIns="62189" rIns="116086" bIns="62189" numCol="1" spcCol="1270" anchor="ctr" anchorCtr="0">
            <a:noAutofit/>
          </a:bodyPr>
          <a:lstStyle/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32" b="1" dirty="0">
                <a:solidFill>
                  <a:srgbClr val="070909"/>
                </a:solidFill>
              </a:rPr>
              <a:t>Progresso contínuo</a:t>
            </a: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88" b="1" dirty="0">
                <a:solidFill>
                  <a:srgbClr val="070909"/>
                </a:solidFill>
              </a:rPr>
              <a:t>Mecanismos de estímulo e difusão de boas práticas </a:t>
            </a:r>
          </a:p>
          <a:p>
            <a:pPr algn="ctr" defTabSz="7255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680" dirty="0">
                <a:solidFill>
                  <a:srgbClr val="070909"/>
                </a:solidFill>
              </a:rPr>
              <a:t> </a:t>
            </a:r>
          </a:p>
        </p:txBody>
      </p:sp>
      <p:sp>
        <p:nvSpPr>
          <p:cNvPr id="11" name="Elipse 10"/>
          <p:cNvSpPr/>
          <p:nvPr/>
        </p:nvSpPr>
        <p:spPr>
          <a:xfrm>
            <a:off x="1241857" y="4471226"/>
            <a:ext cx="866522" cy="866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o Explicativo 1 11"/>
          <p:cNvSpPr/>
          <p:nvPr/>
        </p:nvSpPr>
        <p:spPr>
          <a:xfrm>
            <a:off x="7020635" y="2009978"/>
            <a:ext cx="979454" cy="866522"/>
          </a:xfrm>
          <a:prstGeom prst="borderCallout1">
            <a:avLst>
              <a:gd name="adj1" fmla="val 18750"/>
              <a:gd name="adj2" fmla="val -8333"/>
              <a:gd name="adj3" fmla="val 67744"/>
              <a:gd name="adj4" fmla="val -686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675" b="1" dirty="0">
                <a:solidFill>
                  <a:srgbClr val="070909"/>
                </a:solidFill>
              </a:rPr>
              <a:t>A- Priorização de recursos</a:t>
            </a:r>
          </a:p>
          <a:p>
            <a:pPr algn="just"/>
            <a:endParaRPr lang="pt-BR" sz="675" b="1" dirty="0">
              <a:solidFill>
                <a:srgbClr val="070909"/>
              </a:solidFill>
            </a:endParaRPr>
          </a:p>
          <a:p>
            <a:pPr algn="just"/>
            <a:r>
              <a:rPr lang="pt-BR" sz="675" b="1" dirty="0">
                <a:solidFill>
                  <a:srgbClr val="070909"/>
                </a:solidFill>
              </a:rPr>
              <a:t>B- Garantia do padrão de qualidade previsto em leis ou atos normativos</a:t>
            </a:r>
          </a:p>
        </p:txBody>
      </p:sp>
      <p:sp>
        <p:nvSpPr>
          <p:cNvPr id="13" name="Texto Explicativo 1 12"/>
          <p:cNvSpPr/>
          <p:nvPr/>
        </p:nvSpPr>
        <p:spPr>
          <a:xfrm>
            <a:off x="6310090" y="3135163"/>
            <a:ext cx="1077399" cy="971961"/>
          </a:xfrm>
          <a:prstGeom prst="borderCallout1">
            <a:avLst>
              <a:gd name="adj1" fmla="val 18750"/>
              <a:gd name="adj2" fmla="val -8333"/>
              <a:gd name="adj3" fmla="val 67744"/>
              <a:gd name="adj4" fmla="val -686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816" b="1" dirty="0">
                <a:solidFill>
                  <a:srgbClr val="070909"/>
                </a:solidFill>
              </a:rPr>
              <a:t>A- </a:t>
            </a:r>
            <a:r>
              <a:rPr lang="pt-BR" sz="680" b="1" dirty="0">
                <a:solidFill>
                  <a:srgbClr val="070909"/>
                </a:solidFill>
              </a:rPr>
              <a:t>Cooperação técnica e financeira da União, nos termos do artigo 211,  §1º da CF, condicionada à fixação de metas  intermediárias (estratégia 7.6 – PNE)</a:t>
            </a:r>
          </a:p>
          <a:p>
            <a:pPr algn="just"/>
            <a:endParaRPr lang="pt-BR" sz="816" b="1" dirty="0">
              <a:solidFill>
                <a:srgbClr val="070909"/>
              </a:solidFill>
            </a:endParaRP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0" y="386504"/>
            <a:ext cx="8825345" cy="38595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Aprimoramentos desejáveis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  Modulação consequências jurídicas</a:t>
            </a:r>
          </a:p>
          <a:p>
            <a:pPr marL="0" indent="0">
              <a:lnSpc>
                <a:spcPct val="80000"/>
              </a:lnSpc>
              <a:buNone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666666"/>
              </a:solidFill>
              <a:latin typeface="PT Serif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8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280920" cy="1224135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Estamos de mãos atadas?</a:t>
            </a:r>
            <a:endParaRPr lang="pt-BR" sz="34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373145" y="2182787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Lei nº 8.429/1992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rgbClr val="070909"/>
                </a:solidFill>
                <a:latin typeface="Georgia" panose="02040502050405020303" pitchFamily="18" charset="0"/>
              </a:rPr>
              <a:t>(Ato de Improbidade contra Administração Pública</a:t>
            </a:r>
            <a:r>
              <a:rPr lang="pt-BR" sz="1200" dirty="0">
                <a:solidFill>
                  <a:srgbClr val="070909"/>
                </a:solidFill>
              </a:rPr>
              <a:t>)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73144" y="3089724"/>
            <a:ext cx="2552631" cy="2797491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ctr" anchorCtr="0">
            <a:noAutofit/>
          </a:bodyPr>
          <a:lstStyle/>
          <a:p>
            <a:pPr marL="0" lvl="1" indent="-97784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Retardar ou deixar de praticar, indevidamente, ato de ofício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(art. 11) – perda da função pública, suspensão dos direitos políticos de 3 a 5 anos, multa de até 100 vezes a remuneração, dentre outras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295685" y="2182788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marL="0" lvl="1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Lei 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nº 1.079/1950 </a:t>
            </a:r>
          </a:p>
          <a:p>
            <a:pPr marL="0" lvl="1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rgbClr val="070909"/>
                </a:solidFill>
                <a:latin typeface="Georgia" panose="02040502050405020303" pitchFamily="18" charset="0"/>
              </a:rPr>
              <a:t>(</a:t>
            </a:r>
            <a:r>
              <a:rPr lang="pt-BR" sz="12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Crime </a:t>
            </a:r>
            <a:r>
              <a:rPr lang="pt-BR" sz="1200" dirty="0">
                <a:solidFill>
                  <a:srgbClr val="070909"/>
                </a:solidFill>
                <a:latin typeface="Georgia" panose="02040502050405020303" pitchFamily="18" charset="0"/>
              </a:rPr>
              <a:t>de Responsabilidade  - Pres. República, Ministros de Estado, Governadores e Secretários)</a:t>
            </a:r>
          </a:p>
        </p:txBody>
      </p:sp>
      <p:sp>
        <p:nvSpPr>
          <p:cNvPr id="9" name="Forma livre 8"/>
          <p:cNvSpPr/>
          <p:nvPr/>
        </p:nvSpPr>
        <p:spPr>
          <a:xfrm>
            <a:off x="3295685" y="3079781"/>
            <a:ext cx="2552631" cy="2797491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ctr" anchorCtr="0">
            <a:noAutofit/>
          </a:bodyPr>
          <a:lstStyle/>
          <a:p>
            <a:pPr marL="0" lvl="1" indent="-97784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Atentar contra o </a:t>
            </a: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exercício 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dos direitos sociais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(art. 4º, III)  e violar os direitos sociais (art. 7º, nº 9) – perda do cargo com inabilitação até 5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anos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0" lvl="1" indent="-97784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6205685" y="2182789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marL="0" lvl="1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Decreto-lei nº 201/1967</a:t>
            </a:r>
          </a:p>
          <a:p>
            <a:pPr marL="0" lvl="1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rgbClr val="070909"/>
                </a:solidFill>
                <a:latin typeface="Georgia" panose="02040502050405020303" pitchFamily="18" charset="0"/>
              </a:rPr>
              <a:t>(Crime de Responsabilidade dos Prefeitos e Vereadores)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6205685" y="3079781"/>
            <a:ext cx="2552631" cy="2797491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t" anchorCtr="0">
            <a:noAutofit/>
          </a:bodyPr>
          <a:lstStyle/>
          <a:p>
            <a:pPr marL="0" lvl="1" indent="-97784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pt-BR" sz="1350" dirty="0" smtClean="0">
                <a:solidFill>
                  <a:srgbClr val="070909"/>
                </a:solidFill>
                <a:latin typeface="Georgia" panose="02040502050405020303" pitchFamily="18" charset="0"/>
              </a:rPr>
              <a:t>Desviar ou aplicar indevidamente rendas ou verbas públicas (art. 1º, III – crime de responsabilidade) – perda do cargo e inabilitação por 5 anos</a:t>
            </a:r>
          </a:p>
          <a:p>
            <a:pPr marL="0" lvl="1" indent="-97784"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har char="••"/>
            </a:pPr>
            <a:r>
              <a:rPr lang="pt-BR" sz="135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Omitir-se ou negligenciar na defesa de direitos ou interesses </a:t>
            </a:r>
            <a:r>
              <a:rPr lang="pt-BR" sz="1350" dirty="0" smtClean="0">
                <a:solidFill>
                  <a:srgbClr val="070909"/>
                </a:solidFill>
                <a:latin typeface="Georgia" panose="02040502050405020303" pitchFamily="18" charset="0"/>
              </a:rPr>
              <a:t>do Município sujeito à administração da Prefeitura (art. 4º, VII – infração político administrativa) – cassação do mandato</a:t>
            </a:r>
            <a:endParaRPr lang="pt-BR" sz="135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159327" y="472211"/>
            <a:ext cx="8825345" cy="38595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Legislação atual e seus limites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666666"/>
              </a:solidFill>
              <a:latin typeface="PT Serif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-7472" y="26064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altLang="pt-BR" sz="2600" b="1" dirty="0" smtClean="0">
                <a:solidFill>
                  <a:srgbClr val="666666"/>
                </a:solidFill>
                <a:latin typeface="Georgia" panose="02040502050405020303" pitchFamily="18" charset="0"/>
              </a:rPr>
              <a:t>Potencialidades do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pt-BR" sz="2600" b="1" dirty="0" smtClean="0">
                <a:solidFill>
                  <a:srgbClr val="666666"/>
                </a:solidFill>
                <a:latin typeface="Georgia" panose="02040502050405020303" pitchFamily="18" charset="0"/>
              </a:rPr>
              <a:t>   Arcabouço Normativo</a:t>
            </a:r>
            <a:endParaRPr lang="pt-BR" sz="2600" b="1" dirty="0">
              <a:solidFill>
                <a:srgbClr val="666666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955796" y="1992899"/>
            <a:ext cx="4650965" cy="3607949"/>
            <a:chOff x="1497529" y="1831257"/>
            <a:chExt cx="6838641" cy="5305022"/>
          </a:xfrm>
        </p:grpSpPr>
        <p:sp>
          <p:nvSpPr>
            <p:cNvPr id="10" name="Elipse 9"/>
            <p:cNvSpPr/>
            <p:nvPr/>
          </p:nvSpPr>
          <p:spPr>
            <a:xfrm>
              <a:off x="3059047" y="2327054"/>
              <a:ext cx="3715612" cy="129038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eta para baixo 10"/>
            <p:cNvSpPr/>
            <p:nvPr/>
          </p:nvSpPr>
          <p:spPr>
            <a:xfrm>
              <a:off x="4562575" y="5486765"/>
              <a:ext cx="720080" cy="460851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1497529" y="6272183"/>
              <a:ext cx="6838641" cy="864096"/>
            </a:xfrm>
            <a:custGeom>
              <a:avLst/>
              <a:gdLst>
                <a:gd name="connsiteX0" fmla="*/ 0 w 6061944"/>
                <a:gd name="connsiteY0" fmla="*/ 0 h 864096"/>
                <a:gd name="connsiteX1" fmla="*/ 6061944 w 6061944"/>
                <a:gd name="connsiteY1" fmla="*/ 0 h 864096"/>
                <a:gd name="connsiteX2" fmla="*/ 6061944 w 6061944"/>
                <a:gd name="connsiteY2" fmla="*/ 864096 h 864096"/>
                <a:gd name="connsiteX3" fmla="*/ 0 w 6061944"/>
                <a:gd name="connsiteY3" fmla="*/ 864096 h 864096"/>
                <a:gd name="connsiteX4" fmla="*/ 0 w 6061944"/>
                <a:gd name="connsiteY4" fmla="*/ 0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1944" h="864096">
                  <a:moveTo>
                    <a:pt x="0" y="0"/>
                  </a:moveTo>
                  <a:lnTo>
                    <a:pt x="6061944" y="0"/>
                  </a:lnTo>
                  <a:lnTo>
                    <a:pt x="6061944" y="864096"/>
                  </a:lnTo>
                  <a:lnTo>
                    <a:pt x="0" y="8640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737" tIns="96737" rIns="96737" bIns="96737" numCol="1" spcCol="1270" anchor="ctr" anchorCtr="0">
              <a:noAutofit/>
            </a:bodyPr>
            <a:lstStyle/>
            <a:p>
              <a:pPr algn="ctr" defTabSz="60460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rgbClr val="666666"/>
                  </a:solidFill>
                  <a:latin typeface="Georgia" panose="02040502050405020303" pitchFamily="18" charset="0"/>
                </a:rPr>
                <a:t>Dever de implementação progressiva + </a:t>
              </a:r>
            </a:p>
            <a:p>
              <a:pPr algn="ctr" defTabSz="60460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rgbClr val="666666"/>
                  </a:solidFill>
                  <a:latin typeface="Georgia" panose="02040502050405020303" pitchFamily="18" charset="0"/>
                </a:rPr>
                <a:t>Proibição do retrocesso social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409918" y="3717097"/>
              <a:ext cx="1296144" cy="1296144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189817 w 1296144"/>
                <a:gd name="connsiteY1" fmla="*/ 189816 h 1296144"/>
                <a:gd name="connsiteX2" fmla="*/ 648074 w 1296144"/>
                <a:gd name="connsiteY2" fmla="*/ 1 h 1296144"/>
                <a:gd name="connsiteX3" fmla="*/ 1106330 w 1296144"/>
                <a:gd name="connsiteY3" fmla="*/ 189818 h 1296144"/>
                <a:gd name="connsiteX4" fmla="*/ 1296145 w 1296144"/>
                <a:gd name="connsiteY4" fmla="*/ 648075 h 1296144"/>
                <a:gd name="connsiteX5" fmla="*/ 1106329 w 1296144"/>
                <a:gd name="connsiteY5" fmla="*/ 1106331 h 1296144"/>
                <a:gd name="connsiteX6" fmla="*/ 648073 w 1296144"/>
                <a:gd name="connsiteY6" fmla="*/ 1296147 h 1296144"/>
                <a:gd name="connsiteX7" fmla="*/ 189817 w 1296144"/>
                <a:gd name="connsiteY7" fmla="*/ 1106331 h 1296144"/>
                <a:gd name="connsiteX8" fmla="*/ 2 w 1296144"/>
                <a:gd name="connsiteY8" fmla="*/ 648075 h 1296144"/>
                <a:gd name="connsiteX9" fmla="*/ 0 w 1296144"/>
                <a:gd name="connsiteY9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144" h="1296144">
                  <a:moveTo>
                    <a:pt x="0" y="648072"/>
                  </a:moveTo>
                  <a:cubicBezTo>
                    <a:pt x="0" y="476193"/>
                    <a:pt x="68279" y="311353"/>
                    <a:pt x="189817" y="189816"/>
                  </a:cubicBezTo>
                  <a:cubicBezTo>
                    <a:pt x="311354" y="68279"/>
                    <a:pt x="476194" y="0"/>
                    <a:pt x="648074" y="1"/>
                  </a:cubicBezTo>
                  <a:cubicBezTo>
                    <a:pt x="819953" y="1"/>
                    <a:pt x="984793" y="68280"/>
                    <a:pt x="1106330" y="189818"/>
                  </a:cubicBezTo>
                  <a:cubicBezTo>
                    <a:pt x="1227867" y="311355"/>
                    <a:pt x="1296146" y="476195"/>
                    <a:pt x="1296145" y="648075"/>
                  </a:cubicBezTo>
                  <a:cubicBezTo>
                    <a:pt x="1296145" y="819954"/>
                    <a:pt x="1227866" y="984794"/>
                    <a:pt x="1106329" y="1106331"/>
                  </a:cubicBezTo>
                  <a:cubicBezTo>
                    <a:pt x="984792" y="1227868"/>
                    <a:pt x="819952" y="1296147"/>
                    <a:pt x="648073" y="1296147"/>
                  </a:cubicBezTo>
                  <a:cubicBezTo>
                    <a:pt x="476194" y="1296147"/>
                    <a:pt x="311354" y="1227868"/>
                    <a:pt x="189817" y="1106331"/>
                  </a:cubicBezTo>
                  <a:cubicBezTo>
                    <a:pt x="68280" y="984794"/>
                    <a:pt x="1" y="819954"/>
                    <a:pt x="2" y="648075"/>
                  </a:cubicBezTo>
                  <a:cubicBezTo>
                    <a:pt x="1" y="648074"/>
                    <a:pt x="1" y="648073"/>
                    <a:pt x="0" y="6480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050" tIns="142050" rIns="142050" bIns="142050" numCol="1" spcCol="1270" anchor="ctr" anchorCtr="0">
              <a:noAutofit/>
            </a:bodyPr>
            <a:lstStyle/>
            <a:p>
              <a:pPr algn="ctr" defTabSz="4534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20" b="1" dirty="0">
                  <a:solidFill>
                    <a:srgbClr val="070909"/>
                  </a:solidFill>
                </a:rPr>
                <a:t>Protocolo de </a:t>
              </a:r>
              <a:r>
                <a:rPr lang="pt-BR" sz="1020" b="1" dirty="0" err="1">
                  <a:solidFill>
                    <a:srgbClr val="070909"/>
                  </a:solidFill>
                </a:rPr>
                <a:t>San</a:t>
              </a:r>
              <a:r>
                <a:rPr lang="pt-BR" sz="1020" b="1" dirty="0">
                  <a:solidFill>
                    <a:srgbClr val="070909"/>
                  </a:solidFill>
                </a:rPr>
                <a:t> Salvador (OEA)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482454" y="2744701"/>
              <a:ext cx="1296144" cy="1296144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189817 w 1296144"/>
                <a:gd name="connsiteY1" fmla="*/ 189816 h 1296144"/>
                <a:gd name="connsiteX2" fmla="*/ 648074 w 1296144"/>
                <a:gd name="connsiteY2" fmla="*/ 1 h 1296144"/>
                <a:gd name="connsiteX3" fmla="*/ 1106330 w 1296144"/>
                <a:gd name="connsiteY3" fmla="*/ 189818 h 1296144"/>
                <a:gd name="connsiteX4" fmla="*/ 1296145 w 1296144"/>
                <a:gd name="connsiteY4" fmla="*/ 648075 h 1296144"/>
                <a:gd name="connsiteX5" fmla="*/ 1106329 w 1296144"/>
                <a:gd name="connsiteY5" fmla="*/ 1106331 h 1296144"/>
                <a:gd name="connsiteX6" fmla="*/ 648073 w 1296144"/>
                <a:gd name="connsiteY6" fmla="*/ 1296147 h 1296144"/>
                <a:gd name="connsiteX7" fmla="*/ 189817 w 1296144"/>
                <a:gd name="connsiteY7" fmla="*/ 1106331 h 1296144"/>
                <a:gd name="connsiteX8" fmla="*/ 2 w 1296144"/>
                <a:gd name="connsiteY8" fmla="*/ 648075 h 1296144"/>
                <a:gd name="connsiteX9" fmla="*/ 0 w 1296144"/>
                <a:gd name="connsiteY9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144" h="1296144">
                  <a:moveTo>
                    <a:pt x="0" y="648072"/>
                  </a:moveTo>
                  <a:cubicBezTo>
                    <a:pt x="0" y="476193"/>
                    <a:pt x="68279" y="311353"/>
                    <a:pt x="189817" y="189816"/>
                  </a:cubicBezTo>
                  <a:cubicBezTo>
                    <a:pt x="311354" y="68279"/>
                    <a:pt x="476194" y="0"/>
                    <a:pt x="648074" y="1"/>
                  </a:cubicBezTo>
                  <a:cubicBezTo>
                    <a:pt x="819953" y="1"/>
                    <a:pt x="984793" y="68280"/>
                    <a:pt x="1106330" y="189818"/>
                  </a:cubicBezTo>
                  <a:cubicBezTo>
                    <a:pt x="1227867" y="311355"/>
                    <a:pt x="1296146" y="476195"/>
                    <a:pt x="1296145" y="648075"/>
                  </a:cubicBezTo>
                  <a:cubicBezTo>
                    <a:pt x="1296145" y="819954"/>
                    <a:pt x="1227866" y="984794"/>
                    <a:pt x="1106329" y="1106331"/>
                  </a:cubicBezTo>
                  <a:cubicBezTo>
                    <a:pt x="984792" y="1227868"/>
                    <a:pt x="819952" y="1296147"/>
                    <a:pt x="648073" y="1296147"/>
                  </a:cubicBezTo>
                  <a:cubicBezTo>
                    <a:pt x="476194" y="1296147"/>
                    <a:pt x="311354" y="1227868"/>
                    <a:pt x="189817" y="1106331"/>
                  </a:cubicBezTo>
                  <a:cubicBezTo>
                    <a:pt x="68280" y="984794"/>
                    <a:pt x="1" y="819954"/>
                    <a:pt x="2" y="648075"/>
                  </a:cubicBezTo>
                  <a:cubicBezTo>
                    <a:pt x="1" y="648074"/>
                    <a:pt x="1" y="648073"/>
                    <a:pt x="0" y="6480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59" tIns="139459" rIns="139459" bIns="139459" numCol="1" spcCol="1270" anchor="ctr" anchorCtr="0">
              <a:noAutofit/>
            </a:bodyPr>
            <a:lstStyle/>
            <a:p>
              <a:pPr algn="ctr" defTabSz="3627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>
                  <a:solidFill>
                    <a:srgbClr val="070909"/>
                  </a:solidFill>
                </a:rPr>
                <a:t>CF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4755154" y="2331687"/>
              <a:ext cx="1296144" cy="1296144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189817 w 1296144"/>
                <a:gd name="connsiteY1" fmla="*/ 189816 h 1296144"/>
                <a:gd name="connsiteX2" fmla="*/ 648074 w 1296144"/>
                <a:gd name="connsiteY2" fmla="*/ 1 h 1296144"/>
                <a:gd name="connsiteX3" fmla="*/ 1106330 w 1296144"/>
                <a:gd name="connsiteY3" fmla="*/ 189818 h 1296144"/>
                <a:gd name="connsiteX4" fmla="*/ 1296145 w 1296144"/>
                <a:gd name="connsiteY4" fmla="*/ 648075 h 1296144"/>
                <a:gd name="connsiteX5" fmla="*/ 1106329 w 1296144"/>
                <a:gd name="connsiteY5" fmla="*/ 1106331 h 1296144"/>
                <a:gd name="connsiteX6" fmla="*/ 648073 w 1296144"/>
                <a:gd name="connsiteY6" fmla="*/ 1296147 h 1296144"/>
                <a:gd name="connsiteX7" fmla="*/ 189817 w 1296144"/>
                <a:gd name="connsiteY7" fmla="*/ 1106331 h 1296144"/>
                <a:gd name="connsiteX8" fmla="*/ 2 w 1296144"/>
                <a:gd name="connsiteY8" fmla="*/ 648075 h 1296144"/>
                <a:gd name="connsiteX9" fmla="*/ 0 w 1296144"/>
                <a:gd name="connsiteY9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144" h="1296144">
                  <a:moveTo>
                    <a:pt x="0" y="648072"/>
                  </a:moveTo>
                  <a:cubicBezTo>
                    <a:pt x="0" y="476193"/>
                    <a:pt x="68279" y="311353"/>
                    <a:pt x="189817" y="189816"/>
                  </a:cubicBezTo>
                  <a:cubicBezTo>
                    <a:pt x="311354" y="68279"/>
                    <a:pt x="476194" y="0"/>
                    <a:pt x="648074" y="1"/>
                  </a:cubicBezTo>
                  <a:cubicBezTo>
                    <a:pt x="819953" y="1"/>
                    <a:pt x="984793" y="68280"/>
                    <a:pt x="1106330" y="189818"/>
                  </a:cubicBezTo>
                  <a:cubicBezTo>
                    <a:pt x="1227867" y="311355"/>
                    <a:pt x="1296146" y="476195"/>
                    <a:pt x="1296145" y="648075"/>
                  </a:cubicBezTo>
                  <a:cubicBezTo>
                    <a:pt x="1296145" y="819954"/>
                    <a:pt x="1227866" y="984794"/>
                    <a:pt x="1106329" y="1106331"/>
                  </a:cubicBezTo>
                  <a:cubicBezTo>
                    <a:pt x="984792" y="1227868"/>
                    <a:pt x="819952" y="1296147"/>
                    <a:pt x="648073" y="1296147"/>
                  </a:cubicBezTo>
                  <a:cubicBezTo>
                    <a:pt x="476194" y="1296147"/>
                    <a:pt x="311354" y="1227868"/>
                    <a:pt x="189817" y="1106331"/>
                  </a:cubicBezTo>
                  <a:cubicBezTo>
                    <a:pt x="68280" y="984794"/>
                    <a:pt x="1" y="819954"/>
                    <a:pt x="2" y="648075"/>
                  </a:cubicBezTo>
                  <a:cubicBezTo>
                    <a:pt x="1" y="648074"/>
                    <a:pt x="1" y="648073"/>
                    <a:pt x="0" y="6480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050" tIns="142050" rIns="142050" bIns="142050" numCol="1" spcCol="1270" anchor="ctr" anchorCtr="0">
              <a:noAutofit/>
            </a:bodyPr>
            <a:lstStyle/>
            <a:p>
              <a:pPr algn="ctr" defTabSz="4534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dirty="0">
                  <a:solidFill>
                    <a:srgbClr val="070909"/>
                  </a:solidFill>
                </a:rPr>
                <a:t>PIDESC (ONU</a:t>
              </a:r>
              <a:r>
                <a:rPr lang="pt-BR" sz="1020" b="1" dirty="0">
                  <a:solidFill>
                    <a:srgbClr val="070909"/>
                  </a:solidFill>
                </a:rPr>
                <a:t>)</a:t>
              </a:r>
            </a:p>
          </p:txBody>
        </p:sp>
        <p:sp>
          <p:nvSpPr>
            <p:cNvPr id="16" name="Forma 15"/>
            <p:cNvSpPr/>
            <p:nvPr/>
          </p:nvSpPr>
          <p:spPr>
            <a:xfrm>
              <a:off x="2300781" y="1831257"/>
              <a:ext cx="5232141" cy="3572361"/>
            </a:xfrm>
            <a:prstGeom prst="funnel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295" t="16185" r="26784" b="5644"/>
          <a:stretch/>
        </p:blipFill>
        <p:spPr>
          <a:xfrm>
            <a:off x="2542945" y="1700808"/>
            <a:ext cx="6530453" cy="42888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6359" t="17304" r="82140" b="60681"/>
          <a:stretch/>
        </p:blipFill>
        <p:spPr>
          <a:xfrm>
            <a:off x="549788" y="3744092"/>
            <a:ext cx="1409682" cy="1863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46112" t="17304" r="28340" b="60681"/>
          <a:stretch/>
        </p:blipFill>
        <p:spPr>
          <a:xfrm>
            <a:off x="36672" y="2268255"/>
            <a:ext cx="2466940" cy="120782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-11619" y="334389"/>
            <a:ext cx="8825345" cy="38595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Foco nos resultados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  Compromissos internacionais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666666"/>
              </a:solidFill>
              <a:latin typeface="PT Serif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-11619" y="334389"/>
            <a:ext cx="8825345" cy="38595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Retrocesso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  Presunção de inconstitucionalidade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666666"/>
              </a:solidFill>
              <a:latin typeface="PT Serif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0076" t="16532" r="25649" b="18500"/>
          <a:stretch/>
        </p:blipFill>
        <p:spPr>
          <a:xfrm>
            <a:off x="1520733" y="1412776"/>
            <a:ext cx="57606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6203" t="16532" r="27309" b="18500"/>
          <a:stretch/>
        </p:blipFill>
        <p:spPr>
          <a:xfrm>
            <a:off x="1376716" y="1484784"/>
            <a:ext cx="6048673" cy="4752528"/>
          </a:xfrm>
          <a:prstGeom prst="rect">
            <a:avLst/>
          </a:prstGeom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-11619" y="334389"/>
            <a:ext cx="8825345" cy="38595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Retrocesso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  Presunção de inconstitucionalidade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1500" dirty="0"/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666666"/>
              </a:solidFill>
              <a:latin typeface="PT Serif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19672" y="3068960"/>
            <a:ext cx="60486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6666"/>
                </a:solidFill>
                <a:latin typeface="Georgia" panose="02040502050405020303" pitchFamily="18" charset="0"/>
                <a:hlinkClick r:id="rId4"/>
              </a:rPr>
              <a:t>agotti@articule.org.br</a:t>
            </a:r>
            <a:endParaRPr lang="pt-BR" sz="3200" b="1" dirty="0" smtClean="0">
              <a:solidFill>
                <a:srgbClr val="666666"/>
              </a:solidFill>
              <a:latin typeface="Georgia" panose="02040502050405020303" pitchFamily="18" charset="0"/>
            </a:endParaRPr>
          </a:p>
          <a:p>
            <a:pPr algn="ctr"/>
            <a:endParaRPr lang="pt-BR" sz="3200" b="1" dirty="0">
              <a:solidFill>
                <a:srgbClr val="666666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3200" b="1" dirty="0">
                <a:solidFill>
                  <a:srgbClr val="666666"/>
                </a:solidFill>
                <a:latin typeface="Georgia" panose="02040502050405020303" pitchFamily="18" charset="0"/>
              </a:rPr>
              <a:t>Obrigada!!!</a:t>
            </a:r>
          </a:p>
          <a:p>
            <a:pPr algn="ctr"/>
            <a:endParaRPr lang="pt-BR" sz="3200" b="1" dirty="0" smtClean="0">
              <a:solidFill>
                <a:srgbClr val="666666"/>
              </a:solidFill>
              <a:latin typeface="Georgia" panose="02040502050405020303" pitchFamily="18" charset="0"/>
            </a:endParaRPr>
          </a:p>
          <a:p>
            <a:endParaRPr lang="pt-BR" dirty="0">
              <a:solidFill>
                <a:srgbClr val="666666"/>
              </a:solidFill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115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280920" cy="1224135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O que prevê o PNE?</a:t>
            </a:r>
            <a:endParaRPr lang="pt-BR" sz="34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-23417" y="45000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PNE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Meta </a:t>
            </a: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20, estratégia 20.21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79512" y="1676335"/>
            <a:ext cx="8568952" cy="49911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Meta 20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: ampliar o investimento público em educação pública de forma a atingir, no mínimo, o patamar de 7% (sete por cento) do Produto Interno Bruto - PIB do País no 5o (quinto) ano de vigência desta Lei e, no mínimo, o equivalente a 10% (dez por cento) do PIB ao final do decênio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Estratégia 20.11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: aprovar,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no prazo de 1 (um) ano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,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Lei de Responsabilidade Educacional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, assegurando padrão de qualidade na educação básica, em cada sistema e rede de ensino, aferida pelo processo de metas de qualidade aferidas por institutos oficiais de avaliação educacionais.</a:t>
            </a:r>
          </a:p>
          <a:p>
            <a:pPr marL="1042874" lvl="2" indent="0">
              <a:buFont typeface="Arial" panose="020B0604020202020204" pitchFamily="34" charset="0"/>
              <a:buNone/>
            </a:pP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15074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385681" y="1412776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PL nº 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7.420/2006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Dep. Raquel Teixeira</a:t>
            </a: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85681" y="2309766"/>
            <a:ext cx="2552631" cy="4287586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ctr" anchorCtr="0">
            <a:noAutofit/>
          </a:bodyPr>
          <a:lstStyle/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Padrão/qualidade: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insumos e processos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Aferição: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 processo nacional de avaliação do rendimento escolar (EF e EM)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Financiamento: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transferências voluntária da União para os entes com resultados aprimorados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Sanção: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 crime de responsabilidade (Lei 1.079/50); infração político-administrativa (Decreto-lei 201/67); ato de improbidade administrativa ( Lei 8.429/92) </a:t>
            </a: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+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 suspensão das transferências voluntárias da União ao Estado ou ao Municípios 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203848" y="1412775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Substitutivo ao PL </a:t>
            </a:r>
            <a:r>
              <a:rPr lang="pt-BR" sz="1600" b="1" dirty="0">
                <a:solidFill>
                  <a:srgbClr val="070909"/>
                </a:solidFill>
                <a:latin typeface="Georgia" panose="02040502050405020303" pitchFamily="18" charset="0"/>
              </a:rPr>
              <a:t>nº 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>
                <a:solidFill>
                  <a:srgbClr val="070909"/>
                </a:solidFill>
                <a:latin typeface="Georgia" panose="02040502050405020303" pitchFamily="18" charset="0"/>
              </a:rPr>
              <a:t>7.420/2006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070909"/>
                </a:solidFill>
                <a:latin typeface="Georgia" panose="02040502050405020303" pitchFamily="18" charset="0"/>
              </a:rPr>
              <a:t>Dep. </a:t>
            </a:r>
            <a:r>
              <a:rPr lang="pt-BR" sz="16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Raul Henry (Dez/13)</a:t>
            </a: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3203473" y="2324316"/>
            <a:ext cx="2552631" cy="4273035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ctr" anchorCtr="0">
            <a:noAutofit/>
          </a:bodyPr>
          <a:lstStyle/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b="1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b="1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b="1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400" b="1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Padrão/qualidade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insumos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e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processos ampliados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Aferição: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IDEB atingido ao final de cada gestão, em comparação à anterior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Financiamento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suplementação da União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para os entes com resultados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insuficientes</a:t>
            </a: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Sanção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: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ação civil pública de responsabilidade educacional para cumprimento de obrigação de fazer ou não fazer</a:t>
            </a:r>
          </a:p>
          <a:p>
            <a:pPr marL="0" lvl="1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8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0" lvl="1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*</a:t>
            </a: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Inovação: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retrocesso injustificável, a partir de 2 balizas:  priorização de recursos e garantia do padrão de qualidade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 smtClean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6084168" y="1412775"/>
            <a:ext cx="2552631" cy="896991"/>
          </a:xfrm>
          <a:custGeom>
            <a:avLst/>
            <a:gdLst>
              <a:gd name="connsiteX0" fmla="*/ 0 w 2983831"/>
              <a:gd name="connsiteY0" fmla="*/ 0 h 1048514"/>
              <a:gd name="connsiteX1" fmla="*/ 2983831 w 2983831"/>
              <a:gd name="connsiteY1" fmla="*/ 0 h 1048514"/>
              <a:gd name="connsiteX2" fmla="*/ 2983831 w 2983831"/>
              <a:gd name="connsiteY2" fmla="*/ 1048514 h 1048514"/>
              <a:gd name="connsiteX3" fmla="*/ 0 w 2983831"/>
              <a:gd name="connsiteY3" fmla="*/ 1048514 h 1048514"/>
              <a:gd name="connsiteX4" fmla="*/ 0 w 2983831"/>
              <a:gd name="connsiteY4" fmla="*/ 0 h 10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1048514">
                <a:moveTo>
                  <a:pt x="0" y="0"/>
                </a:moveTo>
                <a:lnTo>
                  <a:pt x="2983831" y="0"/>
                </a:lnTo>
                <a:lnTo>
                  <a:pt x="2983831" y="1048514"/>
                </a:lnTo>
                <a:lnTo>
                  <a:pt x="0" y="10485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263" tIns="52151" rIns="91263" bIns="52151" numCol="1" spcCol="1270" anchor="ctr" anchorCtr="0">
            <a:noAutofit/>
          </a:bodyPr>
          <a:lstStyle/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>
                <a:solidFill>
                  <a:srgbClr val="070909"/>
                </a:solidFill>
                <a:latin typeface="Georgia" panose="02040502050405020303" pitchFamily="18" charset="0"/>
              </a:rPr>
              <a:t>Substitutivo ao PL nº 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>
                <a:solidFill>
                  <a:srgbClr val="070909"/>
                </a:solidFill>
                <a:latin typeface="Georgia" panose="02040502050405020303" pitchFamily="18" charset="0"/>
              </a:rPr>
              <a:t>7.420/2006</a:t>
            </a:r>
          </a:p>
          <a:p>
            <a:pPr algn="ctr" defTabSz="570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rgbClr val="070909"/>
                </a:solidFill>
                <a:latin typeface="Georgia" panose="02040502050405020303" pitchFamily="18" charset="0"/>
              </a:rPr>
              <a:t>Dep. </a:t>
            </a:r>
            <a:r>
              <a:rPr lang="pt-BR" sz="16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Bacelar (Junho/17)</a:t>
            </a:r>
            <a:endParaRPr lang="pt-BR" sz="16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6084168" y="2316643"/>
            <a:ext cx="2552631" cy="4280708"/>
          </a:xfrm>
          <a:custGeom>
            <a:avLst/>
            <a:gdLst>
              <a:gd name="connsiteX0" fmla="*/ 0 w 2983831"/>
              <a:gd name="connsiteY0" fmla="*/ 0 h 2585017"/>
              <a:gd name="connsiteX1" fmla="*/ 2983831 w 2983831"/>
              <a:gd name="connsiteY1" fmla="*/ 0 h 2585017"/>
              <a:gd name="connsiteX2" fmla="*/ 2983831 w 2983831"/>
              <a:gd name="connsiteY2" fmla="*/ 2585017 h 2585017"/>
              <a:gd name="connsiteX3" fmla="*/ 0 w 2983831"/>
              <a:gd name="connsiteY3" fmla="*/ 2585017 h 2585017"/>
              <a:gd name="connsiteX4" fmla="*/ 0 w 2983831"/>
              <a:gd name="connsiteY4" fmla="*/ 0 h 258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31" h="2585017">
                <a:moveTo>
                  <a:pt x="0" y="0"/>
                </a:moveTo>
                <a:lnTo>
                  <a:pt x="2983831" y="0"/>
                </a:lnTo>
                <a:lnTo>
                  <a:pt x="2983831" y="2585017"/>
                </a:lnTo>
                <a:lnTo>
                  <a:pt x="0" y="258501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48" tIns="68448" rIns="91263" bIns="102671" numCol="1" spcCol="1270" anchor="t" anchorCtr="0">
            <a:noAutofit/>
          </a:bodyPr>
          <a:lstStyle/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Padrão/qualidade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insumos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e processos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ampliados + defin. “</a:t>
            </a:r>
            <a:r>
              <a:rPr lang="pt-BR" sz="1400" dirty="0" err="1" smtClean="0">
                <a:solidFill>
                  <a:srgbClr val="070909"/>
                </a:solidFill>
                <a:latin typeface="Georgia" panose="02040502050405020303" pitchFamily="18" charset="0"/>
              </a:rPr>
              <a:t>Parâm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. Nacionais para a Oferta da Educ. Básica”, aprovados pelo CNE (escolas </a:t>
            </a:r>
            <a:r>
              <a:rPr lang="pt-BR" sz="1400" i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abaixo do básico, básico, adequado e superior)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Aferição: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Saeb, níveis suficiente e desejável de aprendizado e desempenho médio, de acordo com NSE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Financiamento: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custo aluno por padrão da rede </a:t>
            </a:r>
            <a:r>
              <a:rPr lang="pt-BR" sz="1400" b="1" dirty="0" smtClean="0">
                <a:solidFill>
                  <a:srgbClr val="070909"/>
                </a:solidFill>
                <a:latin typeface="Georgia" panose="02040502050405020303" pitchFamily="18" charset="0"/>
              </a:rPr>
              <a:t>+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 err="1" smtClean="0">
                <a:solidFill>
                  <a:srgbClr val="070909"/>
                </a:solidFill>
                <a:latin typeface="Georgia" panose="02040502050405020303" pitchFamily="18" charset="0"/>
              </a:rPr>
              <a:t>suplem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.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União para os entes com resultados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insuficientes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97784" lvl="1" indent="-97784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Sanção: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 ação civil pública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 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de </a:t>
            </a:r>
            <a:r>
              <a:rPr lang="pt-BR" sz="1400" dirty="0" err="1">
                <a:solidFill>
                  <a:srgbClr val="070909"/>
                </a:solidFill>
                <a:latin typeface="Georgia" panose="02040502050405020303" pitchFamily="18" charset="0"/>
              </a:rPr>
              <a:t>respons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.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educacional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  <a:p>
            <a:pPr marL="0" lvl="1" defTabSz="5704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*</a:t>
            </a:r>
            <a:r>
              <a:rPr lang="pt-BR" sz="1400" b="1" dirty="0">
                <a:solidFill>
                  <a:srgbClr val="070909"/>
                </a:solidFill>
                <a:latin typeface="Georgia" panose="02040502050405020303" pitchFamily="18" charset="0"/>
              </a:rPr>
              <a:t>Inovação</a:t>
            </a:r>
            <a:r>
              <a:rPr lang="pt-BR" sz="1400" dirty="0">
                <a:solidFill>
                  <a:srgbClr val="070909"/>
                </a:solidFill>
                <a:latin typeface="Georgia" panose="02040502050405020303" pitchFamily="18" charset="0"/>
              </a:rPr>
              <a:t>: 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relatório para o Conselho Educação e Legislativo, com êxitos e </a:t>
            </a:r>
            <a:r>
              <a:rPr lang="pt-BR" sz="1400" dirty="0" err="1" smtClean="0">
                <a:solidFill>
                  <a:srgbClr val="070909"/>
                </a:solidFill>
                <a:latin typeface="Georgia" panose="02040502050405020303" pitchFamily="18" charset="0"/>
              </a:rPr>
              <a:t>dific</a:t>
            </a:r>
            <a:r>
              <a:rPr lang="pt-BR" sz="1400" dirty="0" smtClean="0">
                <a:solidFill>
                  <a:srgbClr val="070909"/>
                </a:solidFill>
                <a:latin typeface="Georgia" panose="02040502050405020303" pitchFamily="18" charset="0"/>
              </a:rPr>
              <a:t>.</a:t>
            </a:r>
            <a:endParaRPr lang="pt-BR" sz="1400" dirty="0">
              <a:solidFill>
                <a:srgbClr val="070909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ço Reservado para Conteúdo 3"/>
          <p:cNvSpPr txBox="1">
            <a:spLocks/>
          </p:cNvSpPr>
          <p:nvPr/>
        </p:nvSpPr>
        <p:spPr>
          <a:xfrm>
            <a:off x="107504" y="188640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Projeto de Lei nº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  e Substitutivos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26653" y="26064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6756" t="18500" r="27310" b="5703"/>
          <a:stretch/>
        </p:blipFill>
        <p:spPr>
          <a:xfrm>
            <a:off x="1619672" y="1210233"/>
            <a:ext cx="59766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26653" y="26064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25649" t="17517" r="26756" b="10625"/>
          <a:stretch/>
        </p:blipFill>
        <p:spPr>
          <a:xfrm>
            <a:off x="1542237" y="1498265"/>
            <a:ext cx="6192688" cy="5256584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563829" y="1636962"/>
            <a:ext cx="978408" cy="48463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5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26653" y="26064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9332" t="14766" r="27500" b="8454"/>
          <a:stretch/>
        </p:blipFill>
        <p:spPr>
          <a:xfrm>
            <a:off x="1691680" y="1174229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6203" t="16532" r="26203" b="9641"/>
          <a:stretch/>
        </p:blipFill>
        <p:spPr>
          <a:xfrm>
            <a:off x="1542237" y="1282241"/>
            <a:ext cx="6192688" cy="5400600"/>
          </a:xfrm>
          <a:prstGeom prst="rect">
            <a:avLst/>
          </a:prstGeom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26653" y="260648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278093" y="285293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olchete esquerdo 3"/>
          <p:cNvSpPr/>
          <p:nvPr/>
        </p:nvSpPr>
        <p:spPr>
          <a:xfrm>
            <a:off x="1331640" y="2636912"/>
            <a:ext cx="73152" cy="914400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814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-8594" y="114027"/>
            <a:ext cx="8389452" cy="372189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Substitutivo ao PL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nº 7.420 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Aprovado pela Comissão Especial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b="1" dirty="0">
              <a:solidFill>
                <a:srgbClr val="000000"/>
              </a:solidFill>
              <a:cs typeface="Calibri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0992" t="15750" r="31928" b="28142"/>
          <a:stretch/>
        </p:blipFill>
        <p:spPr>
          <a:xfrm>
            <a:off x="1907704" y="1268760"/>
            <a:ext cx="5184576" cy="44107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6717" t="63781" r="31184" b="22438"/>
          <a:stretch/>
        </p:blipFill>
        <p:spPr>
          <a:xfrm>
            <a:off x="2695668" y="5517232"/>
            <a:ext cx="4660724" cy="1125002"/>
          </a:xfrm>
          <a:prstGeom prst="rect">
            <a:avLst/>
          </a:prstGeom>
        </p:spPr>
      </p:pic>
      <p:sp>
        <p:nvSpPr>
          <p:cNvPr id="7" name="Chave esquerda 6"/>
          <p:cNvSpPr/>
          <p:nvPr/>
        </p:nvSpPr>
        <p:spPr>
          <a:xfrm>
            <a:off x="1691680" y="3573015"/>
            <a:ext cx="739876" cy="246654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76CABB-E6C7-4CAD-9E2B-7F37521714F4}"/>
</file>

<file path=customXml/itemProps2.xml><?xml version="1.0" encoding="utf-8"?>
<ds:datastoreItem xmlns:ds="http://schemas.openxmlformats.org/officeDocument/2006/customXml" ds:itemID="{7AA74BBF-A7F5-4AC0-A851-28485F490899}"/>
</file>

<file path=customXml/itemProps3.xml><?xml version="1.0" encoding="utf-8"?>
<ds:datastoreItem xmlns:ds="http://schemas.openxmlformats.org/officeDocument/2006/customXml" ds:itemID="{08812E3A-1B23-48D0-8D1A-47FA598C08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761</Words>
  <Application>Microsoft Office PowerPoint</Application>
  <PresentationFormat>Apresentação na tela (4:3)</PresentationFormat>
  <Paragraphs>180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PT Serif</vt:lpstr>
      <vt:lpstr>Verdana</vt:lpstr>
      <vt:lpstr>Wingdings</vt:lpstr>
      <vt:lpstr>Wingdings 2</vt:lpstr>
      <vt:lpstr>Tema do Office</vt:lpstr>
      <vt:lpstr>Lei de Responsabilidade Educacional e Qualidade do Ensino</vt:lpstr>
      <vt:lpstr>O que prevê o PNE?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Estamos de mãos atadas?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Lisiane Peccin Pratti</dc:creator>
  <cp:lastModifiedBy>Alessandra</cp:lastModifiedBy>
  <cp:revision>63</cp:revision>
  <cp:lastPrinted>2018-06-22T18:13:18Z</cp:lastPrinted>
  <dcterms:created xsi:type="dcterms:W3CDTF">2018-02-01T16:32:14Z</dcterms:created>
  <dcterms:modified xsi:type="dcterms:W3CDTF">2018-06-25T11:29:25Z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