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1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18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7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Slides/notesSlide16.xml" ContentType="application/vnd.openxmlformats-officedocument.presentationml.notesSlid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charts/style2.xml" ContentType="application/vnd.ms-office.chartstyle+xml"/>
  <Override PartName="/ppt/charts/colors2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hart1.xml" ContentType="application/vnd.openxmlformats-officedocument.drawingml.chart+xml"/>
  <Override PartName="/ppt/charts/style1.xml" ContentType="application/vnd.ms-office.chartstyl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99" r:id="rId2"/>
    <p:sldId id="351" r:id="rId3"/>
    <p:sldId id="348" r:id="rId4"/>
    <p:sldId id="349" r:id="rId5"/>
    <p:sldId id="350" r:id="rId6"/>
    <p:sldId id="263" r:id="rId7"/>
    <p:sldId id="336" r:id="rId8"/>
    <p:sldId id="368" r:id="rId9"/>
    <p:sldId id="356" r:id="rId10"/>
    <p:sldId id="357" r:id="rId11"/>
    <p:sldId id="337" r:id="rId12"/>
    <p:sldId id="358" r:id="rId13"/>
    <p:sldId id="359" r:id="rId14"/>
    <p:sldId id="367" r:id="rId15"/>
    <p:sldId id="366" r:id="rId16"/>
    <p:sldId id="339" r:id="rId17"/>
    <p:sldId id="363" r:id="rId18"/>
    <p:sldId id="365" r:id="rId19"/>
    <p:sldId id="354" r:id="rId20"/>
    <p:sldId id="344" r:id="rId21"/>
    <p:sldId id="345" r:id="rId22"/>
    <p:sldId id="346" r:id="rId23"/>
    <p:sldId id="288" r:id="rId24"/>
  </p:sldIdLst>
  <p:sldSz cx="9144000" cy="6858000" type="screen4x3"/>
  <p:notesSz cx="6797675" cy="9926638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aina" initials="J" lastIdx="0" clrIdx="0">
    <p:extLst>
      <p:ext uri="{19B8F6BF-5375-455C-9EA6-DF929625EA0E}">
        <p15:presenceInfo xmlns:p15="http://schemas.microsoft.com/office/powerpoint/2012/main" userId="Janai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A50021"/>
    <a:srgbClr val="000099"/>
    <a:srgbClr val="FFFF00"/>
    <a:srgbClr val="800000"/>
    <a:srgbClr val="0033CC"/>
    <a:srgbClr val="0000FF"/>
    <a:srgbClr val="008080"/>
    <a:srgbClr val="00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Estilo Mé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2838BEF-8BB2-4498-84A7-C5851F593DF1}" styleName="Estilo Médio 4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4C1A8A3-306A-4EB7-A6B1-4F7E0EB9C5D6}" styleName="Estilo Médio 3 - Ênfase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C083E6E3-FA7D-4D7B-A595-EF9225AFEA82}" styleName="Estilo Claro 1 - Ênfas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Estilo Médio 1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6D9F66E-5EB9-4882-86FB-DCBF35E3C3E4}" styleName="Estilo Médio 4 - Ênfas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Estilo Claro 1 - Ênfas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Estilo Claro 3 - Ênfas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505E3EF-67EA-436B-97B2-0124C06EBD24}" styleName="Estilo Médio 4 - Ênfas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135" autoAdjust="0"/>
  </p:normalViewPr>
  <p:slideViewPr>
    <p:cSldViewPr>
      <p:cViewPr varScale="1">
        <p:scale>
          <a:sx n="100" d="100"/>
          <a:sy n="100" d="100"/>
        </p:scale>
        <p:origin x="191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95" b="1" i="0" u="none" strike="noStrike" kern="1200" cap="all" spc="100" normalizeH="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Brasil: Preço do barril de petróleo – 2012-2018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95" b="1" i="0" u="none" strike="noStrike" kern="1200" cap="all" spc="100" normalizeH="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ln w="34925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dk1">
                  <a:tint val="88500"/>
                </a:schemeClr>
              </a:outerShdw>
            </a:effectLst>
          </c:spPr>
          <c:marker>
            <c:symbol val="none"/>
          </c:marker>
          <c:dLbls>
            <c:dLbl>
              <c:idx val="0"/>
              <c:layout>
                <c:manualLayout>
                  <c:x val="-4.1983085447652391E-2"/>
                  <c:y val="-3.36723919307338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2BA-45E0-A891-6D9760DBDE2F}"/>
                </c:ext>
              </c:extLst>
            </c:dLbl>
            <c:dLbl>
              <c:idx val="1"/>
              <c:layout>
                <c:manualLayout>
                  <c:x val="-3.4267036064936356E-2"/>
                  <c:y val="-4.62027878136753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2BA-45E0-A891-6D9760DBDE2F}"/>
                </c:ext>
              </c:extLst>
            </c:dLbl>
            <c:dLbl>
              <c:idx val="2"/>
              <c:layout>
                <c:manualLayout>
                  <c:x val="-3.5810063672596482E-2"/>
                  <c:y val="-3.54785387214345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9336419753086404E-2"/>
                      <c:h val="5.913854597103019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2BA-45E0-A891-6D9760DBDE2F}"/>
                </c:ext>
              </c:extLst>
            </c:dLbl>
            <c:dLbl>
              <c:idx val="3"/>
              <c:layout>
                <c:manualLayout>
                  <c:x val="-3.8846480995431129E-2"/>
                  <c:y val="-2.98664420003168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2BA-45E0-A891-6D9760DBDE2F}"/>
                </c:ext>
              </c:extLst>
            </c:dLbl>
            <c:dLbl>
              <c:idx val="4"/>
              <c:layout>
                <c:manualLayout>
                  <c:x val="-1.8784752600369398E-2"/>
                  <c:y val="-2.52542939480504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2BA-45E0-A891-6D9760DBDE2F}"/>
                </c:ext>
              </c:extLst>
            </c:dLbl>
            <c:dLbl>
              <c:idx val="5"/>
              <c:layout>
                <c:manualLayout>
                  <c:x val="-2.9587221736171922E-2"/>
                  <c:y val="-2.740717468446044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9976791095557503E-2"/>
                      <c:h val="4.660820249745743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82BA-45E0-A891-6D9760DBDE2F}"/>
                </c:ext>
              </c:extLst>
            </c:dLbl>
            <c:dLbl>
              <c:idx val="6"/>
              <c:layout>
                <c:manualLayout>
                  <c:x val="-2.1820987654321045E-2"/>
                  <c:y val="-6.20391892770389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2BA-45E0-A891-6D9760DBDE2F}"/>
                </c:ext>
              </c:extLst>
            </c:dLbl>
            <c:dLbl>
              <c:idx val="7"/>
              <c:layout>
                <c:manualLayout>
                  <c:x val="-1.4155122970739882E-2"/>
                  <c:y val="-2.52542339791888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2BA-45E0-A891-6D9760DBDE2F}"/>
                </c:ext>
              </c:extLst>
            </c:dLbl>
            <c:dLbl>
              <c:idx val="8"/>
              <c:layout>
                <c:manualLayout>
                  <c:x val="-2.9587221736171867E-2"/>
                  <c:y val="-5.89831687414827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2BA-45E0-A891-6D9760DBDE2F}"/>
                </c:ext>
              </c:extLst>
            </c:dLbl>
            <c:dLbl>
              <c:idx val="9"/>
              <c:layout>
                <c:manualLayout>
                  <c:x val="-3.267364148925829E-2"/>
                  <c:y val="-4.05906910925576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2BA-45E0-A891-6D9760DBDE2F}"/>
                </c:ext>
              </c:extLst>
            </c:dLbl>
            <c:dLbl>
              <c:idx val="10"/>
              <c:layout>
                <c:manualLayout>
                  <c:x val="-4.5019320501604079E-2"/>
                  <c:y val="-3.8284587081993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2BA-45E0-A891-6D9760DBDE2F}"/>
                </c:ext>
              </c:extLst>
            </c:dLbl>
            <c:dLbl>
              <c:idx val="11"/>
              <c:layout>
                <c:manualLayout>
                  <c:x val="-3.8846480995431129E-2"/>
                  <c:y val="-5.43709607203545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82BA-45E0-A891-6D9760DBDE2F}"/>
                </c:ext>
              </c:extLst>
            </c:dLbl>
            <c:dLbl>
              <c:idx val="12"/>
              <c:layout>
                <c:manualLayout>
                  <c:x val="-4.579092543987557E-2"/>
                  <c:y val="-4.48965725031010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692840478273545E-2"/>
                      <c:h val="8.028051627908568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82BA-45E0-A891-6D9760DBDE2F}"/>
                </c:ext>
              </c:extLst>
            </c:dLbl>
            <c:dLbl>
              <c:idx val="13"/>
              <c:layout>
                <c:manualLayout>
                  <c:x val="-2.9252819092057937E-2"/>
                  <c:y val="-3.0866330700306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82BA-45E0-A891-6D9760DBDE2F}"/>
                </c:ext>
              </c:extLst>
            </c:dLbl>
            <c:dLbl>
              <c:idx val="14"/>
              <c:layout>
                <c:manualLayout>
                  <c:x val="-3.3171357052590646E-2"/>
                  <c:y val="-3.83411427834220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311-425B-A555-4629AB2437B9}"/>
                </c:ext>
              </c:extLst>
            </c:dLbl>
            <c:dLbl>
              <c:idx val="15"/>
              <c:layout>
                <c:manualLayout>
                  <c:x val="-1.3973400894332653E-2"/>
                  <c:y val="-3.067291422673764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8626543209876529E-2"/>
                      <c:h val="5.390764675349141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4311-425B-A555-4629AB2437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tint val="88500"/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Planilha1!$A$2:$A$17</c:f>
              <c:strCache>
                <c:ptCount val="14"/>
                <c:pt idx="0">
                  <c:v>02.01.2012</c:v>
                </c:pt>
                <c:pt idx="1">
                  <c:v>02.07.2012</c:v>
                </c:pt>
                <c:pt idx="2">
                  <c:v>02.01.2013</c:v>
                </c:pt>
                <c:pt idx="3">
                  <c:v>02.07.2013</c:v>
                </c:pt>
                <c:pt idx="4">
                  <c:v>02.01.2014</c:v>
                </c:pt>
                <c:pt idx="5">
                  <c:v>02.07.2014</c:v>
                </c:pt>
                <c:pt idx="6">
                  <c:v>02.01.2015</c:v>
                </c:pt>
                <c:pt idx="7">
                  <c:v>02.07.2015</c:v>
                </c:pt>
                <c:pt idx="8">
                  <c:v>04.01.2016</c:v>
                </c:pt>
                <c:pt idx="9">
                  <c:v>02.07.2016</c:v>
                </c:pt>
                <c:pt idx="10">
                  <c:v>03.01.2017</c:v>
                </c:pt>
                <c:pt idx="11">
                  <c:v>03.07.2017</c:v>
                </c:pt>
                <c:pt idx="12">
                  <c:v>02.01.2018</c:v>
                </c:pt>
                <c:pt idx="13">
                  <c:v>22.06.2018</c:v>
                </c:pt>
              </c:strCache>
            </c:strRef>
          </c:cat>
          <c:val>
            <c:numRef>
              <c:f>Planilha1!$B$2:$B$17</c:f>
              <c:numCache>
                <c:formatCode>General</c:formatCode>
                <c:ptCount val="16"/>
                <c:pt idx="0">
                  <c:v>112.5</c:v>
                </c:pt>
                <c:pt idx="1">
                  <c:v>97.6</c:v>
                </c:pt>
                <c:pt idx="2">
                  <c:v>111.5</c:v>
                </c:pt>
                <c:pt idx="3">
                  <c:v>102.92</c:v>
                </c:pt>
                <c:pt idx="4">
                  <c:v>111</c:v>
                </c:pt>
                <c:pt idx="5">
                  <c:v>112.19</c:v>
                </c:pt>
                <c:pt idx="6">
                  <c:v>58.02</c:v>
                </c:pt>
                <c:pt idx="7">
                  <c:v>61.92</c:v>
                </c:pt>
                <c:pt idx="8">
                  <c:v>37.85</c:v>
                </c:pt>
                <c:pt idx="9">
                  <c:v>50.6</c:v>
                </c:pt>
                <c:pt idx="10">
                  <c:v>57.05</c:v>
                </c:pt>
                <c:pt idx="11">
                  <c:v>48.95</c:v>
                </c:pt>
                <c:pt idx="12">
                  <c:v>66.55</c:v>
                </c:pt>
                <c:pt idx="13">
                  <c:v>73.239999999999995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2BA-45E0-A891-6D9760DBDE2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360771072"/>
        <c:axId val="360767136"/>
      </c:lineChart>
      <c:catAx>
        <c:axId val="360771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1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767136"/>
        <c:crosses val="autoZero"/>
        <c:auto val="1"/>
        <c:lblAlgn val="ctr"/>
        <c:lblOffset val="100"/>
        <c:noMultiLvlLbl val="0"/>
      </c:catAx>
      <c:valAx>
        <c:axId val="36076713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/>
                  <a:t>Preço barril (US$)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60771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dk1">
        <a:tint val="88500"/>
      </a:schemeClr>
    </a:solidFill>
    <a:ln w="9525" cap="flat" cmpd="sng" algn="ctr">
      <a:solidFill>
        <a:schemeClr val="dk1">
          <a:tint val="88500"/>
        </a:schemeClr>
      </a:solidFill>
      <a:round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Brasil: Royalties (em milhões de R$) – 1998-201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Série 1</c:v>
                </c:pt>
              </c:strCache>
            </c:strRef>
          </c:tx>
          <c:spPr>
            <a:solidFill>
              <a:schemeClr val="accent5">
                <a:lumMod val="50000"/>
                <a:alpha val="97000"/>
              </a:schemeClr>
            </a:solidFill>
            <a:ln w="19050">
              <a:solidFill>
                <a:schemeClr val="tx1"/>
              </a:solidFill>
              <a:miter lim="800000"/>
            </a:ln>
            <a:effectLst/>
          </c:spPr>
          <c:invertIfNegative val="0"/>
          <c:dLbls>
            <c:dLbl>
              <c:idx val="1"/>
              <c:layout>
                <c:manualLayout>
                  <c:x val="1.5432098765431816E-3"/>
                  <c:y val="5.68933200970501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578-436C-A9E4-803FEE3E5611}"/>
                </c:ext>
              </c:extLst>
            </c:dLbl>
            <c:dLbl>
              <c:idx val="2"/>
              <c:layout>
                <c:manualLayout>
                  <c:x val="-3.0864197530864196E-3"/>
                  <c:y val="1.137866401941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78-436C-A9E4-803FEE3E5611}"/>
                </c:ext>
              </c:extLst>
            </c:dLbl>
            <c:dLbl>
              <c:idx val="5"/>
              <c:layout>
                <c:manualLayout>
                  <c:x val="-4.6296296296296294E-3"/>
                  <c:y val="1.70679960291149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78-436C-A9E4-803FEE3E5611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05-E578-436C-A9E4-803FEE3E5611}"/>
                </c:ext>
              </c:extLst>
            </c:dLbl>
            <c:dLbl>
              <c:idx val="9"/>
              <c:layout>
                <c:manualLayout>
                  <c:x val="4.6296296296296294E-3"/>
                  <c:y val="1.422333002426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78-436C-A9E4-803FEE3E5611}"/>
                </c:ext>
              </c:extLst>
            </c:dLbl>
            <c:dLbl>
              <c:idx val="14"/>
              <c:layout>
                <c:manualLayout>
                  <c:x val="-1.543209876543323E-3"/>
                  <c:y val="1.4223330024262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578-436C-A9E4-803FEE3E561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Planilha1!$A$2:$A$20</c:f>
              <c:numCache>
                <c:formatCode>General</c:formatCode>
                <c:ptCount val="1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  <c:pt idx="16">
                  <c:v>2014</c:v>
                </c:pt>
                <c:pt idx="17">
                  <c:v>2015</c:v>
                </c:pt>
                <c:pt idx="18">
                  <c:v>2016</c:v>
                </c:pt>
              </c:numCache>
            </c:numRef>
          </c:cat>
          <c:val>
            <c:numRef>
              <c:f>Planilha1!$B$2:$B$20</c:f>
              <c:numCache>
                <c:formatCode>General</c:formatCode>
                <c:ptCount val="19"/>
                <c:pt idx="0">
                  <c:v>284</c:v>
                </c:pt>
                <c:pt idx="1">
                  <c:v>984</c:v>
                </c:pt>
                <c:pt idx="2" formatCode="#,##0">
                  <c:v>1868</c:v>
                </c:pt>
                <c:pt idx="3" formatCode="#,##0">
                  <c:v>2303</c:v>
                </c:pt>
                <c:pt idx="4" formatCode="#,##0">
                  <c:v>3184</c:v>
                </c:pt>
                <c:pt idx="5" formatCode="#,##0">
                  <c:v>4936</c:v>
                </c:pt>
                <c:pt idx="6" formatCode="#,##0">
                  <c:v>5043</c:v>
                </c:pt>
                <c:pt idx="7" formatCode="#,##0">
                  <c:v>6206</c:v>
                </c:pt>
                <c:pt idx="8" formatCode="#,##0">
                  <c:v>7704</c:v>
                </c:pt>
                <c:pt idx="9" formatCode="#,##0">
                  <c:v>7491</c:v>
                </c:pt>
                <c:pt idx="10" formatCode="#,##0">
                  <c:v>10938</c:v>
                </c:pt>
                <c:pt idx="11" formatCode="#,##0">
                  <c:v>7984</c:v>
                </c:pt>
                <c:pt idx="12" formatCode="#,##0">
                  <c:v>9930</c:v>
                </c:pt>
                <c:pt idx="13" formatCode="#,##0">
                  <c:v>12988</c:v>
                </c:pt>
                <c:pt idx="14" formatCode="#,##0">
                  <c:v>15636</c:v>
                </c:pt>
                <c:pt idx="15" formatCode="#,##0">
                  <c:v>16308</c:v>
                </c:pt>
                <c:pt idx="16" formatCode="#,##0">
                  <c:v>18581</c:v>
                </c:pt>
                <c:pt idx="17" formatCode="#,##0">
                  <c:v>13864</c:v>
                </c:pt>
                <c:pt idx="18" formatCode="#,##0">
                  <c:v>11829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78-436C-A9E4-803FEE3E56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20"/>
        <c:axId val="567408584"/>
        <c:axId val="567406944"/>
      </c:barChart>
      <c:catAx>
        <c:axId val="567408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406944"/>
        <c:crosses val="autoZero"/>
        <c:auto val="1"/>
        <c:lblAlgn val="ctr"/>
        <c:lblOffset val="100"/>
        <c:noMultiLvlLbl val="0"/>
      </c:catAx>
      <c:valAx>
        <c:axId val="567406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408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>
          <a:lumMod val="75000"/>
          <a:lumOff val="25000"/>
        </a:schemeClr>
      </a:solidFill>
    </a:ln>
    <a:effectLst/>
  </c:spPr>
  <c:txPr>
    <a:bodyPr/>
    <a:lstStyle/>
    <a:p>
      <a:pPr>
        <a:defRPr/>
      </a:pPr>
      <a:endParaRPr lang="pt-B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15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Participação Especial (em milhões de R$)- 2000-2016</a:t>
            </a:r>
          </a:p>
        </c:rich>
      </c:tx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150" baseline="0">
              <a:solidFill>
                <a:schemeClr val="tx1">
                  <a:lumMod val="95000"/>
                  <a:lumOff val="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Planilha1!$B$1</c:f>
              <c:strCache>
                <c:ptCount val="1"/>
                <c:pt idx="0">
                  <c:v>Coluna1</c:v>
                </c:pt>
              </c:strCache>
            </c:strRef>
          </c:tx>
          <c:spPr>
            <a:pattFill prst="narHorz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invertIfNegative val="0"/>
          <c:dLbls>
            <c:dLbl>
              <c:idx val="0"/>
              <c:layout>
                <c:manualLayout>
                  <c:x val="-3.0864197530864196E-3"/>
                  <c:y val="1.13786640194100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9EE-4C94-893D-39ABC113C8A5}"/>
                </c:ext>
              </c:extLst>
            </c:dLbl>
            <c:dLbl>
              <c:idx val="3"/>
              <c:layout>
                <c:manualLayout>
                  <c:x val="-4.629629629629658E-3"/>
                  <c:y val="8.5339980145575228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9EE-4C94-893D-39ABC113C8A5}"/>
                </c:ext>
              </c:extLst>
            </c:dLbl>
            <c:dLbl>
              <c:idx val="10"/>
              <c:layout>
                <c:manualLayout>
                  <c:x val="0"/>
                  <c:y val="1.4223330024262537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9EE-4C94-893D-39ABC113C8A5}"/>
                </c:ext>
              </c:extLst>
            </c:dLbl>
            <c:dLbl>
              <c:idx val="13"/>
              <c:layout>
                <c:manualLayout>
                  <c:x val="-3.0864197530864196E-3"/>
                  <c:y val="1.706799602911504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9EE-4C94-893D-39ABC113C8A5}"/>
                </c:ext>
              </c:extLst>
            </c:dLbl>
            <c:dLbl>
              <c:idx val="16"/>
              <c:layout>
                <c:manualLayout>
                  <c:x val="3.0864197530864196E-3"/>
                  <c:y val="1.13786640194100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9EE-4C94-893D-39ABC113C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Planilha1!$A$2:$A$20</c:f>
              <c:numCache>
                <c:formatCode>General</c:formatCode>
                <c:ptCount val="19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</c:numCache>
            </c:numRef>
          </c:cat>
          <c:val>
            <c:numRef>
              <c:f>Planilha1!$B$2:$B$20</c:f>
              <c:numCache>
                <c:formatCode>#,##0</c:formatCode>
                <c:ptCount val="19"/>
                <c:pt idx="0">
                  <c:v>1309</c:v>
                </c:pt>
                <c:pt idx="1">
                  <c:v>1722</c:v>
                </c:pt>
                <c:pt idx="2">
                  <c:v>2510</c:v>
                </c:pt>
                <c:pt idx="3">
                  <c:v>4998</c:v>
                </c:pt>
                <c:pt idx="4">
                  <c:v>5272</c:v>
                </c:pt>
                <c:pt idx="5">
                  <c:v>6967</c:v>
                </c:pt>
                <c:pt idx="6">
                  <c:v>8840</c:v>
                </c:pt>
                <c:pt idx="7">
                  <c:v>7178</c:v>
                </c:pt>
                <c:pt idx="8">
                  <c:v>11711</c:v>
                </c:pt>
                <c:pt idx="9">
                  <c:v>8453</c:v>
                </c:pt>
                <c:pt idx="10">
                  <c:v>11670</c:v>
                </c:pt>
                <c:pt idx="11">
                  <c:v>12649</c:v>
                </c:pt>
                <c:pt idx="12">
                  <c:v>15855</c:v>
                </c:pt>
                <c:pt idx="13">
                  <c:v>15497</c:v>
                </c:pt>
                <c:pt idx="14">
                  <c:v>16888</c:v>
                </c:pt>
                <c:pt idx="15">
                  <c:v>11310</c:v>
                </c:pt>
                <c:pt idx="16">
                  <c:v>5911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78-436C-A9E4-803FEE3E561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52"/>
        <c:overlap val="20"/>
        <c:axId val="567408584"/>
        <c:axId val="567406944"/>
      </c:barChart>
      <c:catAx>
        <c:axId val="567408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406944"/>
        <c:crosses val="autoZero"/>
        <c:auto val="1"/>
        <c:lblAlgn val="ctr"/>
        <c:lblOffset val="100"/>
        <c:noMultiLvlLbl val="0"/>
      </c:catAx>
      <c:valAx>
        <c:axId val="567406944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567408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>
      <a:solidFill>
        <a:schemeClr val="tx1"/>
      </a:solidFill>
    </a:ln>
    <a:effectLst/>
  </c:spPr>
  <c:txPr>
    <a:bodyPr/>
    <a:lstStyle/>
    <a:p>
      <a:pPr>
        <a:defRPr>
          <a:solidFill>
            <a:schemeClr val="tx1">
              <a:lumMod val="95000"/>
              <a:lumOff val="5000"/>
            </a:schemeClr>
          </a:solidFill>
        </a:defRPr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9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spPr>
      <a:ln w="12700" cap="flat" cmpd="sng" algn="ctr">
        <a:solidFill>
          <a:schemeClr val="lt1"/>
        </a:solidFill>
        <a:round/>
      </a:ln>
    </cs:spPr>
    <cs:defRPr sz="1197" kern="1200" spc="10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34925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22225">
        <a:solidFill>
          <a:schemeClr val="lt1"/>
        </a:solidFill>
        <a:round/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spPr>
      <a:ln w="3175" cap="flat" cmpd="sng" algn="ctr">
        <a:solidFill>
          <a:schemeClr val="phClr">
            <a:lumMod val="60000"/>
            <a:lumOff val="40000"/>
          </a:schemeClr>
        </a:solidFill>
        <a:round/>
      </a:ln>
    </cs:spPr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22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A21AB-41F7-491D-B0D8-67ED6A428A94}" type="datetimeFigureOut">
              <a:rPr lang="pt-BR" smtClean="0"/>
              <a:t>26/06/2018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C27F38-1FD7-4CD5-95CB-EB9FACABBE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89903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44A56-BADC-4871-BCE8-D0574BB356B5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D7D8B8-0D90-46C2-A827-C26B9248DA52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LEIS/L7990.htm" TargetMode="External"/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57997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Plataforma continental</a:t>
            </a:r>
            <a:r>
              <a:rPr lang="pt-BR" dirty="0"/>
              <a:t>: 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corresponde à porção dos fundos marinhos que começa na linha de costa e desce com um declive suave até o talude continental (onde o declive é muito mais pronunciado). Em média, a plataforma continental desce até uma profundidade de 200 metros, atingindo as bacias oceânicas.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 territorial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é uma faixa de águas costeiras que alcança 22 km a partir do litoral de um estado, que é considerado parte do </a:t>
            </a:r>
            <a:r>
              <a:rPr lang="pt-B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território soberano daqu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 Estado (excetuados os acordos com Estados vizinhos cujas costas distem menos de 44 km. A largura do mar territorial é contada a partir da linha de base, isto é, a linha de baixa-mar ao longo da costa, tal como indicada nas cartas marítimas de grande escala reconhecidas oficialmente pelo Estado costeiro.</a:t>
            </a: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Royalties:</a:t>
            </a:r>
            <a:r>
              <a:rPr lang="pt-BR" baseline="0" dirty="0"/>
              <a:t> </a:t>
            </a:r>
            <a:r>
              <a:rPr lang="pt-BR" dirty="0"/>
              <a:t>valores que a União, estados, DF e municípios recebem das empresas de exploração de petróleo.</a:t>
            </a:r>
          </a:p>
          <a:p>
            <a:r>
              <a:rPr lang="pt-BR" dirty="0"/>
              <a:t>Fundo Social;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/>
              <a:t>Vinculado à Presidência da República;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 err="1"/>
              <a:t>Pgtos</a:t>
            </a:r>
            <a:r>
              <a:rPr lang="pt-BR" sz="1200" dirty="0"/>
              <a:t> mensais pela empresas;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Lei, n 12.351/2010, Art. 47.  É criado o Fundo Social - FS, de natureza contábil e financeira, vinculado à Presidência da República, com a finalidade de constituir fonte de recursos para o desenvolvimento social e regional, na forma de programas e projetos nas áreas de combate à pobreza e de desenvolvimento: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da educação;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da cultura;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do esporte;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 - da saúde pública;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- da ciência e tecnologia;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- do meio ambiente;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VII - de mitigação e adaptação às mudanças climáticas.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1</a:t>
            </a:r>
            <a:r>
              <a:rPr lang="pt-BR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Os programas e projetos de que trata o caput observarão o plano plurianual - PPA, a lei de diretrizes orçamentárias - LDO e as respectivas dotações consignadas na lei orçamentária anual - LOA.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48.  O FS tem por objetivos: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constituir poupança pública de longo prazo com base nas receitas auferidas pela União;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oferecer fonte de recursos para o desenvolvimento social e regional, na forma prevista no art. 47;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mitigar as flutuações de renda e de preços na economia nacional, decorrentes das variações na renda gerada pelas atividades de produção e exploração de petróleo e de outros recursos não renováveis.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Parágrafo único.  É vedado ao FS, direta ou indiretamente, conceder garantias.</a:t>
            </a:r>
          </a:p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65487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pt-BR" u="sng" dirty="0">
                <a:solidFill>
                  <a:schemeClr val="tx1"/>
                </a:solidFill>
                <a:hlinkClick r:id="rId3"/>
              </a:rPr>
              <a:t>Lei nº 7.990/1989</a:t>
            </a:r>
            <a:r>
              <a:rPr lang="pt-BR" u="sng" dirty="0">
                <a:solidFill>
                  <a:schemeClr val="tx1"/>
                </a:solidFill>
              </a:rPr>
              <a:t>: trata dos royalties.</a:t>
            </a:r>
            <a:r>
              <a:rPr lang="pt-BR" dirty="0">
                <a:solidFill>
                  <a:schemeClr val="tx1"/>
                </a:solidFill>
              </a:rPr>
              <a:t> Veda “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aplicação dos recursos em pagamento de dívida e no quadro permanente de pessoal” (Art. 8°).   </a:t>
            </a:r>
          </a:p>
          <a:p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 nº 13.609, de 10 de janeiro de 2018, altera a lei do petróleo, para permitir que royalties de petróleo sejam usados para o pagamento empréstimos de estados e municípios contraídos junto a instituições financeiras/bancos.</a:t>
            </a:r>
          </a:p>
          <a:p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“A União poderá depositar royalties do petróleo diretamente na conta de investidores ou instituições financeiras que receberam estes recursos como garantia de empréstimos com estados e municípios. [...] Porém a presidência da República vetou dar prioridade a antecipação de royalties para pagar despesas de pessoal e dívidas previdenciárias. O argumento é que, “não se mostra adequado o uso de receitas de capital, sobretudo relacionada a recurso natural não-renovável, para custeio de despesas correntes de caráter permanente”. [...] O Objetivo da nova legislação é diminuir a inadimplência de estados e municípios “ (Rádio Senado, 15/01/2018).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3636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644336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`</a:t>
            </a:r>
            <a:r>
              <a:rPr lang="pt-BR" dirty="0" err="1"/>
              <a:t>Titulos</a:t>
            </a:r>
            <a:r>
              <a:rPr lang="pt-BR" dirty="0"/>
              <a:t> no exterior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29420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`</a:t>
            </a:r>
            <a:r>
              <a:rPr lang="pt-BR" dirty="0" err="1"/>
              <a:t>Titulos</a:t>
            </a:r>
            <a:r>
              <a:rPr lang="pt-BR" dirty="0"/>
              <a:t> no exterior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32140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570876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20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4628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21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4724807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Nada deve parecer natural, nada deve parecer impossível de mudar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23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8838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pt-BR" dirty="0"/>
              <a:t>O primeiro ordenamento é a CF 1988</a:t>
            </a:r>
          </a:p>
          <a:p>
            <a:pPr marL="228600" indent="-228600">
              <a:buAutoNum type="arabicPeriod"/>
            </a:pPr>
            <a:r>
              <a:rPr lang="pt-BR" dirty="0"/>
              <a:t>A EC n° 9/95, quebra do monopólio.</a:t>
            </a:r>
          </a:p>
          <a:p>
            <a:pPr marL="228600" indent="-228600"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9.478/1997.= lei do petróleo.</a:t>
            </a:r>
          </a:p>
          <a:p>
            <a:pPr marL="228600" indent="-228600"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12.351/2010 = Lei do pré-sal.</a:t>
            </a:r>
          </a:p>
          <a:p>
            <a:pPr marL="228600" indent="-228600">
              <a:buAutoNum type="arabicPeriod"/>
            </a:pPr>
            <a:endParaRPr lang="pt-BR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28600" indent="-228600">
              <a:buAutoNum type="arabicPeriod"/>
            </a:pPr>
            <a:endParaRPr lang="pt-BR" dirty="0"/>
          </a:p>
          <a:p>
            <a:pPr marL="228600" indent="-228600">
              <a:buAutoNum type="arabicPeriod"/>
            </a:pPr>
            <a:endParaRPr lang="pt-BR" dirty="0"/>
          </a:p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480815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existência de petróleo na camada 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em todo o campo que viria a ser conhecido como 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 foi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anunciada pelo ex-diretor da ANP e posteriormente confirmada pela Petrobras em fins de 2006.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 2008, a Petrobras extraiu pela primeira vez petróleo do 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pré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81263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pt-BR" dirty="0"/>
              <a:t>O anuncio se deu pelo diretor da ANP. Em 2008 a Petrobras extraiu pela primeira vez petróleo do </a:t>
            </a:r>
            <a:r>
              <a:rPr lang="pt-BR" b="1" dirty="0"/>
              <a:t>pré</a:t>
            </a:r>
            <a:r>
              <a:rPr lang="pt-BR" dirty="0"/>
              <a:t>-</a:t>
            </a:r>
            <a:r>
              <a:rPr lang="pt-BR" b="1" dirty="0"/>
              <a:t>sal</a:t>
            </a:r>
            <a:r>
              <a:rPr lang="pt-BR" dirty="0"/>
              <a:t>.</a:t>
            </a:r>
          </a:p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876028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pt-BR" dirty="0"/>
              <a:t>O anuncio se deu pelo diretor da ANP. Em 2008 a Petrobras extraiu pela primeira vez petróleo do </a:t>
            </a:r>
            <a:r>
              <a:rPr lang="pt-BR" b="1" dirty="0"/>
              <a:t>pré</a:t>
            </a:r>
            <a:r>
              <a:rPr lang="pt-BR" dirty="0"/>
              <a:t>-</a:t>
            </a:r>
            <a:r>
              <a:rPr lang="pt-BR" b="1" dirty="0"/>
              <a:t>sal</a:t>
            </a:r>
            <a:r>
              <a:rPr lang="pt-BR" dirty="0"/>
              <a:t>.</a:t>
            </a:r>
          </a:p>
          <a:p>
            <a:r>
              <a:rPr lang="pt-BR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  Os dados do Inep são do “Relatório do 2o ciclo de monitoramento das metas do Plano Nacional de Educação – 2018”</a:t>
            </a:r>
            <a:endParaRPr lang="pt-BR" dirty="0"/>
          </a:p>
          <a:p>
            <a:pPr marL="228600" indent="-228600">
              <a:buAutoNum type="arabicPeriod"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926494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pt-PT" baseline="0" dirty="0">
              <a:solidFill>
                <a:schemeClr val="tx1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Sobre</a:t>
            </a:r>
            <a:r>
              <a:rPr lang="pt-PT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 financiamento: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pt-PT" sz="1200" b="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PT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Evidenciar que a apresentação abarcará apenas a meta e a questão dos recursos da exploração do petróleo, considerados recursos novos para a educação.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PT" sz="1200" b="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Ultima meta dos planos, visa dar consecução as 19 metas anteriores; 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PT" baseline="0" dirty="0">
                <a:solidFill>
                  <a:schemeClr val="tx1"/>
                </a:solidFill>
              </a:rPr>
              <a:t>Lembrar que o PL 7.083/2010, indo de encontro as determinações da Conae, apresentava que o investimento em educação deveria corresponder a 7% do PIB, tal qual meta vetada pelo FHC do PNE 2001-2010.</a:t>
            </a:r>
          </a:p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pt-PT" baseline="0" dirty="0">
                <a:solidFill>
                  <a:schemeClr val="tx1"/>
                </a:solidFill>
              </a:rPr>
              <a:t>A meta é lacunar ao tipo de Investimento público: se direto ou total?</a:t>
            </a:r>
            <a:endParaRPr lang="pt-PT" dirty="0">
              <a:solidFill>
                <a:schemeClr val="tx1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Plataforma continental</a:t>
            </a:r>
            <a:r>
              <a:rPr lang="pt-BR" dirty="0"/>
              <a:t>: 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corresponde à porção dos fundos marinhos que começa na linha de costa e desce com um declive suave até o talude continental (onde o declive é muito mais pronunciado). Em média, a plataforma continental desce até uma profundidade de 200 metros, atingindo as bacias oceânicas.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 territorial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é uma faixa de águas costeiras que alcança 22 km a partir do litoral de um estado, que é considerado parte do </a:t>
            </a:r>
            <a:r>
              <a:rPr lang="pt-B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território soberano daqu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 Estado (excetuados os acordos com Estados vizinhos cujas costas distem menos de 44 km. A largura do mar territorial é contada a partir da linha de base, isto é, a linha de baixa-mar ao longo da costa, tal como indicada nas cartas marítimas de grande escala reconhecidas oficialmente pelo Estado costeiro.</a:t>
            </a: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Royalties:</a:t>
            </a:r>
            <a:r>
              <a:rPr lang="pt-BR" baseline="0" dirty="0"/>
              <a:t> </a:t>
            </a:r>
            <a:r>
              <a:rPr lang="pt-BR" dirty="0"/>
              <a:t>valores que a União, estados, DF e municípios recebem das empresas de exploração de petróleo.</a:t>
            </a:r>
          </a:p>
          <a:p>
            <a:r>
              <a:rPr lang="pt-BR" dirty="0"/>
              <a:t>Fundo Social;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/>
              <a:t>Vinculado à Presidência da República;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 err="1"/>
              <a:t>Pgtos</a:t>
            </a:r>
            <a:r>
              <a:rPr lang="pt-BR" sz="1200" dirty="0"/>
              <a:t> mensais pela empresas;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Lei, n 12.351/2010, Art. 47.  É criado o Fundo Social - FS, de natureza contábil e financeira, vinculado à Presidência da República, com a finalidade de constituir fonte de recursos para o desenvolvimento social e regional, na forma de programas e projetos nas áreas de combate à pobreza e de desenvolvimento: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da educação;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da cultura;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do esporte;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 - da saúde pública;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- da ciência e tecnologia;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- do meio ambiente;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VII - de mitigação e adaptação às mudanças climáticas.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1</a:t>
            </a:r>
            <a:r>
              <a:rPr lang="pt-BR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Os programas e projetos de que trata o caput observarão o plano plurianual - PPA, a lei de diretrizes orçamentárias - LDO e as respectivas dotações consignadas na lei orçamentária anual - LOA.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48.  O FS tem por objetivos: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constituir poupança pública de longo prazo com base nas receitas auferidas pela União;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oferecer fonte de recursos para o desenvolvimento social e regional, na forma prevista no art. 47;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mitigar as flutuações de renda e de preços na economia nacional, decorrentes das variações na renda gerada pelas atividades de produção e exploração de petróleo e de outros recursos não renováveis.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Parágrafo único.  É vedado ao FS, direta ou indiretamente, conceder garantias.</a:t>
            </a:r>
          </a:p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544290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Plataforma continental</a:t>
            </a:r>
            <a:r>
              <a:rPr lang="pt-BR" dirty="0"/>
              <a:t>: 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corresponde à porção dos fundos marinhos que começa na linha de costa e desce com um declive suave até o talude continental (onde o declive é muito mais pronunciado). Em média, a plataforma continental desce até uma profundidade de 200 metros, atingindo as bacias oceânicas.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 territorial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é uma faixa de águas costeiras que alcança 22 km a partir do litoral de um estado, que é considerado parte do </a:t>
            </a:r>
            <a:r>
              <a:rPr lang="pt-B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território soberano daqu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 Estado (excetuados os acordos com Estados vizinhos cujas costas distem menos de 44 km. A largura do mar territorial é contada a partir da linha de base, isto é, a linha de baixa-mar ao longo da costa, tal como indicada nas cartas marítimas de grande escala reconhecidas oficialmente pelo Estado costeiro.</a:t>
            </a: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Royalties:</a:t>
            </a:r>
            <a:r>
              <a:rPr lang="pt-BR" baseline="0" dirty="0"/>
              <a:t> </a:t>
            </a:r>
            <a:r>
              <a:rPr lang="pt-BR" dirty="0"/>
              <a:t>valores que a União, estados, DF e municípios recebem das empresas de exploração de petróleo.</a:t>
            </a:r>
          </a:p>
          <a:p>
            <a:r>
              <a:rPr lang="pt-BR" dirty="0"/>
              <a:t>Fundo Social;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/>
              <a:t>Vinculado à Presidência da República;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 err="1"/>
              <a:t>Pgtos</a:t>
            </a:r>
            <a:r>
              <a:rPr lang="pt-BR" sz="1200" dirty="0"/>
              <a:t> mensais pela empresas;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Lei, n 12.351/2010, Art. 47.  É criado o Fundo Social - FS, de natureza contábil e financeira, vinculado à Presidência da República, com a finalidade de constituir fonte de recursos para o desenvolvimento social e regional, na forma de programas e projetos nas áreas de combate à pobreza e de desenvolvimento: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da educação;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da cultura;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do esporte;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 - da saúde pública;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- da ciência e tecnologia;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- do meio ambiente;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VII - de mitigação e adaptação às mudanças climáticas.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1</a:t>
            </a:r>
            <a:r>
              <a:rPr lang="pt-BR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Os programas e projetos de que trata o caput observarão o plano plurianual - PPA, a lei de diretrizes orçamentárias - LDO e as respectivas dotações consignadas na lei orçamentária anual - LOA.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48.  O FS tem por objetivos: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constituir poupança pública de longo prazo com base nas receitas auferidas pela União;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oferecer fonte de recursos para o desenvolvimento social e regional, na forma prevista no art. 47;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mitigar as flutuações de renda e de preços na economia nacional, decorrentes das variações na renda gerada pelas atividades de produção e exploração de petróleo e de outros recursos não renováveis.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Parágrafo único.  É vedado ao FS, direta ou indiretamente, conceder garantias.</a:t>
            </a:r>
          </a:p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67220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b="1" dirty="0"/>
              <a:t>Plataforma continental</a:t>
            </a:r>
            <a:r>
              <a:rPr lang="pt-BR" dirty="0"/>
              <a:t>: 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corresponde à porção dos fundos marinhos que começa na linha de costa e desce com um declive suave até o talude continental (onde o declive é muito mais pronunciado). Em média, a plataforma continental desce até uma profundidade de 200 metros, atingindo as bacias oceânicas.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 territorial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é uma faixa de águas costeiras que alcança 22 km a partir do litoral de um estado, que é considerado parte do </a:t>
            </a:r>
            <a:r>
              <a:rPr lang="pt-BR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território soberano daqu</a:t>
            </a: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 Estado (excetuados os acordos com Estados vizinhos cujas costas distem menos de 44 km. A largura do mar territorial é contada a partir da linha de base, isto é, a linha de baixa-mar ao longo da costa, tal como indicada nas cartas marítimas de grande escala reconhecidas oficialmente pelo Estado costeiro.</a:t>
            </a: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Royalties:</a:t>
            </a:r>
            <a:r>
              <a:rPr lang="pt-BR" baseline="0" dirty="0"/>
              <a:t> </a:t>
            </a:r>
            <a:r>
              <a:rPr lang="pt-BR" dirty="0"/>
              <a:t>valores que a União, estados, DF e municípios recebem das empresas de exploração de petróleo.</a:t>
            </a:r>
          </a:p>
          <a:p>
            <a:r>
              <a:rPr lang="pt-BR" dirty="0"/>
              <a:t>Fundo Social;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/>
              <a:t>Vinculado à Presidência da República;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1200" dirty="0" err="1"/>
              <a:t>Pgtos</a:t>
            </a:r>
            <a:r>
              <a:rPr lang="pt-BR" sz="1200" dirty="0"/>
              <a:t> mensais pela empresas;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Lei, n 12.351/2010, Art. 47.  É criado o Fundo Social - FS, de natureza contábil e financeira, vinculado à Presidência da República, com a finalidade de constituir fonte de recursos para o desenvolvimento social e regional, na forma de programas e projetos nas áreas de combate à pobreza e de desenvolvimento: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da educação;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da cultura;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do esporte;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IV - da saúde pública;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- da ciência e tecnologia;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 - do meio ambiente;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VII - de mitigação e adaptação às mudanças climáticas.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1</a:t>
            </a:r>
            <a:r>
              <a:rPr lang="pt-BR" sz="1200" u="sng" kern="1200" baseline="30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Os programas e projetos de que trata o caput observarão o plano plurianual - PPA, a lei de diretrizes orçamentárias - LDO e as respectivas dotações consignadas na lei orçamentária anual - LOA.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Art. 48.  O FS tem por objetivos: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 - constituir poupança pública de longo prazo com base nas receitas auferidas pela União;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 - oferecer fonte de recursos para o desenvolvimento social e regional, na forma prevista no art. 47; e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III - mitigar as flutuações de renda e de preços na economia nacional, decorrentes das variações na renda gerada pelas atividades de produção e exploração de petróleo e de outros recursos não renováveis.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Parágrafo único.  É vedado ao FS, direta ou indiretamente, conceder garantias.</a:t>
            </a:r>
          </a:p>
          <a:p>
            <a:endParaRPr lang="pt-B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D7D8B8-0D90-46C2-A827-C26B9248DA52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6882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  <a:endParaRPr lang="pt-PT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pt-PT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31EAA-4C7D-498A-8725-2C2BEE4662E0}" type="datetimeFigureOut">
              <a:rPr lang="pt-PT" smtClean="0"/>
              <a:pPr/>
              <a:t>26/06/2018</a:t>
            </a:fld>
            <a:endParaRPr lang="pt-PT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E1F86-7E5A-4581-86BC-682F3FE7F9AF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lanalto.gov.br/ccivil_03/Constituicao/Constituicao.htm#art214vi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lanalto.gov.br/ccivil_03/LEIS/L7990.htm#art8&#167;1." TargetMode="External"/><Relationship Id="rId5" Type="http://schemas.openxmlformats.org/officeDocument/2006/relationships/hyperlink" Target="http://www.planalto.gov.br/ccivil_03/LEIS/L7990.htm" TargetMode="External"/><Relationship Id="rId4" Type="http://schemas.openxmlformats.org/officeDocument/2006/relationships/hyperlink" Target="http://www.planalto.gov.br/ccivil_03/Constituicao/Constituicao.htm#art196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p.gov.br/?dw=59741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anp.gov.br/?dw=59741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janainamenezes@hotmail.com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260648"/>
            <a:ext cx="8352928" cy="6340197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/>
              <a:t>Universidade Federal do Estado do Rio de Janeiro – UNIRIO</a:t>
            </a:r>
          </a:p>
          <a:p>
            <a:pPr algn="ctr"/>
            <a:r>
              <a:rPr lang="pt-BR" sz="1600" dirty="0"/>
              <a:t>Centro de Ciências Humanas e Sociais – CCH</a:t>
            </a:r>
          </a:p>
          <a:p>
            <a:pPr algn="ctr"/>
            <a:r>
              <a:rPr lang="pt-BR" sz="1600" dirty="0"/>
              <a:t>Faculdade de Educação </a:t>
            </a:r>
          </a:p>
          <a:p>
            <a:pPr algn="ctr"/>
            <a:r>
              <a:rPr lang="pt-BR" sz="1600" dirty="0"/>
              <a:t>Programa de Pós-Graduação em Educação – </a:t>
            </a:r>
            <a:r>
              <a:rPr lang="pt-BR" sz="1600" dirty="0" err="1"/>
              <a:t>PPGEdu</a:t>
            </a:r>
            <a:endParaRPr lang="pt-BR" sz="1600" dirty="0"/>
          </a:p>
          <a:p>
            <a:pPr algn="ctr"/>
            <a:endParaRPr lang="pt-BR" sz="1600" dirty="0"/>
          </a:p>
          <a:p>
            <a:pPr algn="ctr"/>
            <a:r>
              <a:rPr lang="pt-BR" sz="2000" dirty="0"/>
              <a:t>I Encontro Nacional do Ministério Público pelo Financiamento da Educação</a:t>
            </a:r>
          </a:p>
          <a:p>
            <a:pPr algn="ctr"/>
            <a:endParaRPr lang="pt-BR" sz="2000" dirty="0"/>
          </a:p>
          <a:p>
            <a:pPr algn="ctr"/>
            <a:endParaRPr lang="pt-B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Fontes adicionais de financiamento da Educação: </a:t>
            </a:r>
          </a:p>
          <a:p>
            <a:pPr algn="ctr"/>
            <a:r>
              <a:rPr lang="pt-B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Royalties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Salário Educação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endParaRPr lang="pt-BR" dirty="0"/>
          </a:p>
          <a:p>
            <a:pPr algn="r"/>
            <a:r>
              <a:rPr lang="pt-BR" sz="2000" dirty="0"/>
              <a:t>Janaina Specht da Silva Menezes</a:t>
            </a:r>
          </a:p>
          <a:p>
            <a:pPr algn="r"/>
            <a:r>
              <a:rPr lang="pt-BR" sz="1600" u="sng" dirty="0"/>
              <a:t>janainamenezes@hotmail.com</a:t>
            </a:r>
          </a:p>
          <a:p>
            <a:pPr algn="r"/>
            <a:endParaRPr lang="pt-BR" sz="1600" dirty="0"/>
          </a:p>
          <a:p>
            <a:pPr algn="r"/>
            <a:endParaRPr lang="pt-BR" sz="1600" dirty="0"/>
          </a:p>
          <a:p>
            <a:pPr algn="r"/>
            <a:endParaRPr lang="pt-B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endParaRPr lang="pt-BR" dirty="0"/>
          </a:p>
          <a:p>
            <a:pPr algn="ctr"/>
            <a:r>
              <a:rPr lang="pt-BR" dirty="0"/>
              <a:t>Junho-2018</a:t>
            </a:r>
          </a:p>
        </p:txBody>
      </p:sp>
    </p:spTree>
    <p:extLst>
      <p:ext uri="{BB962C8B-B14F-4D97-AF65-F5344CB8AC3E}">
        <p14:creationId xmlns:p14="http://schemas.microsoft.com/office/powerpoint/2010/main" val="1705245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/>
          <p:cNvSpPr txBox="1"/>
          <p:nvPr/>
        </p:nvSpPr>
        <p:spPr>
          <a:xfrm>
            <a:off x="179512" y="260648"/>
            <a:ext cx="88569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REGIME DE CONCESSÃO:</a:t>
            </a:r>
            <a:r>
              <a:rPr lang="pt-BR" sz="2000" dirty="0"/>
              <a:t> Distribuição dos royalties decorrentes de </a:t>
            </a:r>
            <a:r>
              <a:rPr lang="pt-BR" sz="2000" b="1" dirty="0"/>
              <a:t>lavra</a:t>
            </a:r>
            <a:r>
              <a:rPr lang="pt-BR" sz="2000" dirty="0"/>
              <a:t> plataforma continental, </a:t>
            </a:r>
            <a:r>
              <a:rPr lang="pt-BR" sz="2000" b="1" dirty="0"/>
              <a:t>mar</a:t>
            </a:r>
            <a:r>
              <a:rPr lang="pt-BR" sz="2000" dirty="0"/>
              <a:t> territorial ou em zona econômica exclusiva, em relação (antes ou depois) à Lei n° 12.734/2012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A3EA614-96F6-4CFD-9432-AE2C0901A505}"/>
              </a:ext>
            </a:extLst>
          </p:cNvPr>
          <p:cNvSpPr txBox="1"/>
          <p:nvPr/>
        </p:nvSpPr>
        <p:spPr>
          <a:xfrm>
            <a:off x="251519" y="5661248"/>
            <a:ext cx="87849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Elaborado com base na Lei n° 12.734/2012 (</a:t>
            </a:r>
            <a:r>
              <a:rPr lang="pt-BR" sz="1400" dirty="0" err="1"/>
              <a:t>Arts</a:t>
            </a:r>
            <a:r>
              <a:rPr lang="pt-BR" sz="1400" dirty="0"/>
              <a:t>. 48 e 49) e nos valores dispostos, pelo governo do Estado do Rio de Janeiro, na documentação que deu origem à ADI 4917/2013, disponível em &lt;https://www.conjur.com.br/dl/adi-4917-peticao-inicial-estado-rio.pdf&gt;.</a:t>
            </a:r>
          </a:p>
          <a:p>
            <a:r>
              <a:rPr lang="pt-BR" sz="1400" dirty="0"/>
              <a:t>(*)“[...] pelas operações de embarque e desembarque [...], na forma e critérios estabelecidos pela ANP” (Lei n° 12.734/2012).</a:t>
            </a:r>
          </a:p>
          <a:p>
            <a:endParaRPr lang="pt-BR" sz="1400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94BC7203-5A84-46EF-9106-862E377CA9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34089"/>
              </p:ext>
            </p:extLst>
          </p:nvPr>
        </p:nvGraphicFramePr>
        <p:xfrm>
          <a:off x="251520" y="1340768"/>
          <a:ext cx="8712969" cy="423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39970">
                  <a:extLst>
                    <a:ext uri="{9D8B030D-6E8A-4147-A177-3AD203B41FA5}">
                      <a16:colId xmlns:a16="http://schemas.microsoft.com/office/drawing/2014/main" val="1431278601"/>
                    </a:ext>
                  </a:extLst>
                </a:gridCol>
                <a:gridCol w="798689">
                  <a:extLst>
                    <a:ext uri="{9D8B030D-6E8A-4147-A177-3AD203B41FA5}">
                      <a16:colId xmlns:a16="http://schemas.microsoft.com/office/drawing/2014/main" val="4290352382"/>
                    </a:ext>
                  </a:extLst>
                </a:gridCol>
                <a:gridCol w="798689">
                  <a:extLst>
                    <a:ext uri="{9D8B030D-6E8A-4147-A177-3AD203B41FA5}">
                      <a16:colId xmlns:a16="http://schemas.microsoft.com/office/drawing/2014/main" val="370076225"/>
                    </a:ext>
                  </a:extLst>
                </a:gridCol>
                <a:gridCol w="435648">
                  <a:extLst>
                    <a:ext uri="{9D8B030D-6E8A-4147-A177-3AD203B41FA5}">
                      <a16:colId xmlns:a16="http://schemas.microsoft.com/office/drawing/2014/main" val="136697285"/>
                    </a:ext>
                  </a:extLst>
                </a:gridCol>
                <a:gridCol w="726080">
                  <a:extLst>
                    <a:ext uri="{9D8B030D-6E8A-4147-A177-3AD203B41FA5}">
                      <a16:colId xmlns:a16="http://schemas.microsoft.com/office/drawing/2014/main" val="1967544659"/>
                    </a:ext>
                  </a:extLst>
                </a:gridCol>
                <a:gridCol w="726080">
                  <a:extLst>
                    <a:ext uri="{9D8B030D-6E8A-4147-A177-3AD203B41FA5}">
                      <a16:colId xmlns:a16="http://schemas.microsoft.com/office/drawing/2014/main" val="3914233608"/>
                    </a:ext>
                  </a:extLst>
                </a:gridCol>
                <a:gridCol w="798689">
                  <a:extLst>
                    <a:ext uri="{9D8B030D-6E8A-4147-A177-3AD203B41FA5}">
                      <a16:colId xmlns:a16="http://schemas.microsoft.com/office/drawing/2014/main" val="3215213289"/>
                    </a:ext>
                  </a:extLst>
                </a:gridCol>
                <a:gridCol w="363040">
                  <a:extLst>
                    <a:ext uri="{9D8B030D-6E8A-4147-A177-3AD203B41FA5}">
                      <a16:colId xmlns:a16="http://schemas.microsoft.com/office/drawing/2014/main" val="1838569108"/>
                    </a:ext>
                  </a:extLst>
                </a:gridCol>
                <a:gridCol w="726084">
                  <a:extLst>
                    <a:ext uri="{9D8B030D-6E8A-4147-A177-3AD203B41FA5}">
                      <a16:colId xmlns:a16="http://schemas.microsoft.com/office/drawing/2014/main" val="2576028877"/>
                    </a:ext>
                  </a:extLst>
                </a:gridCol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endParaRPr lang="pt-BR" dirty="0"/>
                    </a:p>
                    <a:p>
                      <a:pPr algn="ctr"/>
                      <a:r>
                        <a:rPr lang="pt-BR" dirty="0"/>
                        <a:t>Destinação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dirty="0"/>
                        <a:t>Royalty 5%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pt-BR" dirty="0"/>
                        <a:t>Royalty &gt; 5%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38810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Antes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Depois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pt-BR" dirty="0"/>
                        <a:t>Antes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pt-BR" dirty="0"/>
                        <a:t>Depois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950264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2012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...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2019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2012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...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2019</a:t>
                      </a:r>
                    </a:p>
                  </a:txBody>
                  <a:tcPr>
                    <a:solidFill>
                      <a:schemeClr val="tx2">
                        <a:alpha val="16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587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Estados (e DF, se for o caso) confrontantes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22,5%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66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Municípios confrontantes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22,5%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3851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Município afetados(*)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7,5%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588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Fundo Especial - Estados (e DF, se for o caso)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  <a:p>
                      <a:pPr algn="ctr"/>
                      <a:r>
                        <a:rPr lang="pt-BR" sz="1600" dirty="0"/>
                        <a:t>10%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27%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pt-BR" sz="1600" dirty="0"/>
                    </a:p>
                    <a:p>
                      <a:pPr algn="ctr"/>
                      <a:r>
                        <a:rPr lang="pt-BR" sz="1600" dirty="0"/>
                        <a:t>7,5%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26556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Fundo Especial - Municípios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27%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9305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União (Fundo Social)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40%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2326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100%</a:t>
                      </a:r>
                    </a:p>
                  </a:txBody>
                  <a:tcPr>
                    <a:solidFill>
                      <a:schemeClr val="tx2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100%</a:t>
                      </a:r>
                    </a:p>
                  </a:txBody>
                  <a:tcPr>
                    <a:solidFill>
                      <a:schemeClr val="tx2">
                        <a:alpha val="1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20%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/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8161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5403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135513"/>
              </p:ext>
            </p:extLst>
          </p:nvPr>
        </p:nvGraphicFramePr>
        <p:xfrm>
          <a:off x="539552" y="1786736"/>
          <a:ext cx="8280920" cy="38608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5256584">
                  <a:extLst>
                    <a:ext uri="{9D8B030D-6E8A-4147-A177-3AD203B41FA5}">
                      <a16:colId xmlns:a16="http://schemas.microsoft.com/office/drawing/2014/main" val="2159170326"/>
                    </a:ext>
                  </a:extLst>
                </a:gridCol>
                <a:gridCol w="1761123">
                  <a:extLst>
                    <a:ext uri="{9D8B030D-6E8A-4147-A177-3AD203B41FA5}">
                      <a16:colId xmlns:a16="http://schemas.microsoft.com/office/drawing/2014/main" val="1469351018"/>
                    </a:ext>
                  </a:extLst>
                </a:gridCol>
                <a:gridCol w="1263213">
                  <a:extLst>
                    <a:ext uri="{9D8B030D-6E8A-4147-A177-3AD203B41FA5}">
                      <a16:colId xmlns:a16="http://schemas.microsoft.com/office/drawing/2014/main" val="3971786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just"/>
                      <a:endParaRPr lang="pt-BR" sz="1800" dirty="0"/>
                    </a:p>
                    <a:p>
                      <a:pPr algn="ctr"/>
                      <a:r>
                        <a:rPr lang="pt-BR" sz="1800" dirty="0"/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Terra, rios, lagos, ilhas lacustres ou fluviais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PC, mar territorial ou ZEE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195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1800" dirty="0"/>
                        <a:t>Estados (e DF, se for o caso) produtores/confrontantes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20,0%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22,0%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97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Municípios produtores/</a:t>
                      </a:r>
                      <a:r>
                        <a:rPr lang="pt-BR" sz="1800" baseline="0" dirty="0"/>
                        <a:t>confrontantes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10,0%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5,0%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43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Município afetados</a:t>
                      </a:r>
                      <a:r>
                        <a:rPr lang="pt-BR" sz="1800" baseline="30000" dirty="0"/>
                        <a:t>(*)</a:t>
                      </a:r>
                      <a:endParaRPr lang="pt-B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2,0%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35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Fundo Especial - Estados (e DF, se for o caso)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25,0%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24,5%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92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/>
                        <a:t>Fundo Especial - Municípios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25,0%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24,5%</a:t>
                      </a:r>
                      <a:endParaRPr lang="pt-BR" sz="18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4549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/>
                        <a:t>União (Fundo Social)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15,0%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22,0%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764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100,0%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100,0%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570468"/>
                  </a:ext>
                </a:extLst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79512" y="332656"/>
            <a:ext cx="88569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PARTILHA DE PRODUÇÃO </a:t>
            </a:r>
            <a:r>
              <a:rPr lang="pt-BR" sz="2000" dirty="0"/>
              <a:t>(</a:t>
            </a:r>
            <a:r>
              <a:rPr lang="pt-BR" sz="2000" dirty="0">
                <a:solidFill>
                  <a:srgbClr val="A50021"/>
                </a:solidFill>
              </a:rPr>
              <a:t>realizada em áreas do pré-sal e em áreas estratégicas</a:t>
            </a:r>
            <a:r>
              <a:rPr lang="pt-BR" sz="2000" dirty="0"/>
              <a:t>): </a:t>
            </a:r>
            <a:r>
              <a:rPr lang="pt-BR" sz="2000" b="1" dirty="0"/>
              <a:t>distribuição dos royalties</a:t>
            </a:r>
            <a:r>
              <a:rPr lang="pt-BR" sz="2000" dirty="0"/>
              <a:t>, segundo o tipo de lavra (terra, rios, lagos, ilhas lacustres ou fluviais OU plataforma continental, mar territorial ou em zona econômica exclusiva)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BAA47E-D1CF-447E-9255-BB913C1AEBA0}"/>
              </a:ext>
            </a:extLst>
          </p:cNvPr>
          <p:cNvSpPr txBox="1"/>
          <p:nvPr/>
        </p:nvSpPr>
        <p:spPr>
          <a:xfrm>
            <a:off x="539552" y="5766355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600" dirty="0"/>
              <a:t>Fonte: Elaborado com base na Lei n° 12.734/2012 (Art. 42-B).</a:t>
            </a:r>
          </a:p>
          <a:p>
            <a:pPr algn="just"/>
            <a:r>
              <a:rPr lang="pt-BR" sz="1600" dirty="0"/>
              <a:t>(*)“[...] pelas operações de embarque e desembarque [...], na forma e critérios estabelecidos pela ANP” (Lei n° 12.734/2012).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20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6794682"/>
              </p:ext>
            </p:extLst>
          </p:nvPr>
        </p:nvGraphicFramePr>
        <p:xfrm>
          <a:off x="179512" y="1844824"/>
          <a:ext cx="5616624" cy="458216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159170326"/>
                    </a:ext>
                  </a:extLst>
                </a:gridCol>
                <a:gridCol w="1240882">
                  <a:extLst>
                    <a:ext uri="{9D8B030D-6E8A-4147-A177-3AD203B41FA5}">
                      <a16:colId xmlns:a16="http://schemas.microsoft.com/office/drawing/2014/main" val="1469351018"/>
                    </a:ext>
                  </a:extLst>
                </a:gridCol>
                <a:gridCol w="1567430">
                  <a:extLst>
                    <a:ext uri="{9D8B030D-6E8A-4147-A177-3AD203B41FA5}">
                      <a16:colId xmlns:a16="http://schemas.microsoft.com/office/drawing/2014/main" val="3971786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Destinação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Terra, rios, lagos, ilhas lacustres ou fluviais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b="0" dirty="0">
                          <a:solidFill>
                            <a:schemeClr val="tx1"/>
                          </a:solidFill>
                        </a:rPr>
                        <a:t>PC, mar territorial ou ZEE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1952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Estados (e DF, se for o caso) produtores/confrontantes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22,0%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97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Municípios produtores/</a:t>
                      </a:r>
                      <a:r>
                        <a:rPr lang="pt-BR" sz="1800" baseline="0" dirty="0">
                          <a:solidFill>
                            <a:schemeClr val="tx1"/>
                          </a:solidFill>
                        </a:rPr>
                        <a:t>confrontantes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5,0%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43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Município afetados</a:t>
                      </a:r>
                      <a:r>
                        <a:rPr lang="pt-BR" sz="1800" baseline="30000" dirty="0">
                          <a:solidFill>
                            <a:schemeClr val="tx1"/>
                          </a:solidFill>
                        </a:rPr>
                        <a:t>(*)</a:t>
                      </a:r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2,0%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35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Fundo Especial - Estados (e DF, se for o caso)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24,5%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92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Fundo Especial - Municípios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24,5%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4549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União (Fundo Social)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>
                          <a:solidFill>
                            <a:schemeClr val="tx1"/>
                          </a:solidFill>
                        </a:rPr>
                        <a:t>15,0%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22,0%</a:t>
                      </a:r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764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100,0%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>
                          <a:solidFill>
                            <a:schemeClr val="tx1"/>
                          </a:solidFill>
                        </a:rPr>
                        <a:t>100,0%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570468"/>
                  </a:ext>
                </a:extLst>
              </a:tr>
            </a:tbl>
          </a:graphicData>
        </a:graphic>
      </p:graphicFrame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4CEABA75-3B62-4004-8918-8F733382B346}"/>
              </a:ext>
            </a:extLst>
          </p:cNvPr>
          <p:cNvSpPr/>
          <p:nvPr/>
        </p:nvSpPr>
        <p:spPr>
          <a:xfrm>
            <a:off x="179512" y="188640"/>
            <a:ext cx="6768752" cy="1440160"/>
          </a:xfrm>
          <a:prstGeom prst="roundRect">
            <a:avLst/>
          </a:prstGeom>
          <a:solidFill>
            <a:srgbClr val="0033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Fundos Especiais: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recursos são distribuídos apenas para os entes federados que não tenham recebido recursos como produtores/confrontantes;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O rateio de seus recursos segue as regras do FPM/FPE;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Opção de recebimento de recursos...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FA01E097-35E0-4D58-9750-3CDB4D69129B}"/>
              </a:ext>
            </a:extLst>
          </p:cNvPr>
          <p:cNvSpPr/>
          <p:nvPr/>
        </p:nvSpPr>
        <p:spPr>
          <a:xfrm>
            <a:off x="3059832" y="3140968"/>
            <a:ext cx="1080120" cy="2592288"/>
          </a:xfrm>
          <a:prstGeom prst="ellipse">
            <a:avLst/>
          </a:prstGeom>
          <a:solidFill>
            <a:srgbClr val="FFFF00">
              <a:alpha val="1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9B2EB655-3DFC-4B24-BCC2-E47E24840BE7}"/>
              </a:ext>
            </a:extLst>
          </p:cNvPr>
          <p:cNvSpPr/>
          <p:nvPr/>
        </p:nvSpPr>
        <p:spPr>
          <a:xfrm>
            <a:off x="4427984" y="3140968"/>
            <a:ext cx="1080120" cy="2592288"/>
          </a:xfrm>
          <a:prstGeom prst="ellipse">
            <a:avLst/>
          </a:prstGeom>
          <a:solidFill>
            <a:srgbClr val="FFFF00">
              <a:alpha val="14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id="{1AC1B84E-41E2-4B1C-A4B9-5E8F251A902A}"/>
              </a:ext>
            </a:extLst>
          </p:cNvPr>
          <p:cNvSpPr/>
          <p:nvPr/>
        </p:nvSpPr>
        <p:spPr>
          <a:xfrm>
            <a:off x="5881114" y="1052736"/>
            <a:ext cx="3203846" cy="5688632"/>
          </a:xfrm>
          <a:prstGeom prst="roundRect">
            <a:avLst/>
          </a:prstGeom>
          <a:solidFill>
            <a:schemeClr val="accent1">
              <a:lumMod val="50000"/>
              <a:alpha val="2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pt-BR" sz="2000" b="1" dirty="0">
                <a:solidFill>
                  <a:schemeClr val="tx1"/>
                </a:solidFill>
              </a:rPr>
              <a:t>Destinação dos royalties? </a:t>
            </a:r>
          </a:p>
          <a:p>
            <a:pPr algn="ctr">
              <a:spcAft>
                <a:spcPts val="1000"/>
              </a:spcAft>
            </a:pPr>
            <a:r>
              <a:rPr lang="pt-BR" b="1" dirty="0">
                <a:solidFill>
                  <a:schemeClr val="tx1"/>
                </a:solidFill>
              </a:rPr>
              <a:t> 1</a:t>
            </a:r>
            <a:r>
              <a:rPr lang="pt-BR" dirty="0">
                <a:solidFill>
                  <a:schemeClr val="tx1"/>
                </a:solidFill>
              </a:rPr>
              <a:t>. Regulada pela </a:t>
            </a:r>
            <a:r>
              <a:rPr lang="pt-BR" b="1" dirty="0">
                <a:solidFill>
                  <a:schemeClr val="tx1"/>
                </a:solidFill>
              </a:rPr>
              <a:t>Lei n° 12.858/2013;</a:t>
            </a:r>
            <a:r>
              <a:rPr lang="pt-BR" dirty="0">
                <a:solidFill>
                  <a:schemeClr val="tx1"/>
                </a:solidFill>
              </a:rPr>
              <a:t> </a:t>
            </a:r>
          </a:p>
          <a:p>
            <a:pPr algn="ctr">
              <a:spcAft>
                <a:spcPts val="1000"/>
              </a:spcAft>
            </a:pPr>
            <a:r>
              <a:rPr lang="pt-BR" sz="2400" b="1" dirty="0">
                <a:solidFill>
                  <a:srgbClr val="A50021"/>
                </a:solidFill>
              </a:rPr>
              <a:t>2. Destinação:                   75% Educação e 25% Saúde;</a:t>
            </a:r>
          </a:p>
          <a:p>
            <a:pPr algn="ctr">
              <a:spcAft>
                <a:spcPts val="1000"/>
              </a:spcAft>
            </a:pPr>
            <a:r>
              <a:rPr lang="pt-BR" dirty="0">
                <a:solidFill>
                  <a:schemeClr val="tx1"/>
                </a:solidFill>
              </a:rPr>
              <a:t>3. Em </a:t>
            </a:r>
            <a:r>
              <a:rPr lang="pt-BR" b="1" dirty="0">
                <a:solidFill>
                  <a:schemeClr val="tx1"/>
                </a:solidFill>
              </a:rPr>
              <a:t>acréscimo</a:t>
            </a:r>
            <a:r>
              <a:rPr lang="pt-BR" dirty="0">
                <a:solidFill>
                  <a:schemeClr val="tx1"/>
                </a:solidFill>
              </a:rPr>
              <a:t> ao mínimo previsto na CF 1988 (Art. 212);</a:t>
            </a:r>
          </a:p>
          <a:p>
            <a:pPr algn="ctr">
              <a:spcAft>
                <a:spcPts val="1000"/>
              </a:spcAft>
            </a:pPr>
            <a:r>
              <a:rPr lang="pt-BR" dirty="0">
                <a:solidFill>
                  <a:schemeClr val="tx1"/>
                </a:solidFill>
              </a:rPr>
              <a:t>4. A mesma destinação se aplica à </a:t>
            </a:r>
            <a:r>
              <a:rPr lang="pt-BR" b="1" dirty="0">
                <a:solidFill>
                  <a:schemeClr val="tx1"/>
                </a:solidFill>
              </a:rPr>
              <a:t>participação especial;</a:t>
            </a:r>
          </a:p>
          <a:p>
            <a:pPr algn="ctr">
              <a:spcAft>
                <a:spcPts val="1000"/>
              </a:spcAft>
            </a:pPr>
            <a:r>
              <a:rPr lang="pt-BR" dirty="0">
                <a:solidFill>
                  <a:schemeClr val="tx1"/>
                </a:solidFill>
              </a:rPr>
              <a:t>5. Áreas com declaração de </a:t>
            </a:r>
            <a:r>
              <a:rPr lang="pt-BR" b="1" dirty="0">
                <a:solidFill>
                  <a:schemeClr val="tx1"/>
                </a:solidFill>
              </a:rPr>
              <a:t>comercialidade, a partir de 03 dezembro de 2012</a:t>
            </a:r>
            <a:r>
              <a:rPr lang="pt-BR" dirty="0">
                <a:solidFill>
                  <a:schemeClr val="tx1"/>
                </a:solidFill>
              </a:rPr>
              <a:t> ...</a:t>
            </a:r>
          </a:p>
          <a:p>
            <a:pPr algn="ctr">
              <a:spcAft>
                <a:spcPts val="1000"/>
              </a:spcAft>
            </a:pPr>
            <a:r>
              <a:rPr lang="pt-BR" dirty="0">
                <a:solidFill>
                  <a:schemeClr val="tx1"/>
                </a:solidFill>
              </a:rPr>
              <a:t>6. </a:t>
            </a:r>
            <a:r>
              <a:rPr lang="pt-BR" dirty="0">
                <a:solidFill>
                  <a:schemeClr val="tx1"/>
                </a:solidFill>
                <a:sym typeface="Symbol" panose="05050102010706020507" pitchFamily="18" charset="2"/>
              </a:rPr>
              <a:t>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16" name="Elipse 15">
            <a:extLst>
              <a:ext uri="{FF2B5EF4-FFF2-40B4-BE49-F238E27FC236}">
                <a16:creationId xmlns:a16="http://schemas.microsoft.com/office/drawing/2014/main" id="{EAA087BE-234C-4BFD-A5F2-3F9447560BBF}"/>
              </a:ext>
            </a:extLst>
          </p:cNvPr>
          <p:cNvSpPr/>
          <p:nvPr/>
        </p:nvSpPr>
        <p:spPr>
          <a:xfrm>
            <a:off x="72008" y="5733256"/>
            <a:ext cx="5796136" cy="360040"/>
          </a:xfrm>
          <a:prstGeom prst="ellipse">
            <a:avLst/>
          </a:prstGeom>
          <a:solidFill>
            <a:srgbClr val="CC00CC">
              <a:alpha val="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0B25AAF6-7DEE-4FB9-B91E-1D3243B46D20}"/>
              </a:ext>
            </a:extLst>
          </p:cNvPr>
          <p:cNvSpPr/>
          <p:nvPr/>
        </p:nvSpPr>
        <p:spPr>
          <a:xfrm>
            <a:off x="2411760" y="6237312"/>
            <a:ext cx="864096" cy="548680"/>
          </a:xfrm>
          <a:prstGeom prst="roundRect">
            <a:avLst/>
          </a:prstGeom>
          <a:solidFill>
            <a:srgbClr val="003300">
              <a:alpha val="1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19" name="Seta: para Baixo 18">
            <a:extLst>
              <a:ext uri="{FF2B5EF4-FFF2-40B4-BE49-F238E27FC236}">
                <a16:creationId xmlns:a16="http://schemas.microsoft.com/office/drawing/2014/main" id="{CE972887-FBCB-475A-930A-E515C19CE744}"/>
              </a:ext>
            </a:extLst>
          </p:cNvPr>
          <p:cNvSpPr/>
          <p:nvPr/>
        </p:nvSpPr>
        <p:spPr>
          <a:xfrm>
            <a:off x="2627784" y="5949280"/>
            <a:ext cx="432048" cy="360040"/>
          </a:xfrm>
          <a:prstGeom prst="downArrow">
            <a:avLst/>
          </a:prstGeom>
          <a:solidFill>
            <a:schemeClr val="tx1">
              <a:lumMod val="75000"/>
              <a:lumOff val="25000"/>
              <a:alpha val="3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0" name="Seta: Curva para a Esquerda 19">
            <a:extLst>
              <a:ext uri="{FF2B5EF4-FFF2-40B4-BE49-F238E27FC236}">
                <a16:creationId xmlns:a16="http://schemas.microsoft.com/office/drawing/2014/main" id="{065A3E79-4328-4C49-A2F4-F946F4CF2F0C}"/>
              </a:ext>
            </a:extLst>
          </p:cNvPr>
          <p:cNvSpPr/>
          <p:nvPr/>
        </p:nvSpPr>
        <p:spPr>
          <a:xfrm rot="13915753">
            <a:off x="5086522" y="1772543"/>
            <a:ext cx="689104" cy="1624609"/>
          </a:xfrm>
          <a:prstGeom prst="curvedLeftArrow">
            <a:avLst/>
          </a:prstGeom>
          <a:solidFill>
            <a:schemeClr val="accent5">
              <a:lumMod val="50000"/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3811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B922770E-7480-4E92-9218-F1323F097FDA}"/>
              </a:ext>
            </a:extLst>
          </p:cNvPr>
          <p:cNvSpPr txBox="1"/>
          <p:nvPr/>
        </p:nvSpPr>
        <p:spPr>
          <a:xfrm>
            <a:off x="323528" y="260648"/>
            <a:ext cx="8496944" cy="6078587"/>
          </a:xfrm>
          <a:prstGeom prst="rect">
            <a:avLst/>
          </a:prstGeom>
          <a:solidFill>
            <a:schemeClr val="accent3">
              <a:lumMod val="50000"/>
              <a:alpha val="10000"/>
            </a:schemeClr>
          </a:solidFill>
          <a:ln w="12700">
            <a:solidFill>
              <a:schemeClr val="dk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Ainda sobre a destinação dos royalties 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  <a:sym typeface="Symbol" panose="05050102010706020507" pitchFamily="18" charset="2"/>
              </a:rPr>
              <a:t>para as áreas da educação e da saúde</a:t>
            </a:r>
            <a:r>
              <a:rPr lang="pt-BR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...</a:t>
            </a:r>
          </a:p>
          <a:p>
            <a:endParaRPr lang="pt-BR" dirty="0"/>
          </a:p>
          <a:p>
            <a:r>
              <a:rPr lang="pt-BR" sz="2000" b="1" dirty="0"/>
              <a:t>Lei n</a:t>
            </a:r>
            <a:r>
              <a:rPr lang="pt-BR" sz="2000" b="1" dirty="0">
                <a:sym typeface="Symbol" panose="05050102010706020507" pitchFamily="18" charset="2"/>
              </a:rPr>
              <a:t> 12. 858, de 9 de setembro de 2013 </a:t>
            </a:r>
          </a:p>
          <a:p>
            <a:r>
              <a:rPr lang="pt-BR" dirty="0"/>
              <a:t>[...]</a:t>
            </a:r>
          </a:p>
          <a:p>
            <a:r>
              <a:rPr lang="pt-BR" dirty="0"/>
              <a:t>Art. 2º Para fins de cumprimento da meta prevista no </a:t>
            </a:r>
            <a:r>
              <a:rPr lang="pt-BR" u="sng" dirty="0">
                <a:hlinkClick r:id="rId3"/>
              </a:rPr>
              <a:t>inciso VI do caput do art. 214</a:t>
            </a:r>
            <a:r>
              <a:rPr lang="pt-BR" dirty="0"/>
              <a:t> e no </a:t>
            </a:r>
            <a:r>
              <a:rPr lang="pt-BR" u="sng" dirty="0">
                <a:hlinkClick r:id="rId4"/>
              </a:rPr>
              <a:t>art. 196 da Constituição Federal</a:t>
            </a:r>
            <a:r>
              <a:rPr lang="pt-BR" dirty="0"/>
              <a:t>, </a:t>
            </a:r>
            <a:r>
              <a:rPr lang="pt-BR" b="1" dirty="0"/>
              <a:t>serão destinados exclusivamente para a educação pública, com prioridade para a educação básica, e para a saúde, </a:t>
            </a:r>
            <a:r>
              <a:rPr lang="pt-BR" dirty="0"/>
              <a:t>na forma do regulamento, os seguintes recursos:</a:t>
            </a:r>
          </a:p>
          <a:p>
            <a:r>
              <a:rPr lang="pt-BR" dirty="0"/>
              <a:t>[...]</a:t>
            </a:r>
          </a:p>
          <a:p>
            <a:pPr>
              <a:spcAft>
                <a:spcPts val="600"/>
              </a:spcAft>
            </a:pPr>
            <a:r>
              <a:rPr lang="pt-BR" dirty="0"/>
              <a:t>Art. 5º O § 1º do art. 8º da </a:t>
            </a:r>
            <a:r>
              <a:rPr lang="pt-BR" u="sng" dirty="0">
                <a:hlinkClick r:id="rId5"/>
              </a:rPr>
              <a:t>Lei nº 7.990, de 28 de dezembro de 1989</a:t>
            </a:r>
            <a:r>
              <a:rPr lang="pt-BR" dirty="0"/>
              <a:t>, passa a vigorar com a seguinte redação:</a:t>
            </a:r>
          </a:p>
          <a:p>
            <a:pPr>
              <a:spcAft>
                <a:spcPts val="600"/>
              </a:spcAft>
            </a:pPr>
            <a:r>
              <a:rPr lang="pt-BR" dirty="0"/>
              <a:t>"Art. 8º</a:t>
            </a:r>
            <a:r>
              <a:rPr lang="pt-BR" baseline="30000" dirty="0"/>
              <a:t>(*)</a:t>
            </a:r>
            <a:r>
              <a:rPr lang="pt-BR" dirty="0"/>
              <a:t> ....................................................................................</a:t>
            </a:r>
          </a:p>
          <a:p>
            <a:pPr>
              <a:spcAft>
                <a:spcPts val="600"/>
              </a:spcAft>
            </a:pPr>
            <a:r>
              <a:rPr lang="pt-BR" u="sng" dirty="0">
                <a:hlinkClick r:id="rId6"/>
              </a:rPr>
              <a:t>§ 1º </a:t>
            </a:r>
            <a:r>
              <a:rPr lang="pt-BR" b="1" dirty="0"/>
              <a:t>As vedações </a:t>
            </a:r>
            <a:r>
              <a:rPr lang="pt-BR" dirty="0"/>
              <a:t>constantes do caput não </a:t>
            </a:r>
            <a:r>
              <a:rPr lang="pt-BR" b="1" dirty="0"/>
              <a:t>se aplicam</a:t>
            </a:r>
            <a:r>
              <a:rPr lang="pt-BR" dirty="0"/>
              <a:t>:</a:t>
            </a:r>
          </a:p>
          <a:p>
            <a:pPr>
              <a:spcAft>
                <a:spcPts val="600"/>
              </a:spcAft>
            </a:pPr>
            <a:r>
              <a:rPr lang="pt-BR" dirty="0"/>
              <a:t>I - </a:t>
            </a:r>
            <a:r>
              <a:rPr lang="pt-BR" b="1" dirty="0"/>
              <a:t>ao pagamento de dívidas para com a União e suas entidades;</a:t>
            </a:r>
          </a:p>
          <a:p>
            <a:pPr>
              <a:spcAft>
                <a:spcPts val="600"/>
              </a:spcAft>
            </a:pPr>
            <a:r>
              <a:rPr lang="pt-BR" dirty="0"/>
              <a:t>II - ao custeio de despesas com manutenção e desenvolvimento do ensino, especialmente na educação básica pública em tempo integral, </a:t>
            </a:r>
            <a:r>
              <a:rPr lang="pt-BR" b="1" dirty="0"/>
              <a:t>inclusive as relativas a pagamento de salários e outras verbas de natureza remuneratória a profissionais do magistério em efetivo exercício na rede pública</a:t>
            </a:r>
            <a:r>
              <a:rPr lang="pt-BR" dirty="0"/>
              <a:t>.</a:t>
            </a:r>
          </a:p>
          <a:p>
            <a:r>
              <a:rPr lang="pt-BR" dirty="0"/>
              <a:t>.............................................................................................." (NR)</a:t>
            </a:r>
          </a:p>
          <a:p>
            <a:r>
              <a:rPr lang="pt-BR" dirty="0"/>
              <a:t>[...]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AD45A82-FD5E-40C2-B015-30E6BE537EE3}"/>
              </a:ext>
            </a:extLst>
          </p:cNvPr>
          <p:cNvSpPr txBox="1"/>
          <p:nvPr/>
        </p:nvSpPr>
        <p:spPr>
          <a:xfrm>
            <a:off x="0" y="6453336"/>
            <a:ext cx="9252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/>
              <a:t>(*) Veda “a aplicação dos recursos em pagamento de dívida e no quadro permanente de pessoal” (Art. 8°).    </a:t>
            </a:r>
          </a:p>
        </p:txBody>
      </p:sp>
    </p:spTree>
    <p:extLst>
      <p:ext uri="{BB962C8B-B14F-4D97-AF65-F5344CB8AC3E}">
        <p14:creationId xmlns:p14="http://schemas.microsoft.com/office/powerpoint/2010/main" val="3830884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9C4D851-7C70-44F7-A61E-5DCFF66DCC59}"/>
              </a:ext>
            </a:extLst>
          </p:cNvPr>
          <p:cNvSpPr/>
          <p:nvPr/>
        </p:nvSpPr>
        <p:spPr>
          <a:xfrm>
            <a:off x="467544" y="332656"/>
            <a:ext cx="8208912" cy="6192688"/>
          </a:xfrm>
          <a:prstGeom prst="rect">
            <a:avLst/>
          </a:prstGeom>
          <a:solidFill>
            <a:srgbClr val="800000">
              <a:alpha val="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1D6D896-D90A-414C-AD40-DC8095B7F647}"/>
              </a:ext>
            </a:extLst>
          </p:cNvPr>
          <p:cNvSpPr/>
          <p:nvPr/>
        </p:nvSpPr>
        <p:spPr>
          <a:xfrm>
            <a:off x="1043608" y="1005696"/>
            <a:ext cx="741682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/>
              <a:t>ADI  nº 4.917</a:t>
            </a:r>
            <a:r>
              <a:rPr lang="pt-BR" sz="2000" dirty="0"/>
              <a:t>, ajuizada pelo governador do Estado do Rio de Janeiro, à Lei n° 12.734/2012 </a:t>
            </a:r>
          </a:p>
          <a:p>
            <a:pPr algn="ctr"/>
            <a:r>
              <a:rPr lang="pt-BR" sz="2000" dirty="0"/>
              <a:t>A integral aplicação da Lei depende do julgamento do mérito da ADI, já que, em despacho liminar, foi suspensa a aplicação das novas regras de distribuição.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C9A646F-319A-4051-942A-9B61F30205D6}"/>
              </a:ext>
            </a:extLst>
          </p:cNvPr>
          <p:cNvSpPr txBox="1"/>
          <p:nvPr/>
        </p:nvSpPr>
        <p:spPr>
          <a:xfrm>
            <a:off x="899592" y="3212976"/>
            <a:ext cx="7560840" cy="2015936"/>
          </a:xfrm>
          <a:prstGeom prst="rect">
            <a:avLst/>
          </a:prstGeom>
          <a:noFill/>
          <a:ln w="19050">
            <a:noFill/>
            <a:prstDash val="sysDot"/>
          </a:ln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pt-BR" sz="2000" dirty="0"/>
              <a:t>“</a:t>
            </a:r>
            <a:r>
              <a:rPr lang="pt-BR" sz="2000" i="1" dirty="0"/>
              <a:t>Atualmente não existem regras de distribuição dos royalties relativos aos contratos de partilha de produção, pois a liminar da ministra Carmen Lúcia, referente a ADI 4917, suspende as regras previstas na Lei n° 12.734/2012</a:t>
            </a:r>
            <a:r>
              <a:rPr lang="pt-BR" sz="2000" dirty="0"/>
              <a:t>” </a:t>
            </a:r>
          </a:p>
          <a:p>
            <a:pPr algn="ctr">
              <a:spcAft>
                <a:spcPts val="600"/>
              </a:spcAft>
            </a:pPr>
            <a:r>
              <a:rPr lang="pt-BR" sz="2000" dirty="0"/>
              <a:t>(Paulo César Ribeiro Lima, Consultor Legislativo da Câmara dos Deputados) 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59C92AE-48C6-481B-914B-34608055E7EA}"/>
              </a:ext>
            </a:extLst>
          </p:cNvPr>
          <p:cNvSpPr txBox="1"/>
          <p:nvPr/>
        </p:nvSpPr>
        <p:spPr>
          <a:xfrm>
            <a:off x="755576" y="5693186"/>
            <a:ext cx="7632848" cy="400110"/>
          </a:xfrm>
          <a:prstGeom prst="rect">
            <a:avLst/>
          </a:prstGeom>
          <a:solidFill>
            <a:srgbClr val="A50021">
              <a:alpha val="9000"/>
            </a:srgbClr>
          </a:solidFill>
          <a:ln w="19050">
            <a:solidFill>
              <a:schemeClr val="accent1">
                <a:shade val="50000"/>
              </a:schemeClr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Nota: Os Fundos Especiais foram criados pela Lei n° 12.734/2012</a:t>
            </a:r>
          </a:p>
        </p:txBody>
      </p:sp>
    </p:spTree>
    <p:extLst>
      <p:ext uri="{BB962C8B-B14F-4D97-AF65-F5344CB8AC3E}">
        <p14:creationId xmlns:p14="http://schemas.microsoft.com/office/powerpoint/2010/main" val="2863837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5C6A5A2-C8B2-4E22-9CEA-270A33080EA4}"/>
              </a:ext>
            </a:extLst>
          </p:cNvPr>
          <p:cNvSpPr/>
          <p:nvPr/>
        </p:nvSpPr>
        <p:spPr>
          <a:xfrm>
            <a:off x="323528" y="404664"/>
            <a:ext cx="8496944" cy="6192688"/>
          </a:xfrm>
          <a:prstGeom prst="rect">
            <a:avLst/>
          </a:prstGeom>
          <a:solidFill>
            <a:schemeClr val="accent3">
              <a:lumMod val="50000"/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spcAft>
                <a:spcPts val="1200"/>
              </a:spcAft>
            </a:pPr>
            <a:r>
              <a:rPr lang="pt-BR" sz="2400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Participação Especial</a:t>
            </a:r>
            <a:endParaRPr lang="pt-BR" sz="2400" dirty="0">
              <a:solidFill>
                <a:schemeClr val="tx1"/>
              </a:solidFill>
            </a:endParaRP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Lei nº 9.478/1997, </a:t>
            </a:r>
          </a:p>
          <a:p>
            <a:pPr>
              <a:spcAft>
                <a:spcPts val="1200"/>
              </a:spcAft>
            </a:pPr>
            <a:r>
              <a:rPr lang="pt-BR" sz="2000" i="1" dirty="0">
                <a:solidFill>
                  <a:schemeClr val="tx1"/>
                </a:solidFill>
              </a:rPr>
              <a:t>Art. 50. O edital e o contrato estabelecerão que, nos casos de </a:t>
            </a:r>
            <a:r>
              <a:rPr lang="pt-BR" sz="2000" b="1" i="1" dirty="0">
                <a:solidFill>
                  <a:schemeClr val="tx1"/>
                </a:solidFill>
              </a:rPr>
              <a:t>grande volume de produção, ou de grande rentabilidade</a:t>
            </a:r>
            <a:r>
              <a:rPr lang="pt-BR" sz="2000" i="1" dirty="0">
                <a:solidFill>
                  <a:schemeClr val="tx1"/>
                </a:solidFill>
              </a:rPr>
              <a:t>, haverá o pagamento de uma </a:t>
            </a:r>
            <a:r>
              <a:rPr lang="pt-BR" sz="2000" b="1" i="1" dirty="0">
                <a:solidFill>
                  <a:schemeClr val="tx1"/>
                </a:solidFill>
              </a:rPr>
              <a:t>participação especial</a:t>
            </a:r>
            <a:r>
              <a:rPr lang="pt-BR" sz="2000" i="1" dirty="0">
                <a:solidFill>
                  <a:schemeClr val="tx1"/>
                </a:solidFill>
              </a:rPr>
              <a:t>, [...]. </a:t>
            </a:r>
          </a:p>
          <a:p>
            <a:pPr>
              <a:spcAft>
                <a:spcPts val="1200"/>
              </a:spcAft>
            </a:pPr>
            <a:r>
              <a:rPr lang="pt-BR" sz="2000" i="1" dirty="0">
                <a:solidFill>
                  <a:schemeClr val="tx1"/>
                </a:solidFill>
              </a:rPr>
              <a:t>§ 1º A participação especial será aplicada sobre a receita bruta da produção, deduzidos os royalties, os investimentos na exploração, os custos operacionais, a depreciação e os tributos previstos na legislação em vigor.</a:t>
            </a:r>
          </a:p>
          <a:p>
            <a:pPr>
              <a:spcAft>
                <a:spcPts val="1200"/>
              </a:spcAft>
            </a:pPr>
            <a:endParaRPr lang="pt-BR" sz="2400" i="1" dirty="0">
              <a:solidFill>
                <a:schemeClr val="tx1"/>
              </a:solidFill>
            </a:endParaRPr>
          </a:p>
          <a:p>
            <a:pPr>
              <a:spcAft>
                <a:spcPts val="1200"/>
              </a:spcAft>
            </a:pPr>
            <a:endParaRPr lang="pt-BR" sz="24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434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5C6A5A2-C8B2-4E22-9CEA-270A33080EA4}"/>
              </a:ext>
            </a:extLst>
          </p:cNvPr>
          <p:cNvSpPr/>
          <p:nvPr/>
        </p:nvSpPr>
        <p:spPr>
          <a:xfrm>
            <a:off x="323528" y="260648"/>
            <a:ext cx="8496944" cy="6336704"/>
          </a:xfrm>
          <a:prstGeom prst="rect">
            <a:avLst/>
          </a:prstGeom>
          <a:solidFill>
            <a:schemeClr val="accent3">
              <a:lumMod val="50000"/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 Social (Lei n° 12.351/2010 e Lei n° 12.858/2013) </a:t>
            </a:r>
          </a:p>
          <a:p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Criado pela Lei n° 12.351/2010;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Fundo de natureza contábil e financeira;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Finalidade: “constituir fonte de recursos para o desenvolvimento social e regional, na forma de </a:t>
            </a:r>
            <a:r>
              <a:rPr lang="pt-BR" sz="2000" b="1" dirty="0">
                <a:solidFill>
                  <a:schemeClr val="tx1"/>
                </a:solidFill>
              </a:rPr>
              <a:t>programas e projetos </a:t>
            </a:r>
            <a:r>
              <a:rPr lang="pt-BR" sz="2000" dirty="0">
                <a:solidFill>
                  <a:schemeClr val="tx1"/>
                </a:solidFill>
              </a:rPr>
              <a:t>nas áreas de combate à pobreza e de desenvolvimento da educação, da cultura, do esporte, da saúde pública, da ciência e tecnologia, do meio ambiente e de mitigação e adaptação às mudanças climáticas [...]”  (Lei n° 12.351/2010, </a:t>
            </a:r>
            <a:r>
              <a:rPr lang="pt-BR" sz="2000" dirty="0" err="1">
                <a:solidFill>
                  <a:schemeClr val="tx1"/>
                </a:solidFill>
              </a:rPr>
              <a:t>Arts</a:t>
            </a:r>
            <a:r>
              <a:rPr lang="pt-BR" sz="2000" dirty="0">
                <a:solidFill>
                  <a:schemeClr val="tx1"/>
                </a:solidFill>
              </a:rPr>
              <a:t>. 47, 49 e 50);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Objetivos: </a:t>
            </a:r>
          </a:p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1"/>
                </a:solidFill>
              </a:rPr>
              <a:t>“I - constituir poupança pública de longo prazo com base nas receitas auferidas pela União;</a:t>
            </a:r>
          </a:p>
          <a:p>
            <a:pPr>
              <a:spcAft>
                <a:spcPts val="600"/>
              </a:spcAft>
            </a:pPr>
            <a:r>
              <a:rPr lang="pt-BR" sz="2000" dirty="0">
                <a:solidFill>
                  <a:schemeClr val="tx1"/>
                </a:solidFill>
              </a:rPr>
              <a:t>II - oferecer fonte de recursos para o desenvolvimento social e regional [...]; e</a:t>
            </a:r>
          </a:p>
          <a:p>
            <a:pPr algn="just">
              <a:spcAft>
                <a:spcPts val="600"/>
              </a:spcAft>
            </a:pPr>
            <a:r>
              <a:rPr lang="pt-BR" sz="2000" dirty="0">
                <a:solidFill>
                  <a:schemeClr val="tx1"/>
                </a:solidFill>
              </a:rPr>
              <a:t>III - mitigar as flutuações de renda e de preços na economia nacional, decorrentes das variações na renda gerada pelas atividades de produção e exploração de petróleo e de outros recursos não renováveis” (Lei n° 12.351/2010, Art. 48, I, II, III).</a:t>
            </a:r>
          </a:p>
        </p:txBody>
      </p:sp>
    </p:spTree>
    <p:extLst>
      <p:ext uri="{BB962C8B-B14F-4D97-AF65-F5344CB8AC3E}">
        <p14:creationId xmlns:p14="http://schemas.microsoft.com/office/powerpoint/2010/main" val="32182284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15C6A5A2-C8B2-4E22-9CEA-270A33080EA4}"/>
              </a:ext>
            </a:extLst>
          </p:cNvPr>
          <p:cNvSpPr/>
          <p:nvPr/>
        </p:nvSpPr>
        <p:spPr>
          <a:xfrm>
            <a:off x="323528" y="260648"/>
            <a:ext cx="8496944" cy="6336704"/>
          </a:xfrm>
          <a:prstGeom prst="rect">
            <a:avLst/>
          </a:prstGeom>
          <a:solidFill>
            <a:schemeClr val="accent3">
              <a:lumMod val="50000"/>
              <a:alpha val="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 Social (Lei n° 12.351/2010 e Lei n° 12.858/2013) </a:t>
            </a:r>
          </a:p>
          <a:p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Aft>
                <a:spcPts val="600"/>
              </a:spcAft>
            </a:pPr>
            <a:r>
              <a:rPr lang="pt-BR" sz="2000" b="1" dirty="0">
                <a:solidFill>
                  <a:schemeClr val="tx1"/>
                </a:solidFill>
              </a:rPr>
              <a:t>Fontes de Recursos do FS (Lei n° 12.351/2010, Art. 49):</a:t>
            </a:r>
          </a:p>
          <a:p>
            <a:r>
              <a:rPr lang="pt-BR" sz="2000" dirty="0">
                <a:solidFill>
                  <a:schemeClr val="tx1"/>
                </a:solidFill>
              </a:rPr>
              <a:t>(</a:t>
            </a:r>
            <a:r>
              <a:rPr lang="pt-BR" sz="1600" dirty="0">
                <a:solidFill>
                  <a:schemeClr val="tx1"/>
                </a:solidFill>
              </a:rPr>
              <a:t>1) parcela do valor do bônus de assinatura destinada ao fundo pelos contratos de partilha de produção; </a:t>
            </a:r>
          </a:p>
          <a:p>
            <a:r>
              <a:rPr lang="pt-BR" sz="1600" dirty="0">
                <a:solidFill>
                  <a:schemeClr val="tx1"/>
                </a:solidFill>
              </a:rPr>
              <a:t>(2) </a:t>
            </a:r>
            <a:r>
              <a:rPr lang="pt-BR" sz="1600" b="1" dirty="0">
                <a:solidFill>
                  <a:schemeClr val="tx1"/>
                </a:solidFill>
              </a:rPr>
              <a:t>parcela dos </a:t>
            </a:r>
            <a:r>
              <a:rPr lang="pt-BR" sz="1600" b="1" i="1" dirty="0">
                <a:solidFill>
                  <a:schemeClr val="tx1"/>
                </a:solidFill>
              </a:rPr>
              <a:t>royalties</a:t>
            </a:r>
            <a:r>
              <a:rPr lang="pt-BR" sz="1600" b="1" dirty="0">
                <a:solidFill>
                  <a:schemeClr val="tx1"/>
                </a:solidFill>
              </a:rPr>
              <a:t> que cabe à União, deduzidas aquelas destinadas a órgãos específicos, conforme contratos de partilha de produção</a:t>
            </a:r>
            <a:r>
              <a:rPr lang="pt-BR" sz="1600" dirty="0">
                <a:solidFill>
                  <a:schemeClr val="tx1"/>
                </a:solidFill>
              </a:rPr>
              <a:t>; </a:t>
            </a:r>
          </a:p>
          <a:p>
            <a:r>
              <a:rPr lang="pt-BR" sz="1600" dirty="0">
                <a:solidFill>
                  <a:schemeClr val="tx1"/>
                </a:solidFill>
              </a:rPr>
              <a:t>(3) receita advinda da comercialização de petróleo, gás natural e outros hidrocarbonetos fluidos da União;</a:t>
            </a:r>
          </a:p>
          <a:p>
            <a:r>
              <a:rPr lang="pt-BR" sz="1600" dirty="0">
                <a:solidFill>
                  <a:schemeClr val="tx1"/>
                </a:solidFill>
              </a:rPr>
              <a:t>(4) </a:t>
            </a:r>
            <a:r>
              <a:rPr lang="pt-BR" sz="1600" b="1" i="1" dirty="0">
                <a:solidFill>
                  <a:schemeClr val="tx1"/>
                </a:solidFill>
              </a:rPr>
              <a:t>royalties</a:t>
            </a:r>
            <a:r>
              <a:rPr lang="pt-BR" sz="1600" b="1" dirty="0">
                <a:solidFill>
                  <a:schemeClr val="tx1"/>
                </a:solidFill>
              </a:rPr>
              <a:t> e a participação especial dos blocos do pré-sal já licitados destinados à administração direta da União</a:t>
            </a:r>
            <a:r>
              <a:rPr lang="pt-BR" sz="1600" dirty="0">
                <a:solidFill>
                  <a:schemeClr val="tx1"/>
                </a:solidFill>
              </a:rPr>
              <a:t>; </a:t>
            </a:r>
          </a:p>
          <a:p>
            <a:r>
              <a:rPr lang="pt-BR" sz="1600" dirty="0">
                <a:solidFill>
                  <a:schemeClr val="tx1"/>
                </a:solidFill>
              </a:rPr>
              <a:t>(5) os resultados de aplicações financeiras; e </a:t>
            </a:r>
          </a:p>
          <a:p>
            <a:r>
              <a:rPr lang="pt-BR" sz="1600" dirty="0">
                <a:solidFill>
                  <a:schemeClr val="tx1"/>
                </a:solidFill>
              </a:rPr>
              <a:t>(6) outros recursos estabelecidos em lei.</a:t>
            </a:r>
          </a:p>
          <a:p>
            <a:endParaRPr lang="pt-BR" sz="2000" dirty="0">
              <a:solidFill>
                <a:schemeClr val="tx1"/>
              </a:solidFill>
            </a:endParaRPr>
          </a:p>
          <a:p>
            <a:r>
              <a:rPr lang="pt-BR" sz="2000" b="1" dirty="0">
                <a:solidFill>
                  <a:srgbClr val="000099"/>
                </a:solidFill>
              </a:rPr>
              <a:t>Lei n° 12.858/2013 </a:t>
            </a:r>
          </a:p>
          <a:p>
            <a:r>
              <a:rPr lang="pt-BR" sz="2000" i="1" dirty="0">
                <a:solidFill>
                  <a:srgbClr val="000099"/>
                </a:solidFill>
              </a:rPr>
              <a:t>Art. 2º Para fins de cumprimento da meta prevista no inciso VI do caput do art. 214 e no art. 216 da CF, </a:t>
            </a:r>
            <a:r>
              <a:rPr lang="pt-BR" sz="2000" b="1" i="1" dirty="0">
                <a:solidFill>
                  <a:srgbClr val="000099"/>
                </a:solidFill>
              </a:rPr>
              <a:t>serão destinados exclusivamente para a educação pública, com prioridade para a educação básica, e para a saúde</a:t>
            </a:r>
            <a:r>
              <a:rPr lang="pt-BR" sz="2000" i="1" dirty="0">
                <a:solidFill>
                  <a:srgbClr val="000099"/>
                </a:solidFill>
              </a:rPr>
              <a:t>[...]:</a:t>
            </a:r>
          </a:p>
          <a:p>
            <a:r>
              <a:rPr lang="pt-BR" sz="2000" i="1" dirty="0">
                <a:solidFill>
                  <a:srgbClr val="000099"/>
                </a:solidFill>
              </a:rPr>
              <a:t>III - 50% (cinquenta por cento) dos recursos recebidos pelo Fundo Social [...], </a:t>
            </a:r>
            <a:r>
              <a:rPr lang="pt-BR" sz="2000" b="1" i="1" dirty="0">
                <a:solidFill>
                  <a:srgbClr val="000099"/>
                </a:solidFill>
              </a:rPr>
              <a:t>até que sejam cumpridas as metas estabelecidas no Plano Nacional de Educação; </a:t>
            </a:r>
          </a:p>
        </p:txBody>
      </p:sp>
    </p:spTree>
    <p:extLst>
      <p:ext uri="{BB962C8B-B14F-4D97-AF65-F5344CB8AC3E}">
        <p14:creationId xmlns:p14="http://schemas.microsoft.com/office/powerpoint/2010/main" val="521440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>
            <a:extLst>
              <a:ext uri="{FF2B5EF4-FFF2-40B4-BE49-F238E27FC236}">
                <a16:creationId xmlns:a16="http://schemas.microsoft.com/office/drawing/2014/main" id="{E7D018B6-2B56-4C5D-A0E1-D2DF1797ED07}"/>
              </a:ext>
            </a:extLst>
          </p:cNvPr>
          <p:cNvSpPr/>
          <p:nvPr/>
        </p:nvSpPr>
        <p:spPr>
          <a:xfrm>
            <a:off x="539552" y="404664"/>
            <a:ext cx="8280920" cy="6120680"/>
          </a:xfrm>
          <a:prstGeom prst="rect">
            <a:avLst/>
          </a:prstGeom>
          <a:solidFill>
            <a:schemeClr val="accent1"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0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81D64CF-5AE7-4ABA-8771-FBB5AF47A9E9}"/>
              </a:ext>
            </a:extLst>
          </p:cNvPr>
          <p:cNvSpPr txBox="1"/>
          <p:nvPr/>
        </p:nvSpPr>
        <p:spPr>
          <a:xfrm>
            <a:off x="899592" y="926718"/>
            <a:ext cx="777686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Cenário atual</a:t>
            </a:r>
            <a:r>
              <a:rPr lang="pt-BR" sz="2000" dirty="0"/>
              <a:t>...</a:t>
            </a:r>
          </a:p>
          <a:p>
            <a:endParaRPr lang="pt-BR" sz="2000" dirty="0"/>
          </a:p>
          <a:p>
            <a:endParaRPr lang="pt-BR" sz="2000" dirty="0"/>
          </a:p>
          <a:p>
            <a:r>
              <a:rPr lang="pt-BR" sz="2000" dirty="0"/>
              <a:t>O resultado dos Royalties, da Participação Especial e do Fundo Social, dependem: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Produção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Câmbio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t-BR" sz="2000" dirty="0"/>
              <a:t>Preços</a:t>
            </a:r>
          </a:p>
          <a:p>
            <a:endParaRPr lang="pt-BR" sz="2000" dirty="0"/>
          </a:p>
          <a:p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042677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48124"/>
              </p:ext>
            </p:extLst>
          </p:nvPr>
        </p:nvGraphicFramePr>
        <p:xfrm>
          <a:off x="457200" y="548680"/>
          <a:ext cx="8229600" cy="5328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457200" y="6021288"/>
            <a:ext cx="8363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Dados disponíveis em: http://br.investing.com/commodities/brent-oil-historical-data</a:t>
            </a:r>
          </a:p>
          <a:p>
            <a:r>
              <a:rPr lang="pt-BR" sz="1400" dirty="0"/>
              <a:t>Notas: No dia 20.01.2016, a cotação de fechamento da bolsa foi de US$ 27,88/barril.</a:t>
            </a:r>
          </a:p>
        </p:txBody>
      </p:sp>
    </p:spTree>
    <p:extLst>
      <p:ext uri="{BB962C8B-B14F-4D97-AF65-F5344CB8AC3E}">
        <p14:creationId xmlns:p14="http://schemas.microsoft.com/office/powerpoint/2010/main" val="2723368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23528" y="260648"/>
            <a:ext cx="8568952" cy="6063198"/>
          </a:xfrm>
          <a:prstGeom prst="rect">
            <a:avLst/>
          </a:prstGeom>
          <a:solidFill>
            <a:schemeClr val="bg1">
              <a:alpha val="57000"/>
            </a:schemeClr>
          </a:solidFill>
          <a:ln w="19050">
            <a:solidFill>
              <a:schemeClr val="dk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Petróleo e financiamento da educação: ordenamentos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9.478/1997. </a:t>
            </a:r>
            <a:r>
              <a:rPr lang="pt-BR" dirty="0"/>
              <a:t>Dispõe sobre a </a:t>
            </a:r>
            <a:r>
              <a:rPr lang="pt-BR" b="1" dirty="0"/>
              <a:t>política energética nacional</a:t>
            </a:r>
            <a:r>
              <a:rPr lang="pt-BR" dirty="0"/>
              <a:t>, as atividades relativas ao monopólio do petróleo, institui o Conselho Nacional de Política Energética e a Agência Nacional do Petróleo e dá outras providências.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12.351/2010</a:t>
            </a:r>
            <a:r>
              <a:rPr lang="pt-BR" dirty="0"/>
              <a:t>. Dispõe sobre a exploração e a produção de petróleo, de gás natural e de outros hidrocarbonetos fluidos, sob o regime de partilha de produção, em </a:t>
            </a:r>
            <a:r>
              <a:rPr lang="pt-BR" b="1" dirty="0"/>
              <a:t>áreas do pré-sal </a:t>
            </a:r>
            <a:r>
              <a:rPr lang="pt-BR" dirty="0"/>
              <a:t>e em áreas estratégicas; </a:t>
            </a:r>
            <a:r>
              <a:rPr lang="pt-BR" b="1" dirty="0"/>
              <a:t>cria o Fundo Social </a:t>
            </a:r>
            <a:r>
              <a:rPr lang="pt-BR" dirty="0"/>
              <a:t>- FS e dispõe sobre sua estrutura e fontes de recursos; altera dispositivos da Lei n</a:t>
            </a:r>
            <a:r>
              <a:rPr lang="pt-BR" u="sng" baseline="30000" dirty="0"/>
              <a:t>o</a:t>
            </a:r>
            <a:r>
              <a:rPr lang="pt-BR" dirty="0"/>
              <a:t> 9.478, de 6 de agosto de 1997; e dá outras providências.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12.734/2012</a:t>
            </a:r>
            <a:r>
              <a:rPr lang="pt-BR" dirty="0"/>
              <a:t>. Modifica as Leis n</a:t>
            </a:r>
            <a:r>
              <a:rPr lang="pt-BR" u="sng" baseline="30000" dirty="0"/>
              <a:t>o</a:t>
            </a:r>
            <a:r>
              <a:rPr lang="pt-BR" dirty="0"/>
              <a:t> 9.478, de 6 de agosto de 1997, e n</a:t>
            </a:r>
            <a:r>
              <a:rPr lang="pt-BR" u="sng" baseline="30000" dirty="0"/>
              <a:t>o</a:t>
            </a:r>
            <a:r>
              <a:rPr lang="pt-BR" dirty="0"/>
              <a:t> 12.351, de 22 de dezembro de 2010, para </a:t>
            </a:r>
            <a:r>
              <a:rPr lang="pt-BR" b="1" dirty="0"/>
              <a:t>determinar novas regras de distribuição entre os entes da Federação dos royalties</a:t>
            </a:r>
            <a:r>
              <a:rPr lang="pt-BR" b="1" i="1" dirty="0"/>
              <a:t> </a:t>
            </a:r>
            <a:r>
              <a:rPr lang="pt-BR" b="1" dirty="0"/>
              <a:t>e da participação especial </a:t>
            </a:r>
            <a:r>
              <a:rPr lang="pt-BR" dirty="0"/>
              <a:t>devidos em função da exploração de petróleo, gás natural e outros hidrocarbonetos fluidos, e para aprimorar o marco regulatório sobre a exploração desses recursos no regime de partilha. </a:t>
            </a:r>
          </a:p>
          <a:p>
            <a:pPr marL="342900" indent="-342900" algn="just">
              <a:spcAft>
                <a:spcPts val="1200"/>
              </a:spcAft>
              <a:buFont typeface="+mj-lt"/>
              <a:buAutoNum type="arabicPeriod"/>
            </a:pPr>
            <a:r>
              <a:rPr lang="pt-BR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12.858/2013</a:t>
            </a:r>
            <a:r>
              <a:rPr lang="pt-BR" dirty="0"/>
              <a:t>. Dispõe sobre a </a:t>
            </a:r>
            <a:r>
              <a:rPr lang="pt-BR" b="1" dirty="0"/>
              <a:t>destinação para as áreas de educação e saúde de parcela da participação no resultado ou da compensação financeira pela exploração de petróleo e gás natural,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/>
              <a:t>com a finalidade de cumprimento da meta prevista no inciso VI do caput do art. 214 e no art. 196 da Constituição Federal; altera a Lei nº 7.990, de 28 de dezembro de 1989; e dá outras providências. </a:t>
            </a:r>
            <a:endParaRPr lang="pt-BR" u="sng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655648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4827934"/>
              </p:ext>
            </p:extLst>
          </p:nvPr>
        </p:nvGraphicFramePr>
        <p:xfrm>
          <a:off x="457200" y="620688"/>
          <a:ext cx="8229600" cy="49685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179512" y="5661248"/>
            <a:ext cx="88569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</a:t>
            </a:r>
            <a:r>
              <a:rPr lang="pt-BR" sz="1400" dirty="0">
                <a:hlinkClick r:id="rId4" tooltip="http://www.anp.gov.br/?dw=59741&#10;Ctrl+Clique ou toque para seguir o link"/>
              </a:rPr>
              <a:t>http://www.anp.gov.br/?dw=59741</a:t>
            </a:r>
            <a:endParaRPr lang="pt-BR" sz="1400" dirty="0"/>
          </a:p>
          <a:p>
            <a:r>
              <a:rPr lang="pt-BR" sz="1400" dirty="0"/>
              <a:t>Nota: (1) A alíquota dos royalties, foi alterada de 5% para até 10%, a partir de agosto de 1997, com a Lei 9.478/97. (2) A arrecadação dos royalties é dependente das variáveis – produção / preços / câmbio. </a:t>
            </a:r>
          </a:p>
        </p:txBody>
      </p:sp>
    </p:spTree>
    <p:extLst>
      <p:ext uri="{BB962C8B-B14F-4D97-AF65-F5344CB8AC3E}">
        <p14:creationId xmlns:p14="http://schemas.microsoft.com/office/powerpoint/2010/main" val="3669949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Espaço Reservado para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8411911"/>
              </p:ext>
            </p:extLst>
          </p:nvPr>
        </p:nvGraphicFramePr>
        <p:xfrm>
          <a:off x="457200" y="764704"/>
          <a:ext cx="8229600" cy="4824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CaixaDeTexto 12"/>
          <p:cNvSpPr txBox="1"/>
          <p:nvPr/>
        </p:nvSpPr>
        <p:spPr>
          <a:xfrm>
            <a:off x="179512" y="5661248"/>
            <a:ext cx="88569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/>
              <a:t>Fonte: </a:t>
            </a:r>
            <a:r>
              <a:rPr lang="pt-BR" sz="1200" dirty="0">
                <a:hlinkClick r:id="rId4" tooltip="http://www.anp.gov.br/?dw=59741&#10;Ctrl+Clique ou toque para seguir o link"/>
              </a:rPr>
              <a:t>http://www.anp.gov.br/?dw=59741</a:t>
            </a:r>
            <a:endParaRPr lang="pt-BR" sz="1200" dirty="0"/>
          </a:p>
          <a:p>
            <a:r>
              <a:rPr lang="pt-BR" sz="1200" dirty="0"/>
              <a:t>Nota: (1) 1) A arrecadação da Participação Especial é dependente das variáveis – produção / preços / câmbio / alíquotas, bem como dos gastos e outras deduções permitidas pela legislação vigente na apuração da Participação Especial de cada campo . (2) 20 campos contribuíram para a arrecadação da Participação Especial em 2012, sendo que Roncador e o complexo de Marlim (Marlim Sul, Marlim Leste e Marlim) representam 73,9% do total. </a:t>
            </a:r>
          </a:p>
        </p:txBody>
      </p:sp>
    </p:spTree>
    <p:extLst>
      <p:ext uri="{BB962C8B-B14F-4D97-AF65-F5344CB8AC3E}">
        <p14:creationId xmlns:p14="http://schemas.microsoft.com/office/powerpoint/2010/main" val="789755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D9C4D851-7C70-44F7-A61E-5DCFF66DCC59}"/>
              </a:ext>
            </a:extLst>
          </p:cNvPr>
          <p:cNvSpPr/>
          <p:nvPr/>
        </p:nvSpPr>
        <p:spPr>
          <a:xfrm>
            <a:off x="467544" y="332656"/>
            <a:ext cx="8208912" cy="6192688"/>
          </a:xfrm>
          <a:prstGeom prst="rect">
            <a:avLst/>
          </a:prstGeom>
          <a:solidFill>
            <a:srgbClr val="800000">
              <a:alpha val="8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F1D6D896-D90A-414C-AD40-DC8095B7F647}"/>
              </a:ext>
            </a:extLst>
          </p:cNvPr>
          <p:cNvSpPr/>
          <p:nvPr/>
        </p:nvSpPr>
        <p:spPr>
          <a:xfrm>
            <a:off x="971600" y="701690"/>
            <a:ext cx="7416824" cy="5247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dirty="0"/>
              <a:t>Em 2016,</a:t>
            </a:r>
          </a:p>
          <a:p>
            <a:pPr algn="ctr"/>
            <a:r>
              <a:rPr lang="pt-BR" sz="2000" dirty="0"/>
              <a:t>Número de estados beneficiados por royalties de petróleo e de gás natural = 11</a:t>
            </a:r>
          </a:p>
          <a:p>
            <a:pPr algn="ctr"/>
            <a:endParaRPr lang="pt-BR" sz="2000" dirty="0"/>
          </a:p>
          <a:p>
            <a:pPr algn="ctr"/>
            <a:r>
              <a:rPr lang="pt-BR" sz="2000" dirty="0"/>
              <a:t>Do total de royalties (11,8 bilhões),</a:t>
            </a:r>
          </a:p>
          <a:p>
            <a:pPr algn="ctr"/>
            <a:r>
              <a:rPr lang="pt-BR" sz="2000" dirty="0"/>
              <a:t>estados produtores/confrontantes receberam 28,9%  </a:t>
            </a:r>
          </a:p>
          <a:p>
            <a:pPr algn="ctr"/>
            <a:r>
              <a:rPr lang="pt-BR" sz="2000" dirty="0"/>
              <a:t>municípios produtores receberam 34,2% </a:t>
            </a:r>
          </a:p>
          <a:p>
            <a:pPr algn="ctr"/>
            <a:endParaRPr lang="pt-BR" sz="2000" dirty="0"/>
          </a:p>
          <a:p>
            <a:pPr algn="ctr"/>
            <a:endParaRPr lang="pt-BR" sz="2000" dirty="0"/>
          </a:p>
          <a:p>
            <a:pPr algn="ctr">
              <a:spcAft>
                <a:spcPts val="600"/>
              </a:spcAft>
            </a:pPr>
            <a:r>
              <a:rPr lang="pt-BR" dirty="0"/>
              <a:t>“</a:t>
            </a:r>
            <a:r>
              <a:rPr lang="pt-BR" sz="2000" i="1" dirty="0"/>
              <a:t>Ao Estado do Rio de Janeiro, maior produtor nacional de petróleo e de gás natural, juntamente com seus municípios, [em 2016] destinaram-se 34,7% do total arrecadado no País a título de royalties, cabendo à esfera estadual 16,8% desse percentual”.</a:t>
            </a:r>
          </a:p>
          <a:p>
            <a:pPr algn="ctr">
              <a:spcAft>
                <a:spcPts val="600"/>
              </a:spcAft>
            </a:pPr>
            <a:r>
              <a:rPr lang="pt-BR" sz="2000" dirty="0"/>
              <a:t>(Anuário Estatístico Brasileiro do Petróleo..., 2017)</a:t>
            </a:r>
          </a:p>
          <a:p>
            <a:pPr algn="ctr">
              <a:spcAft>
                <a:spcPts val="600"/>
              </a:spcAft>
            </a:pPr>
            <a:endParaRPr lang="pt-BR" sz="2000" dirty="0"/>
          </a:p>
          <a:p>
            <a:pPr algn="ctr">
              <a:spcAft>
                <a:spcPts val="600"/>
              </a:spcAft>
            </a:pPr>
            <a:r>
              <a:rPr lang="pt-BR" sz="2000" dirty="0"/>
              <a:t>Número de municípios confrontantes/RJ = 18</a:t>
            </a:r>
          </a:p>
        </p:txBody>
      </p:sp>
    </p:spTree>
    <p:extLst>
      <p:ext uri="{BB962C8B-B14F-4D97-AF65-F5344CB8AC3E}">
        <p14:creationId xmlns:p14="http://schemas.microsoft.com/office/powerpoint/2010/main" val="1327386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36CCC39A-5B1C-4454-9FD8-9600B26AA7C1}"/>
              </a:ext>
            </a:extLst>
          </p:cNvPr>
          <p:cNvSpPr/>
          <p:nvPr/>
        </p:nvSpPr>
        <p:spPr>
          <a:xfrm>
            <a:off x="395536" y="332656"/>
            <a:ext cx="8352928" cy="6192688"/>
          </a:xfrm>
          <a:prstGeom prst="rect">
            <a:avLst/>
          </a:prstGeom>
          <a:solidFill>
            <a:schemeClr val="accent3">
              <a:lumMod val="50000"/>
              <a:alpha val="3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CC07C73-EA37-47A0-8BE4-A59CCDFD05C6}"/>
              </a:ext>
            </a:extLst>
          </p:cNvPr>
          <p:cNvSpPr txBox="1"/>
          <p:nvPr/>
        </p:nvSpPr>
        <p:spPr>
          <a:xfrm>
            <a:off x="2195736" y="2060848"/>
            <a:ext cx="3960440" cy="2106731"/>
          </a:xfrm>
          <a:prstGeom prst="rect">
            <a:avLst/>
          </a:prstGeom>
          <a:noFill/>
          <a:ln w="19050"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lang="pt-BR" sz="2000" dirty="0"/>
              <a:t>	</a:t>
            </a:r>
          </a:p>
          <a:p>
            <a:pPr algn="ctr">
              <a:lnSpc>
                <a:spcPct val="150000"/>
              </a:lnSpc>
            </a:pPr>
            <a:r>
              <a:rPr lang="pt-BR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OBRIGADA!</a:t>
            </a:r>
          </a:p>
          <a:p>
            <a:pPr algn="r">
              <a:lnSpc>
                <a:spcPct val="150000"/>
              </a:lnSpc>
            </a:pPr>
            <a:r>
              <a:rPr lang="pt-BR" sz="2000" dirty="0">
                <a:hlinkClick r:id="rId3"/>
              </a:rPr>
              <a:t>janainamenezes@hotmail.com</a:t>
            </a:r>
            <a:endParaRPr lang="pt-BR" sz="2000" dirty="0"/>
          </a:p>
          <a:p>
            <a:pPr algn="r">
              <a:lnSpc>
                <a:spcPct val="150000"/>
              </a:lnSpc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528177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188640"/>
            <a:ext cx="8352928" cy="1754326"/>
          </a:xfrm>
          <a:prstGeom prst="rect">
            <a:avLst/>
          </a:prstGeom>
          <a:noFill/>
          <a:ln w="19050">
            <a:noFill/>
            <a:prstDash val="sysDot"/>
          </a:ln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sz="2400" b="1" dirty="0"/>
              <a:t>O petróleo e o financiamento da Educação: </a:t>
            </a:r>
          </a:p>
          <a:p>
            <a:pPr algn="r"/>
            <a:r>
              <a:rPr lang="pt-BR" sz="2400" b="1" dirty="0"/>
              <a:t>(alguns) marcos contemporâneos</a:t>
            </a:r>
          </a:p>
          <a:p>
            <a:endParaRPr lang="pt-BR" sz="2000" dirty="0"/>
          </a:p>
          <a:p>
            <a:r>
              <a:rPr lang="pt-BR" sz="2000" dirty="0"/>
              <a:t>1</a:t>
            </a:r>
            <a:r>
              <a:rPr lang="pt-BR" sz="2200" dirty="0"/>
              <a:t>. Anuncio da existência de petróleo na camada pré-sal (2006).</a:t>
            </a:r>
          </a:p>
        </p:txBody>
      </p:sp>
      <p:pic>
        <p:nvPicPr>
          <p:cNvPr id="1036" name="Picture 12" descr="Resultado de imagem para prÃ© sal">
            <a:extLst>
              <a:ext uri="{FF2B5EF4-FFF2-40B4-BE49-F238E27FC236}">
                <a16:creationId xmlns:a16="http://schemas.microsoft.com/office/drawing/2014/main" id="{D0F33C1C-4343-42A1-A429-C1ED43F78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475" y="1989941"/>
            <a:ext cx="5626829" cy="395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C5943A4-D9B4-4D7A-8753-81FF46436DCE}"/>
              </a:ext>
            </a:extLst>
          </p:cNvPr>
          <p:cNvSpPr txBox="1"/>
          <p:nvPr/>
        </p:nvSpPr>
        <p:spPr>
          <a:xfrm>
            <a:off x="467544" y="5733256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Província pré-sal: “Um polígono de aproximadamente 800 quilômetros de extensão por 200 quilômetros de largura, no </a:t>
            </a:r>
            <a:r>
              <a:rPr lang="pt-BR" b="1" dirty="0"/>
              <a:t>litoral</a:t>
            </a:r>
            <a:r>
              <a:rPr lang="pt-BR" dirty="0"/>
              <a:t> entre os estados de Santa Catarina e Espírito Santo” (PETROBRAS, 2018).</a:t>
            </a:r>
          </a:p>
        </p:txBody>
      </p:sp>
    </p:spTree>
    <p:extLst>
      <p:ext uri="{BB962C8B-B14F-4D97-AF65-F5344CB8AC3E}">
        <p14:creationId xmlns:p14="http://schemas.microsoft.com/office/powerpoint/2010/main" val="2744125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260648"/>
            <a:ext cx="8352928" cy="5586145"/>
          </a:xfrm>
          <a:prstGeom prst="rect">
            <a:avLst/>
          </a:prstGeom>
          <a:noFill/>
          <a:ln w="19050">
            <a:noFill/>
            <a:prstDash val="sysDot"/>
          </a:ln>
        </p:spPr>
        <p:txBody>
          <a:bodyPr wrap="square" rtlCol="0">
            <a:spAutoFit/>
          </a:bodyPr>
          <a:lstStyle/>
          <a:p>
            <a:endParaRPr lang="pt-BR" dirty="0"/>
          </a:p>
          <a:p>
            <a:r>
              <a:rPr lang="pt-BR" sz="2400" b="1" dirty="0"/>
              <a:t>O petróleo  e o financiamento da Educação: </a:t>
            </a:r>
          </a:p>
          <a:p>
            <a:pPr algn="r"/>
            <a:r>
              <a:rPr lang="pt-BR" sz="2400" b="1" dirty="0"/>
              <a:t>(alguns) marcos contemporâneos</a:t>
            </a:r>
          </a:p>
          <a:p>
            <a:pPr algn="r"/>
            <a:r>
              <a:rPr lang="pt-BR" sz="2400" b="1" dirty="0"/>
              <a:t>  </a:t>
            </a:r>
            <a:r>
              <a:rPr lang="pt-BR" sz="2400" dirty="0"/>
              <a:t>(continuação)</a:t>
            </a:r>
          </a:p>
          <a:p>
            <a:endParaRPr lang="pt-BR" sz="2000" dirty="0"/>
          </a:p>
          <a:p>
            <a:r>
              <a:rPr lang="pt-BR" sz="2200" dirty="0"/>
              <a:t>2. Conferência Nacional de Educação: CONAE 2010 (e Conae 2014)</a:t>
            </a:r>
          </a:p>
          <a:p>
            <a:endParaRPr lang="pt-BR" sz="2000" dirty="0"/>
          </a:p>
          <a:p>
            <a:pPr algn="just"/>
            <a:r>
              <a:rPr lang="pt-BR" sz="2000" i="1" dirty="0"/>
              <a:t>Deve-se destinar cinquenta por cento (50%) dos créditos advindos do pagamento de </a:t>
            </a:r>
            <a:r>
              <a:rPr lang="pt-BR" sz="2000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royalties</a:t>
            </a:r>
            <a:r>
              <a:rPr lang="pt-BR" sz="2000" b="1" i="1" dirty="0"/>
              <a:t> </a:t>
            </a:r>
            <a:r>
              <a:rPr lang="pt-BR" sz="2000" i="1" dirty="0"/>
              <a:t>decorrentes de atividades de produção energética (extração, tratamento, armazenagem e refinamento de </a:t>
            </a:r>
            <a:r>
              <a:rPr lang="pt-BR" sz="2000" i="1" dirty="0">
                <a:solidFill>
                  <a:srgbClr val="A50021"/>
                </a:solidFill>
              </a:rPr>
              <a:t>hidrocarbonetos</a:t>
            </a:r>
            <a:r>
              <a:rPr lang="pt-BR" sz="2000" i="1" dirty="0"/>
              <a:t>) à manutenção e desenvolvimento do ensino (MDE).</a:t>
            </a:r>
          </a:p>
          <a:p>
            <a:pPr algn="just"/>
            <a:r>
              <a:rPr lang="pt-BR" sz="2000" i="1" dirty="0"/>
              <a:t>Como outra nova e importante fonte de recursos para a área educacional, os</a:t>
            </a:r>
          </a:p>
          <a:p>
            <a:pPr algn="just">
              <a:spcAft>
                <a:spcPts val="600"/>
              </a:spcAft>
            </a:pPr>
            <a:r>
              <a:rPr lang="pt-BR" sz="2000" i="1" dirty="0"/>
              <a:t>valores financeiros que compõem o </a:t>
            </a:r>
            <a:r>
              <a:rPr lang="pt-BR" sz="2000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Fundo Social </a:t>
            </a:r>
            <a:r>
              <a:rPr lang="pt-BR" sz="2000" i="1" dirty="0"/>
              <a:t>advindos da exploração da </a:t>
            </a:r>
            <a:r>
              <a:rPr lang="pt-BR" sz="2000" i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camada pré-sal</a:t>
            </a:r>
            <a:r>
              <a:rPr lang="pt-BR" sz="2000" b="1" i="1" dirty="0">
                <a:solidFill>
                  <a:srgbClr val="A50021"/>
                </a:solidFill>
              </a:rPr>
              <a:t> </a:t>
            </a:r>
            <a:r>
              <a:rPr lang="pt-BR" sz="2000" i="1" dirty="0"/>
              <a:t>devem ter uma destinação na ordem de 50% de suas receitas para a educação [...] </a:t>
            </a:r>
          </a:p>
          <a:p>
            <a:pPr algn="r"/>
            <a:r>
              <a:rPr lang="pt-BR" sz="2000" dirty="0"/>
              <a:t>(Documento Final da Conae 2010, Eixo Financiamento da Educação e </a:t>
            </a:r>
          </a:p>
          <a:p>
            <a:pPr algn="r"/>
            <a:r>
              <a:rPr lang="pt-BR" sz="2000" dirty="0"/>
              <a:t>Controle Social, 2010, p. 118).</a:t>
            </a:r>
          </a:p>
        </p:txBody>
      </p:sp>
      <p:pic>
        <p:nvPicPr>
          <p:cNvPr id="2050" name="Picture 2" descr="Resultado de imagem para conae 2010">
            <a:extLst>
              <a:ext uri="{FF2B5EF4-FFF2-40B4-BE49-F238E27FC236}">
                <a16:creationId xmlns:a16="http://schemas.microsoft.com/office/drawing/2014/main" id="{1E7B355F-CD6F-46FB-B2BE-9982910948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545579"/>
            <a:ext cx="2952328" cy="1195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307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95536" y="260648"/>
            <a:ext cx="8352928" cy="2154436"/>
          </a:xfrm>
          <a:prstGeom prst="rect">
            <a:avLst/>
          </a:prstGeom>
          <a:noFill/>
          <a:ln w="19050">
            <a:noFill/>
            <a:prstDash val="sysDot"/>
          </a:ln>
        </p:spPr>
        <p:txBody>
          <a:bodyPr wrap="square" rtlCol="0">
            <a:spAutoFit/>
          </a:bodyPr>
          <a:lstStyle/>
          <a:p>
            <a:r>
              <a:rPr lang="pt-BR" sz="2400" b="1" dirty="0"/>
              <a:t>O petróleo e o financiamento da Educação: </a:t>
            </a:r>
          </a:p>
          <a:p>
            <a:pPr algn="r"/>
            <a:r>
              <a:rPr lang="pt-BR" sz="2400" b="1" dirty="0"/>
              <a:t>(alguns) marcos contemporâneos</a:t>
            </a:r>
          </a:p>
          <a:p>
            <a:pPr algn="r"/>
            <a:r>
              <a:rPr lang="pt-BR" sz="2400" b="1" dirty="0"/>
              <a:t> </a:t>
            </a:r>
            <a:r>
              <a:rPr lang="pt-BR" sz="2400" dirty="0"/>
              <a:t>(conclusão)</a:t>
            </a:r>
          </a:p>
          <a:p>
            <a:endParaRPr lang="pt-BR" sz="2000" dirty="0"/>
          </a:p>
          <a:p>
            <a:r>
              <a:rPr lang="pt-BR" sz="2200" dirty="0"/>
              <a:t>3. Plano Nacional de Educação (PNE) 2014-2024</a:t>
            </a:r>
          </a:p>
          <a:p>
            <a:endParaRPr lang="pt-BR" sz="2000" dirty="0"/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id="{B7456B33-5D26-44CB-A6CB-0AF708846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5140232"/>
              </p:ext>
            </p:extLst>
          </p:nvPr>
        </p:nvGraphicFramePr>
        <p:xfrm>
          <a:off x="539552" y="2132856"/>
          <a:ext cx="8208912" cy="3688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3428444583"/>
                    </a:ext>
                  </a:extLst>
                </a:gridCol>
                <a:gridCol w="6696744">
                  <a:extLst>
                    <a:ext uri="{9D8B030D-6E8A-4147-A177-3AD203B41FA5}">
                      <a16:colId xmlns:a16="http://schemas.microsoft.com/office/drawing/2014/main" val="1769549365"/>
                    </a:ext>
                  </a:extLst>
                </a:gridCol>
              </a:tblGrid>
              <a:tr h="216025">
                <a:tc gridSpan="2">
                  <a:txBody>
                    <a:bodyPr/>
                    <a:lstStyle/>
                    <a:p>
                      <a:pPr algn="just"/>
                      <a:r>
                        <a:rPr lang="pt-PT" sz="2000" b="1" dirty="0"/>
                        <a:t>Meta 20</a:t>
                      </a:r>
                      <a:r>
                        <a:rPr lang="pt-PT" sz="2000" dirty="0"/>
                        <a:t>: ampliar o investimento público em educação pública de forma a atingir, no mínimo, o patamar de </a:t>
                      </a:r>
                      <a:r>
                        <a:rPr lang="pt-PT" sz="2000" b="1" dirty="0"/>
                        <a:t>7% do PIB</a:t>
                      </a:r>
                      <a:r>
                        <a:rPr lang="pt-PT" sz="2000" dirty="0"/>
                        <a:t> do País no 5</a:t>
                      </a:r>
                      <a:r>
                        <a:rPr lang="pt-PT" sz="2000" u="sng" baseline="30000" dirty="0"/>
                        <a:t>o</a:t>
                      </a:r>
                      <a:r>
                        <a:rPr lang="pt-PT" sz="2000" dirty="0"/>
                        <a:t> (quinto) ano de vigência desta Lei e, no mínimo, o equivalente a </a:t>
                      </a:r>
                      <a:r>
                        <a:rPr lang="pt-PT" sz="2000" b="1" dirty="0"/>
                        <a:t>10% do PIB </a:t>
                      </a:r>
                      <a:r>
                        <a:rPr lang="pt-PT" sz="2000" dirty="0"/>
                        <a:t>ao final do decênio.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2837909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r>
                        <a:rPr lang="pt-BR" sz="2000" dirty="0"/>
                        <a:t>Estratégias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195332"/>
                  </a:ext>
                </a:extLst>
              </a:tr>
              <a:tr h="167640">
                <a:tc>
                  <a:txBody>
                    <a:bodyPr/>
                    <a:lstStyle/>
                    <a:p>
                      <a:r>
                        <a:rPr lang="pt-BR" sz="2000" dirty="0"/>
                        <a:t>20.1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00072"/>
                  </a:ext>
                </a:extLst>
              </a:tr>
              <a:tr h="165721">
                <a:tc>
                  <a:txBody>
                    <a:bodyPr/>
                    <a:lstStyle/>
                    <a:p>
                      <a:r>
                        <a:rPr lang="pt-BR" sz="2000" b="0" dirty="0"/>
                        <a:t>[...]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20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5561450"/>
                  </a:ext>
                </a:extLst>
              </a:tr>
              <a:tr h="148953">
                <a:tc>
                  <a:txBody>
                    <a:bodyPr/>
                    <a:lstStyle/>
                    <a:p>
                      <a:r>
                        <a:rPr lang="pt-BR" sz="2000" dirty="0"/>
                        <a:t>20.3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aseline="0" dirty="0"/>
                        <a:t>Recursos da exploração do petróleo e de gás natural</a:t>
                      </a:r>
                      <a:endParaRPr lang="pt-BR" sz="2000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9365426"/>
                  </a:ext>
                </a:extLst>
              </a:tr>
              <a:tr h="132185">
                <a:tc>
                  <a:txBody>
                    <a:bodyPr/>
                    <a:lstStyle/>
                    <a:p>
                      <a:r>
                        <a:rPr lang="pt-BR" sz="2000" dirty="0"/>
                        <a:t>[...]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442120"/>
                  </a:ext>
                </a:extLst>
              </a:tr>
              <a:tr h="285164">
                <a:tc>
                  <a:txBody>
                    <a:bodyPr/>
                    <a:lstStyle/>
                    <a:p>
                      <a:r>
                        <a:rPr lang="pt-BR" sz="2000" dirty="0"/>
                        <a:t>20.12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329053"/>
                  </a:ext>
                </a:extLst>
              </a:tr>
            </a:tbl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F59FB9C3-C9E3-409C-B27E-73E0B202454C}"/>
              </a:ext>
            </a:extLst>
          </p:cNvPr>
          <p:cNvSpPr txBox="1"/>
          <p:nvPr/>
        </p:nvSpPr>
        <p:spPr>
          <a:xfrm>
            <a:off x="539552" y="6012577"/>
            <a:ext cx="8208912" cy="646331"/>
          </a:xfrm>
          <a:prstGeom prst="rect">
            <a:avLst/>
          </a:prstGeom>
          <a:noFill/>
          <a:ln w="1905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pt-BR" dirty="0"/>
              <a:t>Nota: Em 2015,  Gasto público em educação </a:t>
            </a:r>
            <a:r>
              <a:rPr lang="pt-BR" u="sng" dirty="0"/>
              <a:t>pública</a:t>
            </a:r>
            <a:r>
              <a:rPr lang="pt-BR" dirty="0"/>
              <a:t> em proporção ao PIB = 5,0%</a:t>
            </a:r>
          </a:p>
          <a:p>
            <a:r>
              <a:rPr lang="pt-BR" dirty="0"/>
              <a:t>                             Gasto público em educação em proporção ao PIB = 5,5% (INEP, 2018)</a:t>
            </a:r>
          </a:p>
        </p:txBody>
      </p:sp>
    </p:spTree>
    <p:extLst>
      <p:ext uri="{BB962C8B-B14F-4D97-AF65-F5344CB8AC3E}">
        <p14:creationId xmlns:p14="http://schemas.microsoft.com/office/powerpoint/2010/main" val="3610892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D58E1B4-30F5-4DF7-AAE8-BBAED419F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66144"/>
              </p:ext>
            </p:extLst>
          </p:nvPr>
        </p:nvGraphicFramePr>
        <p:xfrm>
          <a:off x="611560" y="836712"/>
          <a:ext cx="8136904" cy="576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136904">
                  <a:extLst>
                    <a:ext uri="{9D8B030D-6E8A-4147-A177-3AD203B41FA5}">
                      <a16:colId xmlns:a16="http://schemas.microsoft.com/office/drawing/2014/main" val="3371759834"/>
                    </a:ext>
                  </a:extLst>
                </a:gridCol>
              </a:tblGrid>
              <a:tr h="349241">
                <a:tc>
                  <a:txBody>
                    <a:bodyPr/>
                    <a:lstStyle/>
                    <a:p>
                      <a:r>
                        <a:rPr lang="pt-BR" sz="20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Lei n° 13.005/2014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8635591"/>
                  </a:ext>
                </a:extLst>
              </a:tr>
              <a:tr h="17462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Art. 5</a:t>
                      </a:r>
                      <a:r>
                        <a:rPr lang="pt-PT" sz="1600" u="sng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§ 5</a:t>
                      </a:r>
                      <a:r>
                        <a:rPr lang="pt-PT" sz="1600" u="sng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 Será destinada à manutenção e ao desenvolvimento do ensino, em acréscimo aos recursos vinculados nos termos do </a:t>
                      </a:r>
                      <a:r>
                        <a:rPr lang="pt-PT" sz="1600" dirty="0"/>
                        <a:t>art. 212 da Constituição Federal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além de outros recursos previstos em lei, a parcela da participação no resultado ou da compensação financeira pela exploração de petróleo e de gás natural, na forma de lei específica, com a finalidade de assegurar o cumprimento da meta </a:t>
                      </a:r>
                      <a:r>
                        <a:rPr lang="pt-PT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prevista no </a:t>
                      </a:r>
                      <a:r>
                        <a:rPr lang="pt-PT" sz="1600" b="0" dirty="0"/>
                        <a:t>inciso VI do caput do art. 214 da Constituição Federal. (BRASIL, 2014, Art.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</a:t>
                      </a:r>
                      <a:r>
                        <a:rPr lang="pt-PT" sz="1600" u="sng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§ 5</a:t>
                      </a:r>
                      <a:r>
                        <a:rPr lang="pt-PT" sz="1600" u="sng" kern="1200" baseline="300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</a:t>
                      </a:r>
                      <a:r>
                        <a:rPr lang="pt-PT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pt-PT" sz="1600" b="0" dirty="0"/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1619307"/>
                  </a:ext>
                </a:extLst>
              </a:tr>
              <a:tr h="378345">
                <a:tc>
                  <a:txBody>
                    <a:bodyPr/>
                    <a:lstStyle/>
                    <a:p>
                      <a:r>
                        <a:rPr lang="pt-BR" sz="2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Anexo (Metas e Estratégias)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267033"/>
                  </a:ext>
                </a:extLst>
              </a:tr>
              <a:tr h="29976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200" dirty="0"/>
                        <a:t>Meta 20[...]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20.3) </a:t>
                      </a:r>
                      <a:r>
                        <a:rPr lang="pt-PT" sz="2200" kern="1200" dirty="0">
                          <a:solidFill>
                            <a:srgbClr val="2717F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destinar à manutenção e desenvolvimento do ensino</a:t>
                      </a:r>
                      <a:r>
                        <a:rPr lang="pt-PT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em acréscimo aos recursos vinculados nos termos do </a:t>
                      </a:r>
                      <a:r>
                        <a:rPr lang="pt-PT" sz="2200" dirty="0">
                          <a:solidFill>
                            <a:schemeClr val="tx1"/>
                          </a:solidFill>
                        </a:rPr>
                        <a:t>art. 212 da Constituição Federal</a:t>
                      </a:r>
                      <a:r>
                        <a:rPr lang="pt-PT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PT" sz="2200" kern="1200" dirty="0">
                          <a:solidFill>
                            <a:srgbClr val="2717F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 forma da lei específica, a parcela da participação no </a:t>
                      </a:r>
                      <a:r>
                        <a:rPr lang="pt-PT" sz="2200" kern="1200" dirty="0">
                          <a:solidFill>
                            <a:srgbClr val="2717F5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resultado ou da compensação financeira pela exploração de petróleo </a:t>
                      </a:r>
                      <a:r>
                        <a:rPr lang="pt-PT" sz="2200" kern="1200" dirty="0">
                          <a:solidFill>
                            <a:srgbClr val="2717F5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 gás natural e outros recursos</a:t>
                      </a:r>
                      <a:r>
                        <a:rPr lang="pt-PT" sz="2200" kern="1200" dirty="0">
                          <a:solidFill>
                            <a:srgbClr val="003A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pt-PT" sz="2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com a finalidade de cumprimento da meta prevista no </a:t>
                      </a:r>
                      <a:r>
                        <a:rPr lang="pt-PT" sz="2200" b="0" dirty="0"/>
                        <a:t>inciso VI do caput do art. 214 da Constituição Federal. </a:t>
                      </a: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2200" b="0" dirty="0"/>
                        <a:t>(BRASIL, 2014, Meta 20, Estratégia 20.3)</a:t>
                      </a:r>
                      <a:endParaRPr lang="pt-BR" sz="2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2676874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C8C7B9A0-BF5A-4C11-8558-A41BBD4897B8}"/>
              </a:ext>
            </a:extLst>
          </p:cNvPr>
          <p:cNvSpPr txBox="1"/>
          <p:nvPr/>
        </p:nvSpPr>
        <p:spPr>
          <a:xfrm>
            <a:off x="395536" y="260648"/>
            <a:ext cx="856895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petróleo como fonte de financiamento da educação no PNE 2014-2024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D3E6029D-FF1D-4AF8-BB6F-D3E3ADD67162}"/>
              </a:ext>
            </a:extLst>
          </p:cNvPr>
          <p:cNvSpPr/>
          <p:nvPr/>
        </p:nvSpPr>
        <p:spPr>
          <a:xfrm>
            <a:off x="539552" y="476672"/>
            <a:ext cx="8208912" cy="5976664"/>
          </a:xfrm>
          <a:prstGeom prst="rect">
            <a:avLst/>
          </a:prstGeom>
          <a:solidFill>
            <a:schemeClr val="bg1">
              <a:lumMod val="50000"/>
              <a:alpha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C30BE3B-F4E5-41CF-9335-886CC3B4BDB6}"/>
              </a:ext>
            </a:extLst>
          </p:cNvPr>
          <p:cNvSpPr txBox="1"/>
          <p:nvPr/>
        </p:nvSpPr>
        <p:spPr>
          <a:xfrm>
            <a:off x="611560" y="980728"/>
            <a:ext cx="8064896" cy="3816429"/>
          </a:xfrm>
          <a:prstGeom prst="rect">
            <a:avLst/>
          </a:prstGeom>
          <a:solidFill>
            <a:schemeClr val="bg1">
              <a:alpha val="41000"/>
            </a:schemeClr>
          </a:solidFill>
          <a:ln w="12700">
            <a:solidFill>
              <a:schemeClr val="dk1"/>
            </a:solidFill>
            <a:prstDash val="sysDot"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pt-BR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Royalties (Lei n° 12.734/2012):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“Correspondem à compensação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b="1" dirty="0"/>
              <a:t>financeira </a:t>
            </a:r>
            <a:r>
              <a:rPr lang="pt-BR" sz="2200" dirty="0"/>
              <a:t>[devida à União] pela exploração do petróleo, de gás natural e de outros hidrocarbonetos líquidos” (Lei n° 12.734/2012, Art. 42, § 1°);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Correspondem a 15% (regime de partilha de produção)</a:t>
            </a:r>
            <a:r>
              <a:rPr lang="pt-BR" sz="2200" baseline="30000" dirty="0"/>
              <a:t>(1)</a:t>
            </a:r>
            <a:r>
              <a:rPr lang="pt-BR" sz="2200" dirty="0"/>
              <a:t> ou 10% (regime de concessão)</a:t>
            </a:r>
            <a:r>
              <a:rPr lang="pt-BR" sz="2200" baseline="30000" dirty="0"/>
              <a:t>(2) </a:t>
            </a:r>
            <a:r>
              <a:rPr lang="pt-BR" sz="2200" dirty="0"/>
              <a:t>do valor da produção, descontado o custo, podendo este último percentual atingir 5%</a:t>
            </a:r>
            <a:r>
              <a:rPr lang="pt-BR" sz="2200" baseline="30000" dirty="0"/>
              <a:t>(3)</a:t>
            </a:r>
            <a:r>
              <a:rPr lang="pt-BR" sz="2200" dirty="0"/>
              <a:t>;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200" dirty="0"/>
              <a:t>Pagos </a:t>
            </a:r>
            <a:r>
              <a:rPr lang="pt-BR" sz="2200" b="1" dirty="0"/>
              <a:t>mensalmente</a:t>
            </a:r>
            <a:r>
              <a:rPr lang="pt-BR" sz="2200" dirty="0"/>
              <a:t> e calculados a partir do </a:t>
            </a:r>
            <a:r>
              <a:rPr lang="pt-BR" sz="2200" b="1" dirty="0"/>
              <a:t>início da produção comercial</a:t>
            </a:r>
            <a:r>
              <a:rPr lang="pt-B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200" dirty="0"/>
              <a:t>(Lei n° 12.734/2012, Art. 42-A);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b="1" dirty="0">
                <a:solidFill>
                  <a:srgbClr val="A50021"/>
                </a:solidFill>
              </a:rPr>
              <a:t>Como se dá a distribuição dos royalties?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85DC6F4F-5CD7-4B7B-89CC-DFE9F5D5387E}"/>
              </a:ext>
            </a:extLst>
          </p:cNvPr>
          <p:cNvSpPr txBox="1"/>
          <p:nvPr/>
        </p:nvSpPr>
        <p:spPr>
          <a:xfrm>
            <a:off x="611560" y="5160094"/>
            <a:ext cx="8136904" cy="1077218"/>
          </a:xfrm>
          <a:prstGeom prst="rect">
            <a:avLst/>
          </a:prstGeom>
          <a:noFill/>
          <a:ln w="12700">
            <a:solidFill>
              <a:schemeClr val="dk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pt-BR" sz="1600" dirty="0"/>
              <a:t>(1) Regime vinculado a áreas do pré-sal e áreas estratégicas (Lei nº 11.351/2010);</a:t>
            </a:r>
          </a:p>
          <a:p>
            <a:r>
              <a:rPr lang="pt-BR" sz="1600" dirty="0"/>
              <a:t>(2) Lei nº 9.478/1997 (Art. 47);</a:t>
            </a:r>
          </a:p>
          <a:p>
            <a:r>
              <a:rPr lang="pt-BR" sz="1600" dirty="0"/>
              <a:t>(3) “Tendo em conta </a:t>
            </a:r>
            <a:r>
              <a:rPr lang="pt-BR" sz="1600" b="1" dirty="0"/>
              <a:t>os riscos geológicos</a:t>
            </a:r>
            <a:r>
              <a:rPr lang="pt-BR" sz="1600" dirty="0"/>
              <a:t>, as expectativas de produção e outros fatores pertinentes” (Lei nº 9.478/1997, Art. 47, §1°).</a:t>
            </a:r>
          </a:p>
        </p:txBody>
      </p:sp>
    </p:spTree>
    <p:extLst>
      <p:ext uri="{BB962C8B-B14F-4D97-AF65-F5344CB8AC3E}">
        <p14:creationId xmlns:p14="http://schemas.microsoft.com/office/powerpoint/2010/main" val="707993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93A85AE3-2768-4BAE-B155-C31B137BB62C}"/>
              </a:ext>
            </a:extLst>
          </p:cNvPr>
          <p:cNvSpPr txBox="1"/>
          <p:nvPr/>
        </p:nvSpPr>
        <p:spPr>
          <a:xfrm>
            <a:off x="683568" y="548680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Distribuição dos royalties... no contexto da nova legislação </a:t>
            </a:r>
          </a:p>
          <a:p>
            <a:pPr algn="ctr"/>
            <a:r>
              <a:rPr lang="pt-BR" sz="2400" dirty="0"/>
              <a:t>(</a:t>
            </a:r>
            <a:r>
              <a:rPr lang="pt-BR" sz="2400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 nº 12.734/2012)</a:t>
            </a:r>
            <a:endParaRPr lang="pt-BR" sz="2400" dirty="0"/>
          </a:p>
        </p:txBody>
      </p:sp>
      <p:pic>
        <p:nvPicPr>
          <p:cNvPr id="1026" name="Picture 2" descr="Resultado de imagem para royalties cristo redentor rj">
            <a:extLst>
              <a:ext uri="{FF2B5EF4-FFF2-40B4-BE49-F238E27FC236}">
                <a16:creationId xmlns:a16="http://schemas.microsoft.com/office/drawing/2014/main" id="{D2A81878-AD6F-417C-9919-9A49E1C94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000250"/>
            <a:ext cx="7357430" cy="3588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353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70331"/>
              </p:ext>
            </p:extLst>
          </p:nvPr>
        </p:nvGraphicFramePr>
        <p:xfrm>
          <a:off x="539552" y="1412776"/>
          <a:ext cx="8280921" cy="417576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3168352">
                  <a:extLst>
                    <a:ext uri="{9D8B030D-6E8A-4147-A177-3AD203B41FA5}">
                      <a16:colId xmlns:a16="http://schemas.microsoft.com/office/drawing/2014/main" val="2159170326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469351018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187969579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97178604"/>
                    </a:ext>
                  </a:extLst>
                </a:gridCol>
                <a:gridCol w="1224137">
                  <a:extLst>
                    <a:ext uri="{9D8B030D-6E8A-4147-A177-3AD203B41FA5}">
                      <a16:colId xmlns:a16="http://schemas.microsoft.com/office/drawing/2014/main" val="2272989549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r>
                        <a:rPr lang="pt-BR" sz="2000" dirty="0"/>
                        <a:t>Destinação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b="0" dirty="0"/>
                        <a:t>Royalty 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b="0" dirty="0"/>
                        <a:t>Royalty &gt; 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19522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pt-B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Antes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Depois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Antes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Depois</a:t>
                      </a:r>
                      <a:endParaRPr lang="pt-BR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560335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lang="pt-BR" sz="2000" dirty="0"/>
                        <a:t>Estados (e DF, se for o caso) produtores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70,0%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52,5%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94975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Municípios produtores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20%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15,0%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433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Município afetados</a:t>
                      </a:r>
                      <a:r>
                        <a:rPr lang="pt-BR" sz="2000" baseline="30000" dirty="0"/>
                        <a:t>(*)</a:t>
                      </a:r>
                      <a:endParaRPr lang="pt-BR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7,5%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356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Estados (e DF, se for o caso) não produtores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9299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2000" dirty="0"/>
                        <a:t>Municípios não produtores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745496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just"/>
                      <a:r>
                        <a:rPr lang="pt-BR" sz="2000" dirty="0"/>
                        <a:t>União (Fundo Social)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-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b="0" dirty="0">
                          <a:solidFill>
                            <a:schemeClr val="tx1"/>
                          </a:solidFill>
                        </a:rPr>
                        <a:t>25,0%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7764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Total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100,0%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t-BR" sz="2000" dirty="0"/>
                        <a:t>100,0%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t-BR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570468"/>
                  </a:ext>
                </a:extLst>
              </a:tr>
            </a:tbl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179512" y="404664"/>
            <a:ext cx="88569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REGIME DE CONCESSÃO:</a:t>
            </a:r>
            <a:r>
              <a:rPr lang="pt-BR" sz="2000" dirty="0"/>
              <a:t> Distribuição dos royalties decorrentes de</a:t>
            </a:r>
            <a:r>
              <a:rPr lang="pt-BR" sz="2000" b="1" dirty="0"/>
              <a:t> lavra em terra</a:t>
            </a:r>
            <a:r>
              <a:rPr lang="pt-BR" sz="2000" dirty="0"/>
              <a:t>, rios, lagos, ilhas lacustres ou fluviais, em relação (antes ou depois) à Lei n° 12.734/2012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A3EA614-96F6-4CFD-9432-AE2C0901A505}"/>
              </a:ext>
            </a:extLst>
          </p:cNvPr>
          <p:cNvSpPr txBox="1"/>
          <p:nvPr/>
        </p:nvSpPr>
        <p:spPr>
          <a:xfrm>
            <a:off x="539552" y="5661248"/>
            <a:ext cx="84249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/>
              <a:t>Fonte: Elaborado com base na Lei n° 12.734/2012 (</a:t>
            </a:r>
            <a:r>
              <a:rPr lang="pt-BR" sz="1400" dirty="0" err="1"/>
              <a:t>Arts</a:t>
            </a:r>
            <a:r>
              <a:rPr lang="pt-BR" sz="1400" dirty="0"/>
              <a:t>. 48 e 49) e nos valores dispostos, pelo governo do Estado do Rio de Janeiro, na documentação que deu origem à ADI 4917/2013, disponível em &lt;https://www.conjur.com.br/dl/adi-4917-peticao-inicial-estado-rio.pdf&gt;.</a:t>
            </a:r>
          </a:p>
          <a:p>
            <a:pPr algn="just"/>
            <a:r>
              <a:rPr lang="pt-BR" sz="1400" dirty="0"/>
              <a:t>(*)“[...] pelas operações de embarque e desembarque [...], na forma e critérios estabelecidos pela ANP” (Lei n° 12.734/2012).</a:t>
            </a:r>
          </a:p>
        </p:txBody>
      </p:sp>
    </p:spTree>
    <p:extLst>
      <p:ext uri="{BB962C8B-B14F-4D97-AF65-F5344CB8AC3E}">
        <p14:creationId xmlns:p14="http://schemas.microsoft.com/office/powerpoint/2010/main" val="10480971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44FDA6D13AE1247A9B0C79979AB1262" ma:contentTypeVersion="18" ma:contentTypeDescription="Crie um novo documento." ma:contentTypeScope="" ma:versionID="83a184262e473aeceb778863e87505bf">
  <xsd:schema xmlns:xsd="http://www.w3.org/2001/XMLSchema" xmlns:xs="http://www.w3.org/2001/XMLSchema" xmlns:p="http://schemas.microsoft.com/office/2006/metadata/properties" xmlns:ns2="e461758b-926b-44e9-b618-2ebbf9c7904c" xmlns:ns3="5b029b56-3411-473c-8dc4-47702cfa7f09" targetNamespace="http://schemas.microsoft.com/office/2006/metadata/properties" ma:root="true" ma:fieldsID="fcb0e20cc688b2b1cbd0e5fa140ef4b3" ns2:_="" ns3:_="">
    <xsd:import namespace="e461758b-926b-44e9-b618-2ebbf9c7904c"/>
    <xsd:import namespace="5b029b56-3411-473c-8dc4-47702cfa7f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61758b-926b-44e9-b618-2ebbf9c7904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Marcações de imagem" ma:readOnly="false" ma:fieldId="{5cf76f15-5ced-4ddc-b409-7134ff3c332f}" ma:taxonomyMulti="true" ma:sspId="7f071e9a-c5f5-413c-99f8-544067b830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029b56-3411-473c-8dc4-47702cfa7f0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f8e03233-003e-466b-8a0b-74bd81e32b73}" ma:internalName="TaxCatchAll" ma:showField="CatchAllData" ma:web="5b029b56-3411-473c-8dc4-47702cfa7f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b029b56-3411-473c-8dc4-47702cfa7f09" xsi:nil="true"/>
    <lcf76f155ced4ddcb4097134ff3c332f xmlns="e461758b-926b-44e9-b618-2ebbf9c7904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3D15DD4-58DA-4643-B5A9-2ADE5EFA8B89}"/>
</file>

<file path=customXml/itemProps2.xml><?xml version="1.0" encoding="utf-8"?>
<ds:datastoreItem xmlns:ds="http://schemas.openxmlformats.org/officeDocument/2006/customXml" ds:itemID="{76851828-651F-409C-A2FA-D869D59FCB23}"/>
</file>

<file path=customXml/itemProps3.xml><?xml version="1.0" encoding="utf-8"?>
<ds:datastoreItem xmlns:ds="http://schemas.openxmlformats.org/officeDocument/2006/customXml" ds:itemID="{E074E06A-0884-420B-8463-DEF6988A14C5}"/>
</file>

<file path=docProps/app.xml><?xml version="1.0" encoding="utf-8"?>
<Properties xmlns="http://schemas.openxmlformats.org/officeDocument/2006/extended-properties" xmlns:vt="http://schemas.openxmlformats.org/officeDocument/2006/docPropsVTypes">
  <TotalTime>16664</TotalTime>
  <Words>2577</Words>
  <Application>Microsoft Office PowerPoint</Application>
  <PresentationFormat>Apresentação na tela (4:3)</PresentationFormat>
  <Paragraphs>484</Paragraphs>
  <Slides>23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7" baseType="lpstr">
      <vt:lpstr>Arial</vt:lpstr>
      <vt:lpstr>Calibri</vt:lpstr>
      <vt:lpstr>Symbol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Janaina</dc:creator>
  <cp:lastModifiedBy>Janaina</cp:lastModifiedBy>
  <cp:revision>637</cp:revision>
  <cp:lastPrinted>2016-10-19T03:09:06Z</cp:lastPrinted>
  <dcterms:created xsi:type="dcterms:W3CDTF">2015-06-21T11:48:17Z</dcterms:created>
  <dcterms:modified xsi:type="dcterms:W3CDTF">2018-06-26T10:34:44Z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0x010100544FDA6D13AE1247A9B0C79979AB1262</vt:lpwstr>
  </property>
</Properties>
</file>