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0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45.xml" ContentType="application/vnd.openxmlformats-officedocument.presentationml.slide+xml"/>
  <Override PartName="/ppt/slides/slide44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41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charts/style3.xml" ContentType="application/vnd.ms-office.chartstyle+xml"/>
  <Override PartName="/ppt/charts/colors3.xml" ContentType="application/vnd.ms-office.chartcolorstyle+xml"/>
  <Override PartName="/ppt/charts/chart3.xml" ContentType="application/vnd.openxmlformats-officedocument.drawingml.chart+xml"/>
  <Override PartName="/ppt/charts/style1.xml" ContentType="application/vnd.ms-office.chartstyle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2.xml" ContentType="application/vnd.ms-office.chartstyle+xml"/>
  <Override PartName="/ppt/charts/chart2.xml" ContentType="application/vnd.openxmlformats-officedocument.drawingml.chart+xml"/>
  <Override PartName="/ppt/charts/colors2.xml" ContentType="application/vnd.ms-office.chartcolorstyl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6" r:id="rId2"/>
    <p:sldId id="300" r:id="rId3"/>
    <p:sldId id="311" r:id="rId4"/>
    <p:sldId id="307" r:id="rId5"/>
    <p:sldId id="308" r:id="rId6"/>
    <p:sldId id="309" r:id="rId7"/>
    <p:sldId id="310" r:id="rId8"/>
    <p:sldId id="312" r:id="rId9"/>
    <p:sldId id="293" r:id="rId10"/>
    <p:sldId id="297" r:id="rId11"/>
    <p:sldId id="313" r:id="rId12"/>
    <p:sldId id="314" r:id="rId13"/>
    <p:sldId id="290" r:id="rId14"/>
    <p:sldId id="291" r:id="rId15"/>
    <p:sldId id="315" r:id="rId16"/>
    <p:sldId id="316" r:id="rId17"/>
    <p:sldId id="304" r:id="rId18"/>
    <p:sldId id="285" r:id="rId19"/>
    <p:sldId id="317" r:id="rId20"/>
    <p:sldId id="318" r:id="rId21"/>
    <p:sldId id="278" r:id="rId22"/>
    <p:sldId id="320" r:id="rId23"/>
    <p:sldId id="280" r:id="rId24"/>
    <p:sldId id="321" r:id="rId25"/>
    <p:sldId id="319" r:id="rId26"/>
    <p:sldId id="322" r:id="rId27"/>
    <p:sldId id="272" r:id="rId28"/>
    <p:sldId id="273" r:id="rId29"/>
    <p:sldId id="323" r:id="rId30"/>
    <p:sldId id="324" r:id="rId31"/>
    <p:sldId id="336" r:id="rId32"/>
    <p:sldId id="337" r:id="rId33"/>
    <p:sldId id="338" r:id="rId34"/>
    <p:sldId id="339" r:id="rId35"/>
    <p:sldId id="340" r:id="rId36"/>
    <p:sldId id="341" r:id="rId37"/>
    <p:sldId id="342" r:id="rId38"/>
    <p:sldId id="343" r:id="rId39"/>
    <p:sldId id="258" r:id="rId40"/>
    <p:sldId id="257" r:id="rId41"/>
    <p:sldId id="331" r:id="rId42"/>
    <p:sldId id="261" r:id="rId43"/>
    <p:sldId id="262" r:id="rId44"/>
    <p:sldId id="264" r:id="rId45"/>
    <p:sldId id="265" r:id="rId46"/>
    <p:sldId id="266" r:id="rId47"/>
    <p:sldId id="332" r:id="rId48"/>
    <p:sldId id="333" r:id="rId49"/>
    <p:sldId id="334" r:id="rId50"/>
    <p:sldId id="292" r:id="rId51"/>
    <p:sldId id="335" r:id="rId5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>
    <p:extLst>
      <p:ext uri="{19B8F6BF-5375-455C-9EA6-DF929625EA0E}">
        <p15:presenceInfo xmlns:p15="http://schemas.microsoft.com/office/powerpoint/2012/main" userId="H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customXml" Target="../customXml/item3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ustomXml" Target="../customXml/item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MPRJ%20Encontro%20Financiamento%20Educa&#231;&#227;o\An&#225;lise%20Educa&#231;&#227;o%202016%20a%202018%20V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MPRJ%20Encontro%20Financiamento%20Educa&#231;&#227;o\An&#225;lise%20Educa&#231;&#227;o%202016%20a%202018%20V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E:\MPRJ%20Encontro%20Financiamento%20Educa&#231;&#227;o\An&#225;lise%20Educa&#231;&#227;o%202016%20a%202018%20V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Plan2!$B$4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Plan2!$A$5:$A$15</c:f>
              <c:strCache>
                <c:ptCount val="10"/>
                <c:pt idx="0">
                  <c:v>FG 12</c:v>
                </c:pt>
                <c:pt idx="1">
                  <c:v>Seeduc</c:v>
                </c:pt>
                <c:pt idx="2">
                  <c:v>UERJ</c:v>
                </c:pt>
                <c:pt idx="3">
                  <c:v>FAETEC</c:v>
                </c:pt>
                <c:pt idx="4">
                  <c:v>Novo Degase</c:v>
                </c:pt>
                <c:pt idx="5">
                  <c:v>FAPERJ</c:v>
                </c:pt>
                <c:pt idx="6">
                  <c:v>UENF</c:v>
                </c:pt>
                <c:pt idx="7">
                  <c:v>CECIERJ</c:v>
                </c:pt>
                <c:pt idx="8">
                  <c:v>UEZO</c:v>
                </c:pt>
                <c:pt idx="9">
                  <c:v> CEPERJ</c:v>
                </c:pt>
              </c:strCache>
            </c:strRef>
          </c:cat>
          <c:val>
            <c:numRef>
              <c:f>Plan2!$B$5:$B$15</c:f>
              <c:numCache>
                <c:formatCode>#,##0.00</c:formatCode>
                <c:ptCount val="10"/>
                <c:pt idx="0">
                  <c:v>6789298255.2299995</c:v>
                </c:pt>
                <c:pt idx="1">
                  <c:v>4283594054.7600002</c:v>
                </c:pt>
                <c:pt idx="2">
                  <c:v>1033886810.5700001</c:v>
                </c:pt>
                <c:pt idx="3">
                  <c:v>769290230.20000005</c:v>
                </c:pt>
                <c:pt idx="4">
                  <c:v>259336447.15000001</c:v>
                </c:pt>
                <c:pt idx="5">
                  <c:v>206746616.55000001</c:v>
                </c:pt>
                <c:pt idx="6">
                  <c:v>156834839.28</c:v>
                </c:pt>
                <c:pt idx="7">
                  <c:v>45125799.600000001</c:v>
                </c:pt>
                <c:pt idx="8">
                  <c:v>19720330.140000001</c:v>
                </c:pt>
                <c:pt idx="9">
                  <c:v>14763126.98</c:v>
                </c:pt>
              </c:numCache>
            </c:numRef>
          </c:val>
        </c:ser>
        <c:ser>
          <c:idx val="1"/>
          <c:order val="1"/>
          <c:tx>
            <c:strRef>
              <c:f>Plan2!$C$4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Plan2!$A$5:$A$15</c:f>
              <c:strCache>
                <c:ptCount val="10"/>
                <c:pt idx="0">
                  <c:v>FG 12</c:v>
                </c:pt>
                <c:pt idx="1">
                  <c:v>Seeduc</c:v>
                </c:pt>
                <c:pt idx="2">
                  <c:v>UERJ</c:v>
                </c:pt>
                <c:pt idx="3">
                  <c:v>FAETEC</c:v>
                </c:pt>
                <c:pt idx="4">
                  <c:v>Novo Degase</c:v>
                </c:pt>
                <c:pt idx="5">
                  <c:v>FAPERJ</c:v>
                </c:pt>
                <c:pt idx="6">
                  <c:v>UENF</c:v>
                </c:pt>
                <c:pt idx="7">
                  <c:v>CECIERJ</c:v>
                </c:pt>
                <c:pt idx="8">
                  <c:v>UEZO</c:v>
                </c:pt>
                <c:pt idx="9">
                  <c:v> CEPERJ</c:v>
                </c:pt>
              </c:strCache>
            </c:strRef>
          </c:cat>
          <c:val>
            <c:numRef>
              <c:f>Plan2!$C$5:$C$15</c:f>
              <c:numCache>
                <c:formatCode>_(* #,##0.00_);_(* \(#,##0.00\);_(* "-"??_);_(@_)</c:formatCode>
                <c:ptCount val="10"/>
                <c:pt idx="0" formatCode="#,##0.00">
                  <c:v>6821665203.999999</c:v>
                </c:pt>
                <c:pt idx="1">
                  <c:v>4341169013.1599998</c:v>
                </c:pt>
                <c:pt idx="2">
                  <c:v>1064699191.72</c:v>
                </c:pt>
                <c:pt idx="3">
                  <c:v>685163100.44000006</c:v>
                </c:pt>
                <c:pt idx="4">
                  <c:v>236028498.62</c:v>
                </c:pt>
                <c:pt idx="5">
                  <c:v>262320515.19999999</c:v>
                </c:pt>
                <c:pt idx="6">
                  <c:v>158006697.13</c:v>
                </c:pt>
                <c:pt idx="7">
                  <c:v>40985825.609999999</c:v>
                </c:pt>
                <c:pt idx="8">
                  <c:v>18141142.68</c:v>
                </c:pt>
                <c:pt idx="9">
                  <c:v>15151219.439999999</c:v>
                </c:pt>
              </c:numCache>
            </c:numRef>
          </c:val>
        </c:ser>
        <c:ser>
          <c:idx val="2"/>
          <c:order val="2"/>
          <c:tx>
            <c:strRef>
              <c:f>Plan2!$D$4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Plan2!$A$5:$A$15</c:f>
              <c:strCache>
                <c:ptCount val="10"/>
                <c:pt idx="0">
                  <c:v>FG 12</c:v>
                </c:pt>
                <c:pt idx="1">
                  <c:v>Seeduc</c:v>
                </c:pt>
                <c:pt idx="2">
                  <c:v>UERJ</c:v>
                </c:pt>
                <c:pt idx="3">
                  <c:v>FAETEC</c:v>
                </c:pt>
                <c:pt idx="4">
                  <c:v>Novo Degase</c:v>
                </c:pt>
                <c:pt idx="5">
                  <c:v>FAPERJ</c:v>
                </c:pt>
                <c:pt idx="6">
                  <c:v>UENF</c:v>
                </c:pt>
                <c:pt idx="7">
                  <c:v>CECIERJ</c:v>
                </c:pt>
                <c:pt idx="8">
                  <c:v>UEZO</c:v>
                </c:pt>
                <c:pt idx="9">
                  <c:v> CEPERJ</c:v>
                </c:pt>
              </c:strCache>
            </c:strRef>
          </c:cat>
          <c:val>
            <c:numRef>
              <c:f>Plan2!$D$5:$D$15</c:f>
              <c:numCache>
                <c:formatCode>_(* #,##0.00_);_(* \(#,##0.00\);_(* "-"??_);_(@_)</c:formatCode>
                <c:ptCount val="10"/>
                <c:pt idx="0" formatCode="#,##0.00">
                  <c:v>2338334223.2299995</c:v>
                </c:pt>
                <c:pt idx="1">
                  <c:v>1418580946.3499999</c:v>
                </c:pt>
                <c:pt idx="2">
                  <c:v>427477866.99000001</c:v>
                </c:pt>
                <c:pt idx="3">
                  <c:v>233646627.05000001</c:v>
                </c:pt>
                <c:pt idx="4">
                  <c:v>87123302.700000003</c:v>
                </c:pt>
                <c:pt idx="5">
                  <c:v>81575544.659999996</c:v>
                </c:pt>
                <c:pt idx="6">
                  <c:v>62683539.939999998</c:v>
                </c:pt>
                <c:pt idx="7">
                  <c:v>14485218.08</c:v>
                </c:pt>
                <c:pt idx="8">
                  <c:v>7327126.2599999998</c:v>
                </c:pt>
                <c:pt idx="9">
                  <c:v>5434051.2000000002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7869648"/>
        <c:axId val="487865728"/>
      </c:barChart>
      <c:catAx>
        <c:axId val="487869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87865728"/>
        <c:crosses val="autoZero"/>
        <c:auto val="1"/>
        <c:lblAlgn val="ctr"/>
        <c:lblOffset val="100"/>
        <c:noMultiLvlLbl val="0"/>
      </c:catAx>
      <c:valAx>
        <c:axId val="487865728"/>
        <c:scaling>
          <c:orientation val="minMax"/>
          <c:max val="700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87869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583709978323154"/>
          <c:y val="3.0976655057610058E-2"/>
          <c:w val="0.27037407210264602"/>
          <c:h val="4.05892115506736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Plan5!$B$1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Plan5!$A$2:$A$12</c:f>
              <c:strCache>
                <c:ptCount val="10"/>
                <c:pt idx="0">
                  <c:v>FG 12</c:v>
                </c:pt>
                <c:pt idx="1">
                  <c:v>Seeduc</c:v>
                </c:pt>
                <c:pt idx="2">
                  <c:v>UERJ</c:v>
                </c:pt>
                <c:pt idx="3">
                  <c:v>FAETEC</c:v>
                </c:pt>
                <c:pt idx="4">
                  <c:v>Novo Degase</c:v>
                </c:pt>
                <c:pt idx="5">
                  <c:v>UENF</c:v>
                </c:pt>
                <c:pt idx="6">
                  <c:v>CECIERJ</c:v>
                </c:pt>
                <c:pt idx="7">
                  <c:v>UEZO</c:v>
                </c:pt>
                <c:pt idx="8">
                  <c:v>FAPERJ</c:v>
                </c:pt>
                <c:pt idx="9">
                  <c:v> CEPERJ</c:v>
                </c:pt>
              </c:strCache>
            </c:strRef>
          </c:cat>
          <c:val>
            <c:numRef>
              <c:f>Plan5!$B$2:$B$12</c:f>
              <c:numCache>
                <c:formatCode>#,##0.00</c:formatCode>
                <c:ptCount val="10"/>
                <c:pt idx="0">
                  <c:v>4906718083.3000002</c:v>
                </c:pt>
                <c:pt idx="1">
                  <c:v>3253224534.6599998</c:v>
                </c:pt>
                <c:pt idx="2">
                  <c:v>754651541.94000006</c:v>
                </c:pt>
                <c:pt idx="3">
                  <c:v>577825228.48000002</c:v>
                </c:pt>
                <c:pt idx="4">
                  <c:v>148842620.36000001</c:v>
                </c:pt>
                <c:pt idx="5">
                  <c:v>125560505.39</c:v>
                </c:pt>
                <c:pt idx="6">
                  <c:v>20735287.280000001</c:v>
                </c:pt>
                <c:pt idx="7">
                  <c:v>14302127.6</c:v>
                </c:pt>
                <c:pt idx="8" formatCode="_(* #,##0.00_);_(* \(#,##0.00\);_(* &quot;-&quot;??_);_(@_)">
                  <c:v>0</c:v>
                </c:pt>
                <c:pt idx="9">
                  <c:v>11576237.59</c:v>
                </c:pt>
              </c:numCache>
            </c:numRef>
          </c:val>
        </c:ser>
        <c:ser>
          <c:idx val="1"/>
          <c:order val="1"/>
          <c:tx>
            <c:strRef>
              <c:f>Plan5!$C$1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Plan5!$A$2:$A$12</c:f>
              <c:strCache>
                <c:ptCount val="10"/>
                <c:pt idx="0">
                  <c:v>FG 12</c:v>
                </c:pt>
                <c:pt idx="1">
                  <c:v>Seeduc</c:v>
                </c:pt>
                <c:pt idx="2">
                  <c:v>UERJ</c:v>
                </c:pt>
                <c:pt idx="3">
                  <c:v>FAETEC</c:v>
                </c:pt>
                <c:pt idx="4">
                  <c:v>Novo Degase</c:v>
                </c:pt>
                <c:pt idx="5">
                  <c:v>UENF</c:v>
                </c:pt>
                <c:pt idx="6">
                  <c:v>CECIERJ</c:v>
                </c:pt>
                <c:pt idx="7">
                  <c:v>UEZO</c:v>
                </c:pt>
                <c:pt idx="8">
                  <c:v>FAPERJ</c:v>
                </c:pt>
                <c:pt idx="9">
                  <c:v> CEPERJ</c:v>
                </c:pt>
              </c:strCache>
            </c:strRef>
          </c:cat>
          <c:val>
            <c:numRef>
              <c:f>Plan5!$C$2:$C$12</c:f>
              <c:numCache>
                <c:formatCode>_(* #,##0.00_);_(* \(#,##0.00\);_(* "-"??_);_(@_)</c:formatCode>
                <c:ptCount val="10"/>
                <c:pt idx="0" formatCode="#,##0.00">
                  <c:v>4646767999.6700001</c:v>
                </c:pt>
                <c:pt idx="1">
                  <c:v>3116789994.5500002</c:v>
                </c:pt>
                <c:pt idx="2">
                  <c:v>753574809.25999999</c:v>
                </c:pt>
                <c:pt idx="3">
                  <c:v>447263291.38</c:v>
                </c:pt>
                <c:pt idx="4">
                  <c:v>154239031.59</c:v>
                </c:pt>
                <c:pt idx="5">
                  <c:v>128708159.89</c:v>
                </c:pt>
                <c:pt idx="6">
                  <c:v>20189021.149999999</c:v>
                </c:pt>
                <c:pt idx="7">
                  <c:v>13253727.710000001</c:v>
                </c:pt>
                <c:pt idx="8">
                  <c:v>0</c:v>
                </c:pt>
                <c:pt idx="9">
                  <c:v>12749964.140000001</c:v>
                </c:pt>
              </c:numCache>
            </c:numRef>
          </c:val>
        </c:ser>
        <c:ser>
          <c:idx val="2"/>
          <c:order val="2"/>
          <c:tx>
            <c:strRef>
              <c:f>Plan5!$D$1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Plan5!$A$2:$A$12</c:f>
              <c:strCache>
                <c:ptCount val="10"/>
                <c:pt idx="0">
                  <c:v>FG 12</c:v>
                </c:pt>
                <c:pt idx="1">
                  <c:v>Seeduc</c:v>
                </c:pt>
                <c:pt idx="2">
                  <c:v>UERJ</c:v>
                </c:pt>
                <c:pt idx="3">
                  <c:v>FAETEC</c:v>
                </c:pt>
                <c:pt idx="4">
                  <c:v>Novo Degase</c:v>
                </c:pt>
                <c:pt idx="5">
                  <c:v>UENF</c:v>
                </c:pt>
                <c:pt idx="6">
                  <c:v>CECIERJ</c:v>
                </c:pt>
                <c:pt idx="7">
                  <c:v>UEZO</c:v>
                </c:pt>
                <c:pt idx="8">
                  <c:v>FAPERJ</c:v>
                </c:pt>
                <c:pt idx="9">
                  <c:v> CEPERJ</c:v>
                </c:pt>
              </c:strCache>
            </c:strRef>
          </c:cat>
          <c:val>
            <c:numRef>
              <c:f>Plan5!$D$2:$D$12</c:f>
              <c:numCache>
                <c:formatCode>_(* #,##0.00_);_(* \(#,##0.00\);_(* "-"??_);_(@_)</c:formatCode>
                <c:ptCount val="10"/>
                <c:pt idx="0" formatCode="#,##0.00">
                  <c:v>1802604937.6500001</c:v>
                </c:pt>
                <c:pt idx="1">
                  <c:v>1161611271.9400001</c:v>
                </c:pt>
                <c:pt idx="2">
                  <c:v>296997475.39999998</c:v>
                </c:pt>
                <c:pt idx="3">
                  <c:v>214384633.52000001</c:v>
                </c:pt>
                <c:pt idx="4">
                  <c:v>63438950.390000001</c:v>
                </c:pt>
                <c:pt idx="5">
                  <c:v>48704415.850000001</c:v>
                </c:pt>
                <c:pt idx="6">
                  <c:v>7687877.1900000004</c:v>
                </c:pt>
                <c:pt idx="7">
                  <c:v>5309965.38</c:v>
                </c:pt>
                <c:pt idx="8">
                  <c:v>0</c:v>
                </c:pt>
                <c:pt idx="9">
                  <c:v>4470347.9800000004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7867296"/>
        <c:axId val="487870040"/>
      </c:barChart>
      <c:catAx>
        <c:axId val="487867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87870040"/>
        <c:crosses val="autoZero"/>
        <c:auto val="1"/>
        <c:lblAlgn val="ctr"/>
        <c:lblOffset val="100"/>
        <c:noMultiLvlLbl val="0"/>
      </c:catAx>
      <c:valAx>
        <c:axId val="487870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87867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723515561024267"/>
          <c:y val="2.9371834279350695E-2"/>
          <c:w val="0.32582197191626072"/>
          <c:h val="5.72125464024869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Plan12!$B$1</c:f>
              <c:strCache>
                <c:ptCount val="1"/>
                <c:pt idx="0">
                  <c:v>Liquidações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Plan12!$A$2:$A$4</c:f>
              <c:numCache>
                <c:formatCode>@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Plan12!$B$2:$B$4</c:f>
              <c:numCache>
                <c:formatCode>#,##0.00</c:formatCode>
                <c:ptCount val="3"/>
                <c:pt idx="0">
                  <c:v>50312431333.68</c:v>
                </c:pt>
                <c:pt idx="1">
                  <c:v>67710757119.480003</c:v>
                </c:pt>
                <c:pt idx="2">
                  <c:v>24197200271.48</c:v>
                </c:pt>
              </c:numCache>
            </c:numRef>
          </c:val>
        </c:ser>
        <c:ser>
          <c:idx val="1"/>
          <c:order val="1"/>
          <c:tx>
            <c:strRef>
              <c:f>Plan12!$C$1</c:f>
              <c:strCache>
                <c:ptCount val="1"/>
                <c:pt idx="0">
                  <c:v>Aposentadorias e Reformas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Plan12!$A$2:$A$4</c:f>
              <c:numCache>
                <c:formatCode>@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Plan12!$C$2:$C$4</c:f>
              <c:numCache>
                <c:formatCode>#,##0.00</c:formatCode>
                <c:ptCount val="3"/>
                <c:pt idx="0">
                  <c:v>11663781764.84</c:v>
                </c:pt>
                <c:pt idx="1">
                  <c:v>13873196915.620001</c:v>
                </c:pt>
                <c:pt idx="2">
                  <c:v>5756012513.9499998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7862592"/>
        <c:axId val="487863376"/>
      </c:barChart>
      <c:catAx>
        <c:axId val="487862592"/>
        <c:scaling>
          <c:orientation val="minMax"/>
        </c:scaling>
        <c:delete val="0"/>
        <c:axPos val="b"/>
        <c:numFmt formatCode="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87863376"/>
        <c:crosses val="autoZero"/>
        <c:auto val="1"/>
        <c:lblAlgn val="ctr"/>
        <c:lblOffset val="100"/>
        <c:noMultiLvlLbl val="0"/>
      </c:catAx>
      <c:valAx>
        <c:axId val="487863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87862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72CCE6-D279-4037-8810-0E44AE6E6CE1}" type="datetimeFigureOut">
              <a:rPr lang="pt-BR" smtClean="0"/>
              <a:t>26/06/2018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9803CF-3977-4C33-8F85-1C51AB5BBF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3190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5B63-A3CD-4F16-8393-43591DCA7782}" type="datetimeFigureOut">
              <a:rPr lang="pt-BR" smtClean="0"/>
              <a:t>26/06/2018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BDCDF-B6FA-4677-A50B-9A84428F64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4349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5B63-A3CD-4F16-8393-43591DCA7782}" type="datetimeFigureOut">
              <a:rPr lang="pt-BR" smtClean="0"/>
              <a:t>26/06/2018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BDCDF-B6FA-4677-A50B-9A84428F64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8207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5B63-A3CD-4F16-8393-43591DCA7782}" type="datetimeFigureOut">
              <a:rPr lang="pt-BR" smtClean="0"/>
              <a:t>26/06/2018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BDCDF-B6FA-4677-A50B-9A84428F64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1833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5B63-A3CD-4F16-8393-43591DCA7782}" type="datetimeFigureOut">
              <a:rPr lang="pt-BR" smtClean="0"/>
              <a:t>26/06/2018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BDCDF-B6FA-4677-A50B-9A84428F64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386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5B63-A3CD-4F16-8393-43591DCA7782}" type="datetimeFigureOut">
              <a:rPr lang="pt-BR" smtClean="0"/>
              <a:t>26/06/2018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BDCDF-B6FA-4677-A50B-9A84428F64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345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5B63-A3CD-4F16-8393-43591DCA7782}" type="datetimeFigureOut">
              <a:rPr lang="pt-BR" smtClean="0"/>
              <a:t>26/06/2018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BDCDF-B6FA-4677-A50B-9A84428F64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9657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5B63-A3CD-4F16-8393-43591DCA7782}" type="datetimeFigureOut">
              <a:rPr lang="pt-BR" smtClean="0"/>
              <a:t>26/06/2018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BDCDF-B6FA-4677-A50B-9A84428F64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3369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5B63-A3CD-4F16-8393-43591DCA7782}" type="datetimeFigureOut">
              <a:rPr lang="pt-BR" smtClean="0"/>
              <a:t>26/06/2018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BDCDF-B6FA-4677-A50B-9A84428F64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4752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5B63-A3CD-4F16-8393-43591DCA7782}" type="datetimeFigureOut">
              <a:rPr lang="pt-BR" smtClean="0"/>
              <a:t>26/06/2018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BDCDF-B6FA-4677-A50B-9A84428F64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4840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5B63-A3CD-4F16-8393-43591DCA7782}" type="datetimeFigureOut">
              <a:rPr lang="pt-BR" smtClean="0"/>
              <a:t>26/06/2018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BDCDF-B6FA-4677-A50B-9A84428F64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4333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5B63-A3CD-4F16-8393-43591DCA7782}" type="datetimeFigureOut">
              <a:rPr lang="pt-BR" smtClean="0"/>
              <a:t>26/06/2018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BDCDF-B6FA-4677-A50B-9A84428F64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6542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B5B63-A3CD-4F16-8393-43591DCA7782}" type="datetimeFigureOut">
              <a:rPr lang="pt-BR" smtClean="0"/>
              <a:t>26/06/2018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BDCDF-B6FA-4677-A50B-9A84428F64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8865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Relationship Id="rId4" Type="http://schemas.openxmlformats.org/officeDocument/2006/relationships/image" Target="NUL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011414" y="372862"/>
            <a:ext cx="9144000" cy="4925806"/>
          </a:xfrm>
        </p:spPr>
        <p:txBody>
          <a:bodyPr>
            <a:noAutofit/>
          </a:bodyPr>
          <a:lstStyle/>
          <a:p>
            <a:pPr algn="r"/>
            <a:r>
              <a:rPr lang="pt-BR" sz="4800" dirty="0" smtClean="0"/>
              <a:t>"É fundamental diminuir a distância entre o que se diz e o que se faz, de tal maneira que num dado momento a tua fala seja a tua prática." </a:t>
            </a:r>
            <a:br>
              <a:rPr lang="pt-BR" sz="4800" dirty="0" smtClean="0"/>
            </a:br>
            <a:r>
              <a:rPr lang="pt-BR" sz="4800" dirty="0"/>
              <a:t/>
            </a:r>
            <a:br>
              <a:rPr lang="pt-BR" sz="4800" dirty="0"/>
            </a:br>
            <a:r>
              <a:rPr lang="pt-BR" sz="4800" dirty="0" smtClean="0"/>
              <a:t>Paulo Freire</a:t>
            </a:r>
            <a:endParaRPr lang="pt-BR" sz="4800" dirty="0"/>
          </a:p>
        </p:txBody>
      </p:sp>
      <p:pic>
        <p:nvPicPr>
          <p:cNvPr id="4" name="Picture 2" descr="K:\Laboratório de Orçamentos e Políticas Públicas\UTILITÁRIOS LOPP\LOGO LOPP\LOOP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40" y="5564998"/>
            <a:ext cx="1584176" cy="113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Resultado de imagem para mp r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233" y="5171506"/>
            <a:ext cx="1722363" cy="1917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4735361" y="5370462"/>
            <a:ext cx="353699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002060"/>
                </a:solidFill>
              </a:rPr>
              <a:t>Karine Tomaz Veiga</a:t>
            </a:r>
          </a:p>
          <a:p>
            <a:pPr algn="ctr"/>
            <a:r>
              <a:rPr lang="pt-BR" sz="2400" dirty="0" smtClean="0"/>
              <a:t>Auditora do TCE-RJ</a:t>
            </a:r>
          </a:p>
          <a:p>
            <a:pPr algn="ctr"/>
            <a:r>
              <a:rPr lang="pt-BR" sz="2400" dirty="0" smtClean="0"/>
              <a:t>Em atuação no LOPP/MPRJ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59459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623" y="0"/>
            <a:ext cx="11796753" cy="68580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7419613" y="945018"/>
            <a:ext cx="24224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Grupo de Despesa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2571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8771" y="0"/>
            <a:ext cx="10515600" cy="1325563"/>
          </a:xfrm>
        </p:spPr>
        <p:txBody>
          <a:bodyPr/>
          <a:lstStyle/>
          <a:p>
            <a:r>
              <a:rPr lang="pt-BR" b="1" dirty="0" smtClean="0">
                <a:solidFill>
                  <a:srgbClr val="002060"/>
                </a:solidFill>
              </a:rPr>
              <a:t>LOA ERJ 2018</a:t>
            </a:r>
            <a:endParaRPr lang="pt-BR" b="1" dirty="0">
              <a:solidFill>
                <a:srgbClr val="002060"/>
              </a:solidFill>
            </a:endParaRPr>
          </a:p>
        </p:txBody>
      </p:sp>
      <p:pic>
        <p:nvPicPr>
          <p:cNvPr id="4" name="Picture 2" descr="K:\Laboratório de Orçamentos e Políticas Públicas\UTILITÁRIOS LOPP\LOGO LOPP\LOOP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9839" y="97742"/>
            <a:ext cx="1584176" cy="113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909" y="1800295"/>
            <a:ext cx="10744200" cy="2543175"/>
          </a:xfrm>
          <a:prstGeom prst="rect">
            <a:avLst/>
          </a:prstGeom>
        </p:spPr>
      </p:pic>
      <p:cxnSp>
        <p:nvCxnSpPr>
          <p:cNvPr id="9" name="Conector reto 8"/>
          <p:cNvCxnSpPr/>
          <p:nvPr/>
        </p:nvCxnSpPr>
        <p:spPr>
          <a:xfrm>
            <a:off x="5133136" y="3608745"/>
            <a:ext cx="1286870" cy="44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 flipV="1">
            <a:off x="6910149" y="3728622"/>
            <a:ext cx="937711" cy="58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 10"/>
          <p:cNvSpPr/>
          <p:nvPr/>
        </p:nvSpPr>
        <p:spPr>
          <a:xfrm>
            <a:off x="2408349" y="5078065"/>
            <a:ext cx="75793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35,07%  INATIVOS E PENSIONISTAS 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6086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71" y="0"/>
            <a:ext cx="7352489" cy="6858000"/>
          </a:xfrm>
          <a:prstGeom prst="rect">
            <a:avLst/>
          </a:prstGeom>
        </p:spPr>
      </p:pic>
      <p:pic>
        <p:nvPicPr>
          <p:cNvPr id="4" name="Picture 2" descr="K:\Laboratório de Orçamentos e Políticas Públicas\UTILITÁRIOS LOPP\LOGO LOPP\LOOP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9839" y="97742"/>
            <a:ext cx="1584176" cy="113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onector reto 9"/>
          <p:cNvCxnSpPr/>
          <p:nvPr/>
        </p:nvCxnSpPr>
        <p:spPr>
          <a:xfrm flipV="1">
            <a:off x="3510002" y="3675356"/>
            <a:ext cx="937711" cy="58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ângulo 11"/>
          <p:cNvSpPr/>
          <p:nvPr/>
        </p:nvSpPr>
        <p:spPr>
          <a:xfrm>
            <a:off x="8087178" y="1893647"/>
            <a:ext cx="400622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Seeduc</a:t>
            </a:r>
            <a:r>
              <a:rPr lang="pt-BR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pt-BR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51,51% Inativos</a:t>
            </a:r>
            <a:endParaRPr lang="pt-BR" sz="4000" dirty="0"/>
          </a:p>
        </p:txBody>
      </p:sp>
      <p:sp>
        <p:nvSpPr>
          <p:cNvPr id="13" name="Seta para a esquerda 12"/>
          <p:cNvSpPr/>
          <p:nvPr/>
        </p:nvSpPr>
        <p:spPr>
          <a:xfrm rot="20011196">
            <a:off x="7997080" y="5417090"/>
            <a:ext cx="2200984" cy="1203776"/>
          </a:xfrm>
          <a:prstGeom prst="lef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</a:rPr>
              <a:t>55,50%</a:t>
            </a:r>
            <a:endParaRPr lang="pt-BR" sz="2800" b="1" dirty="0">
              <a:solidFill>
                <a:schemeClr val="tx1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8301178" y="4380060"/>
            <a:ext cx="35782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Mais inativos!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194482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903" y="0"/>
            <a:ext cx="10395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31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07" y="0"/>
            <a:ext cx="10010607" cy="6858000"/>
          </a:xfrm>
          <a:prstGeom prst="rect">
            <a:avLst/>
          </a:prstGeom>
        </p:spPr>
      </p:pic>
      <p:sp>
        <p:nvSpPr>
          <p:cNvPr id="3" name="Seta para a esquerda 2"/>
          <p:cNvSpPr/>
          <p:nvPr/>
        </p:nvSpPr>
        <p:spPr>
          <a:xfrm rot="20011196">
            <a:off x="10235043" y="5674223"/>
            <a:ext cx="1772905" cy="832172"/>
          </a:xfrm>
          <a:prstGeom prst="lef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</a:rPr>
              <a:t>47,68%</a:t>
            </a:r>
            <a:endParaRPr lang="pt-BR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15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Laboratório de Orçamentos e Políticas Públicas\UTILITÁRIOS LOPP\LOGO LOPP\LOOP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9839" y="97742"/>
            <a:ext cx="1584176" cy="113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660" y="0"/>
            <a:ext cx="94950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34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Laboratório de Orçamentos e Políticas Públicas\UTILITÁRIOS LOPP\LOGO LOPP\LOOP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9839" y="97742"/>
            <a:ext cx="1584176" cy="113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49" y="97742"/>
            <a:ext cx="7644331" cy="6517718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8658549" y="1786941"/>
            <a:ext cx="314701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Parâmetros de </a:t>
            </a:r>
          </a:p>
          <a:p>
            <a:pPr algn="ctr"/>
            <a:r>
              <a:rPr lang="pt-BR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Projeção da </a:t>
            </a:r>
          </a:p>
          <a:p>
            <a:pPr algn="ctr"/>
            <a:r>
              <a:rPr lang="pt-BR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LDO 2018</a:t>
            </a:r>
            <a:endParaRPr lang="pt-BR" sz="3200" dirty="0"/>
          </a:p>
        </p:txBody>
      </p:sp>
      <p:cxnSp>
        <p:nvCxnSpPr>
          <p:cNvPr id="7" name="Conector reto 6"/>
          <p:cNvCxnSpPr/>
          <p:nvPr/>
        </p:nvCxnSpPr>
        <p:spPr>
          <a:xfrm flipV="1">
            <a:off x="1139664" y="1624614"/>
            <a:ext cx="7010116" cy="1477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94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5338" y="431831"/>
            <a:ext cx="11270941" cy="604886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 Secretaria do Tesouro Nacional, ao dispor sobre o Demonstrativo das Receitas e Despesas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com Manutenção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 Desenvolvimento do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Ensino —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anexo ao Relatório Resumido da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Execução Orçamentária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—, estabelece de forma clara e expressa que os gastos com inativos e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pensionistas não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devem ser computados como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MDE. Assim, para Élida 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Graziane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Pinto, em </a:t>
            </a:r>
            <a:r>
              <a:rPr lang="pt-BR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Financiamento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dos Direitos à Saúde e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à Educação</a:t>
            </a:r>
            <a:r>
              <a:rPr lang="pt-BR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repartição de competência definida constitucionalmente encontra seu </a:t>
            </a:r>
            <a:r>
              <a:rPr lang="pt-BR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ponto culminante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com a fixação no art. 212 do </a:t>
            </a:r>
            <a:r>
              <a:rPr lang="pt-BR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quanto cada ente federativo deve aportar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em termos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patamar mínimo de gasto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, na </a:t>
            </a:r>
            <a:r>
              <a:rPr lang="pt-BR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MDE. Para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evitar abusos ou desvios interpretativos que pudessem tolher </a:t>
            </a:r>
            <a:r>
              <a:rPr lang="pt-BR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faticamente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o alcance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do montante que cada ente deve aplicar em educação, a LDB cuidou de </a:t>
            </a:r>
            <a:r>
              <a:rPr lang="pt-BR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definir claramente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o que poderia ser considerado ou </a:t>
            </a:r>
            <a:r>
              <a:rPr lang="pt-BR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não. No art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. 70 da LDB, é apresentado o elenco taxativo do que se pode afirmativamente </a:t>
            </a:r>
            <a:r>
              <a:rPr lang="pt-BR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reputar. </a:t>
            </a:r>
            <a:r>
              <a:rPr lang="pt-BR" sz="2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</a:t>
            </a:r>
            <a:r>
              <a:rPr lang="pt-BR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cabe ao gestor inovar, pois o legislador já definiu o modo pelo qual devem </a:t>
            </a:r>
            <a:r>
              <a:rPr lang="pt-BR" sz="2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 cumpridas </a:t>
            </a:r>
            <a:r>
              <a:rPr lang="pt-BR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competências de que tratam os </a:t>
            </a:r>
            <a:r>
              <a:rPr lang="pt-BR" sz="2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arts</a:t>
            </a:r>
            <a:r>
              <a:rPr lang="pt-BR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208 e 211 e, em especial, o art. 212 </a:t>
            </a:r>
            <a:r>
              <a:rPr lang="pt-BR" sz="2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Constituição </a:t>
            </a:r>
            <a:r>
              <a:rPr lang="pt-BR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1988.</a:t>
            </a:r>
          </a:p>
        </p:txBody>
      </p:sp>
    </p:spTree>
    <p:extLst>
      <p:ext uri="{BB962C8B-B14F-4D97-AF65-F5344CB8AC3E}">
        <p14:creationId xmlns:p14="http://schemas.microsoft.com/office/powerpoint/2010/main" val="390767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66330" y="199621"/>
            <a:ext cx="11585359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b="0" i="0" u="none" strike="noStrike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Sendo bastante oportuno,</a:t>
            </a:r>
            <a:r>
              <a:rPr lang="pt-BR" sz="2000" b="0" i="0" u="none" strike="noStrike" dirty="0" smtClean="0">
                <a:latin typeface="Arial" panose="020B0604020202020204" pitchFamily="34" charset="0"/>
                <a:cs typeface="Arial" panose="020B0604020202020204" pitchFamily="34" charset="0"/>
              </a:rPr>
              <a:t> relembro o voto do </a:t>
            </a:r>
            <a:r>
              <a:rPr lang="pt-BR" sz="2000" b="0" i="0" u="none" strike="noStrike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Ministro Celso de Mello no exame da ADPF nº 45, ocasião em que o Supremo Tribunal Federal enfaticamente assinalou que </a:t>
            </a:r>
            <a:r>
              <a:rPr lang="pt-BR" sz="2000" b="1" i="0" u="none" strike="noStrike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não cabe a frustração da efetividade de direitos fundamentais em nome de </a:t>
            </a:r>
            <a:r>
              <a:rPr lang="pt-BR" sz="2000" b="1" i="0" u="sng" strike="noStrike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restrições orçamentárias falseadas</a:t>
            </a:r>
            <a:r>
              <a:rPr lang="pt-BR" sz="2000" b="0" i="0" u="none" strike="noStrike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endParaRPr lang="pt-BR" sz="2800" b="0" i="0" u="none" strike="noStrike" baseline="0" dirty="0" smtClean="0">
              <a:latin typeface="Times-Roman"/>
            </a:endParaRPr>
          </a:p>
          <a:p>
            <a:pPr algn="just"/>
            <a:r>
              <a:rPr lang="pt-BR" sz="2400" b="0" i="0" u="none" strike="noStrike" baseline="0" dirty="0" smtClean="0">
                <a:latin typeface="Times-Roman"/>
              </a:rPr>
              <a:t>“</a:t>
            </a:r>
            <a:r>
              <a:rPr lang="pt-BR" sz="2400" b="0" i="1" u="none" strike="noStrike" baseline="0" dirty="0" smtClean="0">
                <a:latin typeface="Times-Italic"/>
              </a:rPr>
              <a:t>É que a realização dos </a:t>
            </a:r>
            <a:r>
              <a:rPr lang="pt-BR" sz="2400" b="1" i="1" u="sng" strike="noStrike" baseline="0" dirty="0" smtClean="0">
                <a:solidFill>
                  <a:srgbClr val="FF0000"/>
                </a:solidFill>
                <a:latin typeface="Times-Italic"/>
              </a:rPr>
              <a:t>direitos econômicos, sociais e culturais </a:t>
            </a:r>
            <a:r>
              <a:rPr lang="pt-BR" sz="2400" b="0" i="1" u="none" strike="noStrike" baseline="0" dirty="0" smtClean="0">
                <a:latin typeface="Times-Italic"/>
              </a:rPr>
              <a:t>– além de caracterizar-se pela </a:t>
            </a:r>
            <a:r>
              <a:rPr lang="pt-BR" sz="2400" b="0" i="1" u="none" strike="noStrike" baseline="0" dirty="0" err="1" smtClean="0">
                <a:latin typeface="Times-Italic"/>
              </a:rPr>
              <a:t>gradualidade</a:t>
            </a:r>
            <a:r>
              <a:rPr lang="pt-BR" sz="2400" b="0" i="1" u="none" strike="noStrike" baseline="0" dirty="0" smtClean="0">
                <a:latin typeface="Times-Italic"/>
              </a:rPr>
              <a:t> de seu processo de concretização - depende, em grande medida, de um inescapável </a:t>
            </a:r>
            <a:r>
              <a:rPr lang="pt-BR" sz="2400" b="1" i="1" u="sng" strike="noStrike" baseline="0" dirty="0" smtClean="0">
                <a:solidFill>
                  <a:srgbClr val="FF0000"/>
                </a:solidFill>
                <a:latin typeface="Times-Italic"/>
              </a:rPr>
              <a:t>vínculo financeiro</a:t>
            </a:r>
            <a:r>
              <a:rPr lang="pt-BR" sz="2400" b="1" i="1" strike="noStrike" baseline="0" dirty="0" smtClean="0">
                <a:solidFill>
                  <a:srgbClr val="FF0000"/>
                </a:solidFill>
                <a:latin typeface="Times-Italic"/>
              </a:rPr>
              <a:t> </a:t>
            </a:r>
            <a:r>
              <a:rPr lang="pt-BR" sz="2400" b="0" i="1" u="none" strike="noStrike" baseline="0" dirty="0" smtClean="0">
                <a:latin typeface="Times-Italic"/>
              </a:rPr>
              <a:t>subordinado às </a:t>
            </a:r>
            <a:r>
              <a:rPr lang="pt-BR" sz="2400" b="1" i="1" u="sng" strike="noStrike" baseline="0" dirty="0" smtClean="0">
                <a:solidFill>
                  <a:srgbClr val="FF0000"/>
                </a:solidFill>
                <a:latin typeface="Times-Italic"/>
              </a:rPr>
              <a:t>possibilidades orçamentárias do Estado</a:t>
            </a:r>
            <a:r>
              <a:rPr lang="pt-BR" sz="2400" b="0" i="1" u="none" strike="noStrike" baseline="0" dirty="0" smtClean="0">
                <a:latin typeface="Times-Italic"/>
              </a:rPr>
              <a:t>, de tal modo que, comprovada, objetivamente, a incapacidade econômico-financeira da pessoa estatal, desta não se poderá razoavelmente exigir, considerada a limitação material referida, a imediata efetivação do comando fundado no texto da Carta Política. </a:t>
            </a:r>
            <a:r>
              <a:rPr lang="pt-BR" sz="2400" b="1" i="1" u="none" strike="noStrike" baseline="0" dirty="0" smtClean="0">
                <a:latin typeface="Times-BoldItalic"/>
              </a:rPr>
              <a:t>Não se mostrará lícito, no entanto, ao Poder Público, em tal hipótese - mediante indevida manipulação de sua atividade financeira e/ou político-administrativa - </a:t>
            </a:r>
            <a:r>
              <a:rPr lang="pt-BR" sz="2400" b="1" i="1" u="sng" strike="noStrike" baseline="0" dirty="0" smtClean="0">
                <a:solidFill>
                  <a:srgbClr val="FF0000"/>
                </a:solidFill>
                <a:latin typeface="Times-BoldItalic"/>
              </a:rPr>
              <a:t>criar obstáculo artificial que revele o ilegítimo, arbitrário e censurável propósito de fraudar, de frustrar e de inviabilizar </a:t>
            </a:r>
            <a:r>
              <a:rPr lang="pt-BR" sz="2400" b="1" i="1" u="none" strike="noStrike" baseline="0" dirty="0" smtClean="0">
                <a:latin typeface="Times-BoldItalic"/>
              </a:rPr>
              <a:t>o estabelecimento e a preservação, em favor da pessoa e dos cidadãos, de condições materiais mínimas de existência</a:t>
            </a:r>
            <a:r>
              <a:rPr lang="pt-BR" sz="2400" b="0" i="0" u="none" strike="noStrike" baseline="0" dirty="0" smtClean="0">
                <a:latin typeface="Times-Roman"/>
              </a:rPr>
              <a:t>.”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97689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Laboratório de Orçamentos e Políticas Públicas\UTILITÁRIOS LOPP\LOGO LOPP\LOOP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9839" y="97742"/>
            <a:ext cx="1584176" cy="113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323463" y="498044"/>
            <a:ext cx="11516264" cy="6047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0" i="0" u="none" strike="noStrike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Ainda sobre</a:t>
            </a:r>
            <a:r>
              <a:rPr lang="pt-BR" sz="2800" b="0" i="0" u="none" strike="noStrike" dirty="0" smtClean="0">
                <a:latin typeface="Arial" panose="020B0604020202020204" pitchFamily="34" charset="0"/>
                <a:cs typeface="Arial" panose="020B0604020202020204" pitchFamily="34" charset="0"/>
              </a:rPr>
              <a:t> inativos, o Pa</a:t>
            </a:r>
            <a:r>
              <a:rPr lang="pt-BR" sz="2800" b="0" i="0" u="none" strike="noStrike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recer nº CP 26/97 do </a:t>
            </a:r>
          </a:p>
          <a:p>
            <a:pPr algn="just"/>
            <a:r>
              <a:rPr lang="pt-BR" sz="2800" b="0" i="0" u="none" strike="noStrike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Conselho Nacional de Educação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b="0" i="0" u="none" strike="noStrike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assim dispôs sobre a matéria:</a:t>
            </a:r>
          </a:p>
          <a:p>
            <a:pPr algn="just"/>
            <a:endParaRPr lang="pt-BR" sz="3200" b="0" i="0" u="none" strike="noStrike" baseline="0" dirty="0" smtClean="0">
              <a:latin typeface="Times-Roman"/>
            </a:endParaRPr>
          </a:p>
          <a:p>
            <a:pPr algn="just"/>
            <a:r>
              <a:rPr lang="pt-BR" sz="2300" dirty="0" smtClean="0">
                <a:latin typeface="Times-Roman"/>
              </a:rPr>
              <a:t>“Pelo menos desde quando foi promulgada a Constituição Federal, em 1988, debatia-se na sociedade civil e no Estado, inclusive no Congresso Nacional, </a:t>
            </a:r>
            <a:r>
              <a:rPr lang="pt-BR" sz="2300" b="1" dirty="0" smtClean="0">
                <a:solidFill>
                  <a:srgbClr val="FF0000"/>
                </a:solidFill>
                <a:latin typeface="Times-Roman"/>
              </a:rPr>
              <a:t>se os inativos deveriam ou não ser incluídos na categoria MDE</a:t>
            </a:r>
            <a:r>
              <a:rPr lang="pt-BR" sz="2300" dirty="0" smtClean="0">
                <a:latin typeface="Times-Roman"/>
              </a:rPr>
              <a:t>. Sua exclusão representaria </a:t>
            </a:r>
            <a:r>
              <a:rPr lang="pt-BR" sz="2300" b="1" dirty="0" smtClean="0">
                <a:solidFill>
                  <a:srgbClr val="FF0000"/>
                </a:solidFill>
                <a:latin typeface="Times-Roman"/>
              </a:rPr>
              <a:t>enorme impacto </a:t>
            </a:r>
            <a:r>
              <a:rPr lang="pt-BR" sz="2300" dirty="0" smtClean="0">
                <a:latin typeface="Times-Roman"/>
              </a:rPr>
              <a:t>nas contas dos Estados e de muitos Municípios. Hoje, em vários dos entes federados, os inativos representam de 20 a 30% - ou mais – dos gastos com pessoal em educação. Excluí-los da categoria de MDE significaria aumentar em igual proporção aquilo que precisa ser gasto para atender aos dispositivos constitucionais – inviável para diversos, senão muitos destes entes federados. É</a:t>
            </a:r>
            <a:r>
              <a:rPr lang="pt-BR" sz="2300" b="0" i="1" u="none" strike="noStrike" baseline="0" dirty="0" smtClean="0">
                <a:latin typeface="Times-Italic"/>
              </a:rPr>
              <a:t> evidente que os </a:t>
            </a:r>
            <a:r>
              <a:rPr lang="pt-BR" sz="2300" b="1" i="1" u="none" strike="noStrike" baseline="0" dirty="0" smtClean="0">
                <a:solidFill>
                  <a:srgbClr val="FF0000"/>
                </a:solidFill>
                <a:latin typeface="Times-Italic"/>
              </a:rPr>
              <a:t>inativos não contribuem nem para a manutenção nem para o desenvolvimento do ensino</a:t>
            </a:r>
            <a:r>
              <a:rPr lang="pt-BR" sz="2300" b="0" i="1" u="none" strike="noStrike" baseline="0" dirty="0" smtClean="0">
                <a:latin typeface="Times-Italic"/>
              </a:rPr>
              <a:t>. Afastados que estão da atividade, não poderiam contribuir para a manutenção das ações que dizem respeito ao ensino. Se não podem sequer </a:t>
            </a:r>
            <a:r>
              <a:rPr lang="pt-BR" sz="2300" b="1" i="1" u="none" strike="noStrike" baseline="0" dirty="0" smtClean="0">
                <a:solidFill>
                  <a:srgbClr val="FF0000"/>
                </a:solidFill>
                <a:latin typeface="Times-Italic"/>
              </a:rPr>
              <a:t>contribuir para tanto</a:t>
            </a:r>
            <a:r>
              <a:rPr lang="pt-BR" sz="2300" b="0" i="1" u="none" strike="noStrike" baseline="0" dirty="0" smtClean="0">
                <a:latin typeface="Times-Italic"/>
              </a:rPr>
              <a:t>, menos ainda para o desenvolvimento – democratização, expansão e melhoria da qualidade – do ensino.”</a:t>
            </a:r>
            <a:endParaRPr lang="pt-BR" sz="2300" dirty="0"/>
          </a:p>
        </p:txBody>
      </p:sp>
    </p:spTree>
    <p:extLst>
      <p:ext uri="{BB962C8B-B14F-4D97-AF65-F5344CB8AC3E}">
        <p14:creationId xmlns:p14="http://schemas.microsoft.com/office/powerpoint/2010/main" val="333011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8771" y="0"/>
            <a:ext cx="10515600" cy="1325563"/>
          </a:xfrm>
        </p:spPr>
        <p:txBody>
          <a:bodyPr/>
          <a:lstStyle/>
          <a:p>
            <a:r>
              <a:rPr lang="pt-BR" b="1" dirty="0" smtClean="0">
                <a:solidFill>
                  <a:srgbClr val="002060"/>
                </a:solidFill>
              </a:rPr>
              <a:t>Abordagem</a:t>
            </a:r>
            <a:endParaRPr lang="pt-BR" b="1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770" y="1325563"/>
            <a:ext cx="10995567" cy="435133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Sob a ótica nas normas inseridas no Manual de Contabilidade Aplicada ao Setor Público (MCASP) e no Direito Financeiro, tratarei:</a:t>
            </a:r>
          </a:p>
          <a:p>
            <a:pPr marL="1616075" indent="-177800" algn="just">
              <a:lnSpc>
                <a:spcPct val="120000"/>
              </a:lnSpc>
              <a:spcBef>
                <a:spcPts val="0"/>
              </a:spcBef>
            </a:pP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Função de Governo</a:t>
            </a:r>
          </a:p>
          <a:p>
            <a:pPr marL="1616075" indent="-177800" algn="just">
              <a:lnSpc>
                <a:spcPct val="120000"/>
              </a:lnSpc>
              <a:spcBef>
                <a:spcPts val="0"/>
              </a:spcBef>
            </a:pPr>
            <a:r>
              <a:rPr lang="pt-B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Subfunção</a:t>
            </a:r>
            <a:endParaRPr lang="pt-B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16075" indent="-177800" algn="just">
              <a:lnSpc>
                <a:spcPct val="120000"/>
              </a:lnSpc>
              <a:spcBef>
                <a:spcPts val="0"/>
              </a:spcBef>
            </a:pP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Grupo de Despesa</a:t>
            </a:r>
          </a:p>
          <a:p>
            <a:pPr marL="1616075" indent="-177800" algn="just">
              <a:lnSpc>
                <a:spcPct val="120000"/>
              </a:lnSpc>
              <a:spcBef>
                <a:spcPts val="0"/>
              </a:spcBef>
            </a:pP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Liquidação dos Gastos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úblicos</a:t>
            </a:r>
          </a:p>
          <a:p>
            <a:pPr marL="1616075" indent="-177800" algn="just">
              <a:lnSpc>
                <a:spcPct val="120000"/>
              </a:lnSpc>
              <a:spcBef>
                <a:spcPts val="0"/>
              </a:spcBef>
            </a:pP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Execução Orçamentária do ERJ</a:t>
            </a:r>
          </a:p>
          <a:p>
            <a:pPr marL="1616075" indent="-177800" algn="just">
              <a:lnSpc>
                <a:spcPct val="120000"/>
              </a:lnSpc>
              <a:spcBef>
                <a:spcPts val="0"/>
              </a:spcBef>
            </a:pP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Cumprimento de Limites 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pt-B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K:\Laboratório de Orçamentos e Políticas Públicas\UTILITÁRIOS LOPP\LOGO LOPP\LOOP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9839" y="97742"/>
            <a:ext cx="1584176" cy="113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58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Laboratório de Orçamentos e Políticas Públicas\UTILITÁRIOS LOPP\LOGO LOPP\LOOP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9839" y="97742"/>
            <a:ext cx="1584176" cy="113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542" y="1227822"/>
            <a:ext cx="11887200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32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631" y="-88777"/>
            <a:ext cx="8019694" cy="68580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9016414" y="876711"/>
            <a:ext cx="2683748" cy="5301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07000"/>
              </a:lnSpc>
              <a:spcAft>
                <a:spcPts val="1440"/>
              </a:spcAft>
              <a:buSzPts val="1000"/>
              <a:tabLst>
                <a:tab pos="457200" algn="l"/>
              </a:tabLst>
            </a:pPr>
            <a:r>
              <a:rPr lang="pt-BR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Junho de 2017</a:t>
            </a:r>
            <a:endParaRPr lang="pt-BR" sz="24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41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Laboratório de Orçamentos e Políticas Públicas\UTILITÁRIOS LOPP\LOGO LOPP\LOOP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9839" y="97742"/>
            <a:ext cx="1584176" cy="113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560717" y="540820"/>
            <a:ext cx="11179833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i="0" u="none" strike="noStrike" baseline="0" dirty="0" smtClean="0">
                <a:latin typeface="Garamond-Bold"/>
              </a:rPr>
              <a:t>1 O</a:t>
            </a:r>
            <a:r>
              <a:rPr lang="pt-BR" b="1" i="0" u="none" strike="noStrike" baseline="0" dirty="0" smtClean="0">
                <a:latin typeface="Garamond-Bold"/>
              </a:rPr>
              <a:t>BJETO DA </a:t>
            </a:r>
            <a:r>
              <a:rPr lang="pt-BR" sz="2400" b="1" i="0" u="none" strike="noStrike" baseline="0" dirty="0" smtClean="0">
                <a:latin typeface="Garamond-Bold"/>
              </a:rPr>
              <a:t>A</a:t>
            </a:r>
            <a:r>
              <a:rPr lang="pt-BR" b="1" i="0" u="none" strike="noStrike" baseline="0" dirty="0" smtClean="0">
                <a:latin typeface="Garamond-Bold"/>
              </a:rPr>
              <a:t>ÇÃO</a:t>
            </a:r>
          </a:p>
          <a:p>
            <a:pPr algn="ctr"/>
            <a:r>
              <a:rPr lang="pt-BR" sz="2000" b="0" i="0" u="none" strike="noStrike" baseline="0" dirty="0" smtClean="0">
                <a:latin typeface="Garamond" panose="02020404030301010803" pitchFamily="18" charset="0"/>
              </a:rPr>
              <a:t>Segue em destaque o teor das normas impugnadas:</a:t>
            </a:r>
          </a:p>
          <a:p>
            <a:pPr algn="ctr"/>
            <a:endParaRPr lang="pt-BR" sz="2000" b="0" i="0" u="none" strike="noStrike" baseline="0" dirty="0" smtClean="0">
              <a:latin typeface="Garamond" panose="02020404030301010803" pitchFamily="18" charset="0"/>
            </a:endParaRPr>
          </a:p>
          <a:p>
            <a:pPr algn="just"/>
            <a:r>
              <a:rPr lang="pt-BR" sz="2000" b="0" i="0" u="none" strike="noStrike" baseline="0" dirty="0" smtClean="0">
                <a:latin typeface="Garamond" panose="02020404030301010803" pitchFamily="18" charset="0"/>
              </a:rPr>
              <a:t>Art. 26. Os valores dos benefícios pagos pela SPPREV serão:</a:t>
            </a:r>
          </a:p>
          <a:p>
            <a:pPr algn="just"/>
            <a:r>
              <a:rPr lang="pt-BR" sz="2000" b="1" i="0" u="none" strike="noStrike" baseline="0" dirty="0" smtClean="0">
                <a:latin typeface="Garamond-Bold"/>
              </a:rPr>
              <a:t>I </a:t>
            </a:r>
            <a:r>
              <a:rPr lang="pt-BR" sz="2000" b="0" i="0" u="none" strike="noStrike" baseline="0" dirty="0" smtClean="0">
                <a:latin typeface="Garamond" panose="02020404030301010803" pitchFamily="18" charset="0"/>
              </a:rPr>
              <a:t>– </a:t>
            </a:r>
            <a:r>
              <a:rPr lang="pt-BR" sz="2000" b="1" i="0" u="none" strike="noStrike" baseline="0" dirty="0" smtClean="0">
                <a:solidFill>
                  <a:srgbClr val="FF0000"/>
                </a:solidFill>
                <a:latin typeface="Garamond-Bold"/>
              </a:rPr>
              <a:t>computados para efeito de cumprimento de vinculações legais e constitucionais de gastos em áreas específicas</a:t>
            </a:r>
            <a:r>
              <a:rPr lang="pt-BR" sz="2000" b="1" i="0" u="none" strike="noStrike" baseline="0" dirty="0" smtClean="0">
                <a:solidFill>
                  <a:srgbClr val="FF0000"/>
                </a:solidFill>
                <a:latin typeface="Garamond" panose="02020404030301010803" pitchFamily="18" charset="0"/>
              </a:rPr>
              <a:t>;</a:t>
            </a:r>
          </a:p>
          <a:p>
            <a:pPr algn="just"/>
            <a:r>
              <a:rPr lang="pt-BR" sz="2000" b="0" i="0" u="none" strike="noStrike" baseline="0" dirty="0" smtClean="0">
                <a:latin typeface="Garamond" panose="02020404030301010803" pitchFamily="18" charset="0"/>
              </a:rPr>
              <a:t>II – deduzidos do repasse obrigatório de recursos a outras entidades, órgãos ou Poder dos quais os inativos, ou respectivos beneficiários, forem originários.</a:t>
            </a:r>
          </a:p>
          <a:p>
            <a:pPr algn="just"/>
            <a:endParaRPr lang="pt-BR" sz="2000" b="0" i="0" u="none" strike="noStrike" baseline="0" dirty="0" smtClean="0">
              <a:latin typeface="Garamond" panose="02020404030301010803" pitchFamily="18" charset="0"/>
            </a:endParaRPr>
          </a:p>
          <a:p>
            <a:pPr algn="just"/>
            <a:r>
              <a:rPr lang="pt-BR" sz="2000" b="1" i="0" u="none" strike="noStrike" baseline="0" dirty="0" smtClean="0">
                <a:latin typeface="Garamond-Bold"/>
              </a:rPr>
              <a:t>Art. 27. O Estado de São Paulo é responsável pela cobertura de eventuais insuficiências financeiras do RPPS e do RPPM decorrentes do pagamento de benefícios previdenciários,</a:t>
            </a:r>
          </a:p>
          <a:p>
            <a:pPr algn="just"/>
            <a:r>
              <a:rPr lang="pt-BR" sz="2000" b="1" i="0" u="none" strike="noStrike" baseline="0" dirty="0" smtClean="0">
                <a:latin typeface="Garamond-Bold"/>
              </a:rPr>
              <a:t>observada a insuficiência apurada em cada um dos Poderes e órgãos autônomos.</a:t>
            </a:r>
          </a:p>
          <a:p>
            <a:pPr algn="just"/>
            <a:endParaRPr lang="pt-BR" sz="2000" b="1" i="0" u="none" strike="noStrike" baseline="0" dirty="0" smtClean="0">
              <a:latin typeface="Garamond-Bold"/>
            </a:endParaRPr>
          </a:p>
          <a:p>
            <a:pPr algn="just"/>
            <a:r>
              <a:rPr lang="pt-BR" sz="2000" b="1" i="0" u="none" strike="noStrike" baseline="0" dirty="0" smtClean="0">
                <a:latin typeface="Garamond-Bold"/>
              </a:rPr>
              <a:t>Parágrafo único. Entende-se por insuficiência financeira o valor resultante da diferença entre o valor total da folha de pagamento dos benefícios previdenciários e o valor</a:t>
            </a:r>
          </a:p>
          <a:p>
            <a:pPr algn="just"/>
            <a:r>
              <a:rPr lang="pt-BR" sz="2000" b="1" i="0" u="none" strike="noStrike" baseline="0" dirty="0" smtClean="0">
                <a:latin typeface="Garamond-Bold"/>
              </a:rPr>
              <a:t>total das contribuições previdenciárias dos servidores, dos Poderes, entidades autônomas e órgãos autônomos do Estado</a:t>
            </a:r>
            <a:r>
              <a:rPr lang="pt-BR" sz="2000" b="0" i="0" u="none" strike="noStrike" baseline="0" dirty="0" smtClean="0">
                <a:latin typeface="Garamond" panose="02020404030301010803" pitchFamily="18" charset="0"/>
              </a:rPr>
              <a:t>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47605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2397" y="0"/>
            <a:ext cx="6167206" cy="68580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8900564" y="912221"/>
            <a:ext cx="3021981" cy="5301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07000"/>
              </a:lnSpc>
              <a:spcAft>
                <a:spcPts val="1440"/>
              </a:spcAft>
              <a:buSzPts val="1000"/>
              <a:tabLst>
                <a:tab pos="457200" algn="l"/>
              </a:tabLst>
            </a:pPr>
            <a:r>
              <a:rPr lang="pt-BR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Outubro de 2017</a:t>
            </a:r>
            <a:endParaRPr lang="pt-BR" sz="24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42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Laboratório de Orçamentos e Políticas Públicas\UTILITÁRIOS LOPP\LOGO LOPP\LOOP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9839" y="97742"/>
            <a:ext cx="1584176" cy="113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603680" y="1481104"/>
            <a:ext cx="1092841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i="0" u="none" strike="noStrike" baseline="0" dirty="0" smtClean="0">
                <a:latin typeface="Garamond-Bold"/>
              </a:rPr>
              <a:t>§ 4º As despesas com contribuição complementar destinadas a cobrir déficit financeiro do RPPS, estabelecidas na lei complementar estadual 282/2004, </a:t>
            </a:r>
            <a:r>
              <a:rPr lang="pt-BR" sz="2400" b="1" i="0" u="none" strike="noStrike" baseline="0" dirty="0" smtClean="0">
                <a:solidFill>
                  <a:srgbClr val="FF0000"/>
                </a:solidFill>
                <a:latin typeface="Garamond-Bold"/>
              </a:rPr>
              <a:t>no tocante a inativos e pensionistas originários da educação</a:t>
            </a:r>
            <a:r>
              <a:rPr lang="pt-BR" sz="2400" b="1" i="0" u="none" strike="noStrike" baseline="0" dirty="0" smtClean="0">
                <a:latin typeface="Garamond-Bold"/>
              </a:rPr>
              <a:t>, custeados com os recursos de que trata o caput do artigo 21, </a:t>
            </a:r>
            <a:r>
              <a:rPr lang="pt-BR" sz="2400" b="1" i="0" u="none" strike="noStrike" baseline="0" dirty="0" smtClean="0">
                <a:solidFill>
                  <a:srgbClr val="FF0000"/>
                </a:solidFill>
                <a:latin typeface="Garamond-Bold"/>
              </a:rPr>
              <a:t>serão considerados como de manutenção e desenvolvimento do ensino,</a:t>
            </a:r>
            <a:r>
              <a:rPr lang="pt-BR" sz="2400" b="1" i="0" u="none" strike="noStrike" baseline="0" dirty="0" smtClean="0">
                <a:latin typeface="Garamond-Bold"/>
              </a:rPr>
              <a:t> nos termos desta Resolução.</a:t>
            </a:r>
          </a:p>
          <a:p>
            <a:pPr algn="just"/>
            <a:endParaRPr lang="pt-BR" sz="2400" b="1" i="0" u="none" strike="noStrike" baseline="0" dirty="0" smtClean="0">
              <a:latin typeface="Garamond-Bold"/>
            </a:endParaRPr>
          </a:p>
          <a:p>
            <a:pPr algn="just"/>
            <a:r>
              <a:rPr lang="pt-BR" sz="2400" b="1" i="0" u="none" strike="noStrike" baseline="0" dirty="0" smtClean="0">
                <a:latin typeface="Garamond-Bold"/>
              </a:rPr>
              <a:t>§ 5º Aplica-se a exceção prevista no parágrafo anterior também no âmbito dos municípios que disponham de regime próprio de previdência social, caso haja déficit financeiro no sistema e expressa previsão em lei. </a:t>
            </a:r>
            <a:r>
              <a:rPr lang="pt-BR" sz="2400" b="0" i="0" u="none" strike="noStrike" baseline="0" dirty="0" smtClean="0">
                <a:latin typeface="Garamond" panose="02020404030301010803" pitchFamily="18" charset="0"/>
              </a:rPr>
              <a:t>(parágrafo acrescentado pela Resolução nº 260/2013 – </a:t>
            </a:r>
            <a:r>
              <a:rPr lang="pt-BR" sz="2400" b="0" i="1" u="none" strike="noStrike" baseline="0" dirty="0" smtClean="0">
                <a:latin typeface="Garamond-Italic"/>
              </a:rPr>
              <a:t>DOE </a:t>
            </a:r>
            <a:r>
              <a:rPr lang="pt-BR" sz="2400" b="0" i="0" u="none" strike="noStrike" baseline="0" dirty="0" smtClean="0">
                <a:latin typeface="Garamond" panose="02020404030301010803" pitchFamily="18" charset="0"/>
              </a:rPr>
              <a:t>22.5.2013).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24002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Laboratório de Orçamentos e Políticas Públicas\UTILITÁRIOS LOPP\LOGO LOPP\LOOP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9839" y="97742"/>
            <a:ext cx="1584176" cy="113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/>
          <p:cNvPicPr/>
          <p:nvPr/>
        </p:nvPicPr>
        <p:blipFill>
          <a:blip r:embed="rId3"/>
          <a:stretch>
            <a:fillRect/>
          </a:stretch>
        </p:blipFill>
        <p:spPr>
          <a:xfrm>
            <a:off x="231844" y="183387"/>
            <a:ext cx="9684513" cy="6519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30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Laboratório de Orçamentos e Políticas Públicas\UTILITÁRIOS LOPP\LOGO LOPP\LOOP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9839" y="97742"/>
            <a:ext cx="1584176" cy="113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/>
          <p:cNvPicPr/>
          <p:nvPr/>
        </p:nvPicPr>
        <p:blipFill>
          <a:blip r:embed="rId3"/>
          <a:stretch>
            <a:fillRect/>
          </a:stretch>
        </p:blipFill>
        <p:spPr>
          <a:xfrm>
            <a:off x="272527" y="231157"/>
            <a:ext cx="9704717" cy="6544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53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7931798"/>
              </p:ext>
            </p:extLst>
          </p:nvPr>
        </p:nvGraphicFramePr>
        <p:xfrm>
          <a:off x="552090" y="129397"/>
          <a:ext cx="11421373" cy="65307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55882"/>
                <a:gridCol w="8665491"/>
              </a:tblGrid>
              <a:tr h="2527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solidFill>
                            <a:srgbClr val="FF0000"/>
                          </a:solidFill>
                          <a:effectLst/>
                        </a:rPr>
                        <a:t>MARCO LEGAL</a:t>
                      </a:r>
                      <a:endParaRPr lang="pt-BR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solidFill>
                            <a:srgbClr val="FF0000"/>
                          </a:solidFill>
                          <a:effectLst/>
                        </a:rPr>
                        <a:t>FUNDAMENTAÇÃO</a:t>
                      </a:r>
                      <a:endParaRPr lang="pt-BR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>
                    <a:noFill/>
                  </a:tcPr>
                </a:tc>
              </a:tr>
              <a:tr h="15513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effectLst/>
                        </a:rPr>
                        <a:t>Constituição 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</a:rPr>
                        <a:t>Federal, Art. 37, inciso XI e Art. 40, §§ 2º e 3º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 smtClean="0">
                          <a:solidFill>
                            <a:schemeClr val="tx1"/>
                          </a:solidFill>
                          <a:effectLst/>
                        </a:rPr>
                        <a:t>Distingue expressamente os </a:t>
                      </a:r>
                      <a:r>
                        <a:rPr lang="pt-BR" sz="2400" dirty="0">
                          <a:solidFill>
                            <a:schemeClr val="tx1"/>
                          </a:solidFill>
                          <a:effectLst/>
                        </a:rPr>
                        <a:t>termos </a:t>
                      </a:r>
                      <a:r>
                        <a:rPr lang="pt-BR" sz="2400" b="1" dirty="0" smtClean="0">
                          <a:solidFill>
                            <a:srgbClr val="FF0000"/>
                          </a:solidFill>
                          <a:effectLst/>
                        </a:rPr>
                        <a:t>provento (INATIVO)</a:t>
                      </a:r>
                      <a:r>
                        <a:rPr lang="pt-BR" sz="2400" dirty="0" smtClean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pt-BR" sz="2400" b="1" dirty="0" smtClean="0">
                          <a:solidFill>
                            <a:srgbClr val="FF0000"/>
                          </a:solidFill>
                          <a:effectLst/>
                        </a:rPr>
                        <a:t>pensão (PENSIONISTA)</a:t>
                      </a:r>
                      <a:r>
                        <a:rPr lang="pt-BR" sz="2400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pt-BR" sz="2400" dirty="0">
                          <a:solidFill>
                            <a:schemeClr val="tx1"/>
                          </a:solidFill>
                          <a:effectLst/>
                        </a:rPr>
                        <a:t>e </a:t>
                      </a:r>
                      <a:r>
                        <a:rPr lang="pt-BR" sz="2400" b="1" dirty="0" smtClean="0">
                          <a:solidFill>
                            <a:srgbClr val="0070C0"/>
                          </a:solidFill>
                          <a:effectLst/>
                        </a:rPr>
                        <a:t>remuneração (ATIVO)</a:t>
                      </a:r>
                      <a:r>
                        <a:rPr lang="pt-BR" sz="2400" b="0" dirty="0" smtClean="0">
                          <a:solidFill>
                            <a:srgbClr val="0070C0"/>
                          </a:solidFill>
                          <a:effectLst/>
                        </a:rPr>
                        <a:t>.</a:t>
                      </a:r>
                      <a:endParaRPr lang="pt-BR" sz="18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>
                    <a:noFill/>
                  </a:tcPr>
                </a:tc>
              </a:tr>
              <a:tr h="10303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>
                          <a:solidFill>
                            <a:schemeClr val="tx1"/>
                          </a:solidFill>
                          <a:effectLst/>
                        </a:rPr>
                        <a:t>art. 70, inciso I, da LDB (lei 9394/96)</a:t>
                      </a:r>
                      <a:endParaRPr lang="pt-B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b="1" i="1" u="sng" dirty="0">
                          <a:solidFill>
                            <a:schemeClr val="tx1"/>
                          </a:solidFill>
                          <a:effectLst/>
                        </a:rPr>
                        <a:t>Permite</a:t>
                      </a:r>
                      <a:r>
                        <a:rPr lang="pt-BR" sz="2400" dirty="0">
                          <a:solidFill>
                            <a:schemeClr val="tx1"/>
                          </a:solidFill>
                          <a:effectLst/>
                        </a:rPr>
                        <a:t> as despesas destinadas à </a:t>
                      </a:r>
                      <a:r>
                        <a:rPr lang="pt-BR" sz="2400" b="1" dirty="0">
                          <a:solidFill>
                            <a:srgbClr val="0070C0"/>
                          </a:solidFill>
                          <a:effectLst/>
                        </a:rPr>
                        <a:t>remuneração</a:t>
                      </a:r>
                      <a:r>
                        <a:rPr lang="pt-BR" sz="240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pt-BR" sz="2400" dirty="0">
                          <a:solidFill>
                            <a:schemeClr val="tx1"/>
                          </a:solidFill>
                          <a:effectLst/>
                        </a:rPr>
                        <a:t>e aperfeiçoamento do pessoal docente e demais profissionais da educação.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>
                    <a:noFill/>
                  </a:tcPr>
                </a:tc>
              </a:tr>
              <a:tr h="10303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>
                          <a:solidFill>
                            <a:schemeClr val="tx1"/>
                          </a:solidFill>
                          <a:effectLst/>
                        </a:rPr>
                        <a:t>art. 71, inciso VI, da LDB (lei 9394/96)</a:t>
                      </a:r>
                      <a:endParaRPr lang="pt-B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b="1" i="1" u="sng" dirty="0">
                          <a:solidFill>
                            <a:schemeClr val="tx1"/>
                          </a:solidFill>
                          <a:effectLst/>
                        </a:rPr>
                        <a:t>Proíbe</a:t>
                      </a:r>
                      <a:r>
                        <a:rPr lang="pt-BR" sz="2400" dirty="0">
                          <a:solidFill>
                            <a:schemeClr val="tx1"/>
                          </a:solidFill>
                          <a:effectLst/>
                        </a:rPr>
                        <a:t> as despesas com pessoal quando em desvio de função ou em atividade alheia à manutenção e desenvolvimento do ensino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>
                    <a:noFill/>
                  </a:tcPr>
                </a:tc>
              </a:tr>
              <a:tr h="25273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</a:rPr>
                        <a:t>art. 22, inciso I, da Lei 11.494/07 (FUNDEB)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solidFill>
                            <a:schemeClr val="tx1"/>
                          </a:solidFill>
                          <a:effectLst/>
                        </a:rPr>
                        <a:t>Conceitua “</a:t>
                      </a:r>
                      <a:r>
                        <a:rPr lang="pt-BR" sz="2400" b="1" dirty="0">
                          <a:solidFill>
                            <a:srgbClr val="0070C0"/>
                          </a:solidFill>
                          <a:effectLst/>
                        </a:rPr>
                        <a:t>remuneração</a:t>
                      </a:r>
                      <a:r>
                        <a:rPr lang="pt-BR" sz="2400" dirty="0">
                          <a:solidFill>
                            <a:schemeClr val="tx1"/>
                          </a:solidFill>
                          <a:effectLst/>
                        </a:rPr>
                        <a:t>”: o total de pagamentos devidos aos profissionais do magistério da educação, em decorrência do exercício em cargo </a:t>
                      </a:r>
                      <a:r>
                        <a:rPr lang="pt-BR" sz="2400" b="1" dirty="0">
                          <a:solidFill>
                            <a:srgbClr val="0070C0"/>
                          </a:solidFill>
                          <a:effectLst/>
                        </a:rPr>
                        <a:t>efetivo</a:t>
                      </a:r>
                      <a:r>
                        <a:rPr lang="pt-BR" sz="24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pt-BR" sz="2400" b="1" dirty="0">
                          <a:solidFill>
                            <a:srgbClr val="0070C0"/>
                          </a:solidFill>
                          <a:effectLst/>
                        </a:rPr>
                        <a:t>emprego</a:t>
                      </a:r>
                      <a:r>
                        <a:rPr lang="pt-BR" sz="240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pt-BR" sz="2400" dirty="0">
                          <a:solidFill>
                            <a:schemeClr val="tx1"/>
                          </a:solidFill>
                          <a:effectLst/>
                        </a:rPr>
                        <a:t>ou </a:t>
                      </a:r>
                      <a:r>
                        <a:rPr lang="pt-BR" sz="2400" b="1" dirty="0">
                          <a:solidFill>
                            <a:srgbClr val="0070C0"/>
                          </a:solidFill>
                          <a:effectLst/>
                        </a:rPr>
                        <a:t>função</a:t>
                      </a:r>
                      <a:r>
                        <a:rPr lang="pt-BR" sz="2400" dirty="0">
                          <a:solidFill>
                            <a:schemeClr val="tx1"/>
                          </a:solidFill>
                          <a:effectLst/>
                        </a:rPr>
                        <a:t>, integrantes da estrutura, quadro ou tabela de servidores do Estado, Distrito Federal ou Município, conforme o caso, inclusive os encargos sociais incidentes.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172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86431" y="83094"/>
            <a:ext cx="11860567" cy="1605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125"/>
              </a:spcBef>
              <a:spcAft>
                <a:spcPts val="1125"/>
              </a:spcAft>
            </a:pPr>
            <a:r>
              <a:rPr lang="pt-BR" sz="2000" dirty="0">
                <a:latin typeface="Arial" panose="020B0604020202020204" pitchFamily="34" charset="0"/>
                <a:ea typeface="Times New Roman" panose="02020603050405020304" pitchFamily="18" charset="0"/>
              </a:rPr>
              <a:t>D</a:t>
            </a:r>
            <a:r>
              <a:rPr lang="pt-BR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espesas com </a:t>
            </a:r>
            <a:r>
              <a:rPr lang="pt-BR" sz="2000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inativos</a:t>
            </a:r>
            <a:r>
              <a:rPr lang="pt-BR" sz="20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 </a:t>
            </a:r>
            <a:r>
              <a:rPr lang="pt-BR" sz="2000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pensionistas</a:t>
            </a:r>
            <a:r>
              <a:rPr lang="pt-BR" sz="20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devem ser mais apropriadamente classificadas como Previdência. </a:t>
            </a:r>
          </a:p>
          <a:p>
            <a:pPr algn="just">
              <a:spcBef>
                <a:spcPts val="1125"/>
              </a:spcBef>
              <a:spcAft>
                <a:spcPts val="1125"/>
              </a:spcAft>
            </a:pPr>
            <a:r>
              <a:rPr lang="pt-BR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</a:t>
            </a:r>
            <a:r>
              <a:rPr lang="pt-BR" sz="2000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contribuição patronal </a:t>
            </a:r>
            <a:r>
              <a:rPr lang="pt-BR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ao Regime Próprio de Previdência dos Servidores – RPPS, referente ao pessoal ativo da área da educação, deve ser considerada para fins do limite constitucional com MDE.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54" y="3501834"/>
            <a:ext cx="12192000" cy="319233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54" y="1819787"/>
            <a:ext cx="12192000" cy="16239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6964146" y="2547192"/>
            <a:ext cx="2242922" cy="5301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07000"/>
              </a:lnSpc>
              <a:spcAft>
                <a:spcPts val="1440"/>
              </a:spcAft>
              <a:buSzPts val="1000"/>
              <a:tabLst>
                <a:tab pos="457200" algn="l"/>
              </a:tabLst>
            </a:pPr>
            <a:r>
              <a:rPr lang="pt-BR" sz="2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Subfunções</a:t>
            </a:r>
            <a:endParaRPr lang="pt-BR" sz="24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75775" y="2547193"/>
            <a:ext cx="1664238" cy="5301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07000"/>
              </a:lnSpc>
              <a:spcAft>
                <a:spcPts val="1440"/>
              </a:spcAft>
              <a:buSzPts val="1000"/>
              <a:tabLst>
                <a:tab pos="457200" algn="l"/>
              </a:tabLst>
            </a:pPr>
            <a:r>
              <a:rPr lang="pt-BR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Funções</a:t>
            </a:r>
            <a:endParaRPr lang="pt-BR" sz="24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25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m para rio de janei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712364" cy="513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m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455" y="0"/>
            <a:ext cx="4583545" cy="687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376838" y="5343047"/>
            <a:ext cx="710482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SzPts val="1000"/>
              <a:tabLst>
                <a:tab pos="457200" algn="l"/>
              </a:tabLst>
            </a:pPr>
            <a:r>
              <a:rPr lang="pt-BR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Educação </a:t>
            </a:r>
          </a:p>
          <a:p>
            <a:pPr lvl="0" algn="ctr">
              <a:buSzPts val="1000"/>
              <a:tabLst>
                <a:tab pos="457200" algn="l"/>
              </a:tabLst>
            </a:pPr>
            <a:r>
              <a:rPr lang="pt-BR" sz="4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 Estado do Rio de Janeiro</a:t>
            </a:r>
            <a:endParaRPr lang="pt-BR" sz="36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36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8771" y="0"/>
            <a:ext cx="10515600" cy="1325563"/>
          </a:xfrm>
        </p:spPr>
        <p:txBody>
          <a:bodyPr/>
          <a:lstStyle/>
          <a:p>
            <a:r>
              <a:rPr lang="pt-BR" b="1" dirty="0" smtClean="0">
                <a:solidFill>
                  <a:srgbClr val="002060"/>
                </a:solidFill>
              </a:rPr>
              <a:t>Objetivo</a:t>
            </a:r>
            <a:endParaRPr lang="pt-BR" b="1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771" y="1097447"/>
            <a:ext cx="11270776" cy="535044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Favorecer a </a:t>
            </a:r>
            <a:r>
              <a:rPr lang="pt-BR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compreensão</a:t>
            </a:r>
            <a:r>
              <a:rPr lang="pt-BR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sobre como os gastos com inativos na Função de Governo Educação são tratados;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Permitir uma </a:t>
            </a:r>
            <a:r>
              <a:rPr lang="pt-BR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visão geral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no que diz respeito aos inativos, </a:t>
            </a:r>
            <a:r>
              <a:rPr lang="pt-BR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sobre a Execução Orçamentária do ERJ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e suas Contas de Governo de 2017, recentemente apreciadas pelo TCE-RJ;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Demonstrar o </a:t>
            </a:r>
            <a:r>
              <a:rPr lang="pt-BR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cumprimento</a:t>
            </a:r>
            <a:r>
              <a:rPr lang="pt-BR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ou </a:t>
            </a:r>
            <a:r>
              <a:rPr lang="pt-BR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descumprimento</a:t>
            </a:r>
            <a:r>
              <a:rPr lang="pt-BR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das despesas públicas com inativos da Educação.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pt-B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K:\Laboratório de Orçamentos e Políticas Públicas\UTILITÁRIOS LOPP\LOGO LOPP\LOOP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9839" y="97742"/>
            <a:ext cx="1584176" cy="113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06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sultado de imagem para idosos rio de janeir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468" y="1"/>
            <a:ext cx="78095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esultado de imagem para idosos rio de janei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92078" cy="4083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Resultado de imagem para idosos rio de janeir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91" y="4216892"/>
            <a:ext cx="3589059" cy="250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06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Laboratório de Orçamentos e Políticas Públicas\UTILITÁRIOS LOPP\LOGO LOPP\LOOP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9839" y="97742"/>
            <a:ext cx="1584176" cy="113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Gráfico 2"/>
          <p:cNvGraphicFramePr>
            <a:graphicFrameLocks/>
          </p:cNvGraphicFramePr>
          <p:nvPr>
            <p:extLst/>
          </p:nvPr>
        </p:nvGraphicFramePr>
        <p:xfrm>
          <a:off x="346229" y="811831"/>
          <a:ext cx="11520132" cy="6321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509893" y="-292963"/>
            <a:ext cx="10515600" cy="1325563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solidFill>
                  <a:srgbClr val="002060"/>
                </a:solidFill>
              </a:rPr>
              <a:t>Liquidações</a:t>
            </a:r>
            <a:endParaRPr lang="pt-BR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63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638" y="1532416"/>
            <a:ext cx="11446215" cy="4246947"/>
          </a:xfrm>
          <a:prstGeom prst="rect">
            <a:avLst/>
          </a:prstGeom>
        </p:spPr>
      </p:pic>
      <p:pic>
        <p:nvPicPr>
          <p:cNvPr id="8" name="Picture 2" descr="K:\Laboratório de Orçamentos e Políticas Públicas\UTILITÁRIOS LOPP\LOGO LOPP\LOOP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9839" y="97742"/>
            <a:ext cx="1584176" cy="113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518771" y="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>
                <a:solidFill>
                  <a:srgbClr val="002060"/>
                </a:solidFill>
              </a:rPr>
              <a:t>Liquidações e Função de Governo Educação</a:t>
            </a:r>
            <a:endParaRPr lang="pt-BR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37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Laboratório de Orçamentos e Políticas Públicas\UTILITÁRIOS LOPP\LOGO LOPP\LOOP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9839" y="97742"/>
            <a:ext cx="1584176" cy="113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Gráfico 2"/>
          <p:cNvGraphicFramePr>
            <a:graphicFrameLocks/>
          </p:cNvGraphicFramePr>
          <p:nvPr>
            <p:extLst/>
          </p:nvPr>
        </p:nvGraphicFramePr>
        <p:xfrm>
          <a:off x="301839" y="798990"/>
          <a:ext cx="11759830" cy="64096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509893" y="-292963"/>
            <a:ext cx="10515600" cy="1325563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solidFill>
                  <a:srgbClr val="002060"/>
                </a:solidFill>
              </a:rPr>
              <a:t>Liquidações Grupo de Despesa Pessoal</a:t>
            </a:r>
            <a:endParaRPr lang="pt-BR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59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Laboratório de Orçamentos e Políticas Públicas\UTILITÁRIOS LOPP\LOGO LOPP\LOOP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9839" y="97742"/>
            <a:ext cx="1584176" cy="113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341" y="1464816"/>
            <a:ext cx="11450972" cy="4279036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518771" y="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>
                <a:solidFill>
                  <a:srgbClr val="002060"/>
                </a:solidFill>
              </a:rPr>
              <a:t>Liquidações e Grupo de Despesa Pessoal</a:t>
            </a:r>
            <a:endParaRPr lang="pt-BR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14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415" y="0"/>
            <a:ext cx="9691863" cy="359602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586" y="3596021"/>
            <a:ext cx="9652692" cy="3607049"/>
          </a:xfrm>
          <a:prstGeom prst="rect">
            <a:avLst/>
          </a:prstGeom>
        </p:spPr>
      </p:pic>
      <p:pic>
        <p:nvPicPr>
          <p:cNvPr id="6" name="Picture 2" descr="K:\Laboratório de Orçamentos e Políticas Públicas\UTILITÁRIOS LOPP\LOGO LOPP\LOOP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9839" y="97742"/>
            <a:ext cx="1584176" cy="113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90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Laboratório de Orçamentos e Políticas Públicas\UTILITÁRIOS LOPP\LOGO LOPP\LOOP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9839" y="97742"/>
            <a:ext cx="1584176" cy="113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6091" y="97742"/>
            <a:ext cx="7436633" cy="1606572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1672" y="2044124"/>
            <a:ext cx="8063106" cy="472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91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K:\Laboratório de Orçamentos e Políticas Públicas\UTILITÁRIOS LOPP\LOGO LOPP\LOOP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9839" y="97742"/>
            <a:ext cx="1584176" cy="113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Gráfico 7"/>
          <p:cNvGraphicFramePr>
            <a:graphicFrameLocks/>
          </p:cNvGraphicFramePr>
          <p:nvPr>
            <p:extLst/>
          </p:nvPr>
        </p:nvGraphicFramePr>
        <p:xfrm>
          <a:off x="843379" y="662781"/>
          <a:ext cx="10999433" cy="6036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ítulo 1"/>
          <p:cNvSpPr txBox="1">
            <a:spLocks/>
          </p:cNvSpPr>
          <p:nvPr/>
        </p:nvSpPr>
        <p:spPr>
          <a:xfrm>
            <a:off x="518771" y="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>
                <a:solidFill>
                  <a:srgbClr val="002060"/>
                </a:solidFill>
              </a:rPr>
              <a:t>Liquidações e Aposentadorias e Reformas</a:t>
            </a:r>
            <a:endParaRPr lang="pt-BR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67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16" y="2280346"/>
            <a:ext cx="10439048" cy="1874118"/>
          </a:xfrm>
          <a:prstGeom prst="rect">
            <a:avLst/>
          </a:prstGeom>
        </p:spPr>
      </p:pic>
      <p:pic>
        <p:nvPicPr>
          <p:cNvPr id="4" name="Picture 2" descr="K:\Laboratório de Orçamentos e Políticas Públicas\UTILITÁRIOS LOPP\LOGO LOPP\LOOP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9839" y="97742"/>
            <a:ext cx="1584176" cy="113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501016" y="282039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>
                <a:solidFill>
                  <a:srgbClr val="002060"/>
                </a:solidFill>
              </a:rPr>
              <a:t>Liquidações e Aposentadorias e Reformas </a:t>
            </a:r>
            <a:endParaRPr lang="pt-BR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29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24865" y="1085780"/>
            <a:ext cx="1122682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Consta no Parecer Prévio do TCE-RJ, referente às Contas de Governo de 2017, em razão da Ação Civil Pública – ACP, nº 0054872-30.2018.8.19.0001 (MPERJ, em 13/03/2018), que deverão ser observados, quando da análise das contas do exercício de 2018:</a:t>
            </a:r>
          </a:p>
          <a:p>
            <a:pPr algn="just"/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Abertura de conta bancária específica em nome da Secretaria de Educação – SEEDUC, de forma que o ERJ passe a </a:t>
            </a:r>
            <a:r>
              <a:rPr lang="pt-BR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reservar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de </a:t>
            </a:r>
            <a:r>
              <a:rPr lang="pt-BR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 regular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na </a:t>
            </a:r>
            <a:r>
              <a:rPr lang="pt-BR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medida em que as receitas de impostos forem sendo arrecadadas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o </a:t>
            </a:r>
            <a:r>
              <a:rPr lang="pt-BR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percentual mínimo de 25%,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previsto no Art. 212 da Constituição Federal/88;</a:t>
            </a:r>
          </a:p>
          <a:p>
            <a:pPr algn="just"/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Excluir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conta bancária do </a:t>
            </a:r>
            <a:r>
              <a:rPr lang="pt-BR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Fundeb</a:t>
            </a:r>
            <a:r>
              <a:rPr lang="pt-BR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pt-BR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 Única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 Tesouro – CUTE;</a:t>
            </a:r>
          </a:p>
          <a:p>
            <a:pPr marL="342900" indent="-342900" algn="just">
              <a:buFontTx/>
              <a:buChar char="-"/>
            </a:pP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Computar somente, para fins do cumprimento do percentual mínimo em MDE, apenas as </a:t>
            </a:r>
            <a:r>
              <a:rPr lang="pt-BR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despesas pagas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“Dessa forma, será feita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comunicação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à Secretaria de Estado de Fazenda e Planejamento, à Secretaria de Estado de Educação, à Contadoria Geral do Estado, à Auditoria Geral do Estado e do Conselho de Acompanhamento e Controle Social do FUNDEB, acerca da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metodologia de análise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que será adotada na análise das próximas Prestações de Contas em função da decisão judicial, em caráter liminar, acima referenciada”.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K:\Laboratório de Orçamentos e Políticas Públicas\UTILITÁRIOS LOPP\LOGO LOPP\LOOP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9839" y="97742"/>
            <a:ext cx="1584176" cy="113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17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8771" y="0"/>
            <a:ext cx="10515600" cy="1325563"/>
          </a:xfrm>
        </p:spPr>
        <p:txBody>
          <a:bodyPr/>
          <a:lstStyle/>
          <a:p>
            <a:r>
              <a:rPr lang="pt-BR" b="1" dirty="0" smtClean="0">
                <a:solidFill>
                  <a:srgbClr val="002060"/>
                </a:solidFill>
              </a:rPr>
              <a:t>Fundamentação</a:t>
            </a:r>
            <a:endParaRPr lang="pt-BR" b="1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770" y="1325562"/>
            <a:ext cx="11270776" cy="535044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Arts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37 e 40 da CR/88 distinguiram as espécies de rendimentos ou contraprestações pecuniárias e seus correspondentes beneficiários: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Art. 37. [...]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XI – a </a:t>
            </a:r>
            <a:r>
              <a:rPr lang="pt-BR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remuneração</a:t>
            </a:r>
            <a:r>
              <a:rPr lang="pt-BR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 o </a:t>
            </a:r>
            <a:r>
              <a:rPr lang="pt-BR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subsídio</a:t>
            </a:r>
            <a:r>
              <a:rPr lang="pt-BR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dos ocupantes de cargos, funções e empregos públicos da administração direta, autárquica e fundacional, dos membros de qualquer dos poderes da União, dos Estados, do Distrito Federal e dos Municípios, dos detentores de mandato eletivo e dos demais agentes políticos e os proventos, pensões ou outra espécie remuneratória,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Art. 40. [...]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§ 2º Os </a:t>
            </a:r>
            <a:r>
              <a:rPr lang="pt-BR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proventos</a:t>
            </a:r>
            <a:r>
              <a:rPr lang="pt-BR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 aposentadoria e as </a:t>
            </a:r>
            <a:r>
              <a:rPr lang="pt-BR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pensões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por ocasião de sua concessão, </a:t>
            </a:r>
            <a:r>
              <a:rPr lang="pt-BR" sz="2000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não poderão exceder a remuneração do respectivo servidor,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no cargo efetivo em que se deu a aposentadoria ou que serviu de referência para a concessão da pensão.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§ 3º Os </a:t>
            </a:r>
            <a:r>
              <a:rPr lang="pt-BR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proventos</a:t>
            </a:r>
            <a:r>
              <a:rPr lang="pt-BR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 aposentadoria, por ocasião de sua </a:t>
            </a:r>
            <a:r>
              <a:rPr lang="pt-BR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concessão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serão calculados </a:t>
            </a:r>
            <a:r>
              <a:rPr lang="pt-BR" sz="2000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com base na remuneração do servidor no cargo efetivo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em que se der a aposentadoria e, na forma da lei, corresponderão à totalidade da remuneração. </a:t>
            </a:r>
          </a:p>
        </p:txBody>
      </p:sp>
      <p:pic>
        <p:nvPicPr>
          <p:cNvPr id="4" name="Picture 2" descr="K:\Laboratório de Orçamentos e Políticas Públicas\UTILITÁRIOS LOPP\LOGO LOPP\LOOP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9839" y="97742"/>
            <a:ext cx="1584176" cy="113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16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7798" y="86264"/>
            <a:ext cx="8468469" cy="6858000"/>
          </a:xfrm>
          <a:prstGeom prst="rect">
            <a:avLst/>
          </a:prstGeom>
        </p:spPr>
      </p:pic>
      <p:sp>
        <p:nvSpPr>
          <p:cNvPr id="5" name="Seta para cima 4"/>
          <p:cNvSpPr/>
          <p:nvPr/>
        </p:nvSpPr>
        <p:spPr>
          <a:xfrm rot="15580578">
            <a:off x="10938828" y="3597469"/>
            <a:ext cx="317969" cy="569071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cima 5"/>
          <p:cNvSpPr/>
          <p:nvPr/>
        </p:nvSpPr>
        <p:spPr>
          <a:xfrm rot="17407428">
            <a:off x="10938828" y="4052045"/>
            <a:ext cx="317969" cy="569071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8" name="Conector reto 7"/>
          <p:cNvCxnSpPr/>
          <p:nvPr/>
        </p:nvCxnSpPr>
        <p:spPr>
          <a:xfrm>
            <a:off x="2397799" y="1356105"/>
            <a:ext cx="1760133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4456982" y="2578936"/>
            <a:ext cx="2147977" cy="862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rco 10"/>
          <p:cNvSpPr/>
          <p:nvPr/>
        </p:nvSpPr>
        <p:spPr>
          <a:xfrm>
            <a:off x="9877449" y="166163"/>
            <a:ext cx="988818" cy="698738"/>
          </a:xfrm>
          <a:prstGeom prst="arc">
            <a:avLst>
              <a:gd name="adj1" fmla="val 58258"/>
              <a:gd name="adj2" fmla="val 0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250403" y="2625947"/>
            <a:ext cx="2531462" cy="9366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07000"/>
              </a:lnSpc>
              <a:spcAft>
                <a:spcPts val="1440"/>
              </a:spcAft>
              <a:buSzPts val="1000"/>
              <a:tabLst>
                <a:tab pos="457200" algn="l"/>
              </a:tabLst>
            </a:pPr>
            <a:r>
              <a:rPr lang="pt-BR" sz="54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24,41%</a:t>
            </a:r>
            <a:endParaRPr lang="pt-BR" sz="4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76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8771" y="0"/>
            <a:ext cx="10515600" cy="1325563"/>
          </a:xfrm>
        </p:spPr>
        <p:txBody>
          <a:bodyPr/>
          <a:lstStyle/>
          <a:p>
            <a:r>
              <a:rPr lang="pt-BR" b="1" dirty="0" err="1" smtClean="0">
                <a:solidFill>
                  <a:srgbClr val="002060"/>
                </a:solidFill>
              </a:rPr>
              <a:t>Fundeb</a:t>
            </a:r>
            <a:endParaRPr lang="pt-BR" b="1" dirty="0">
              <a:solidFill>
                <a:srgbClr val="002060"/>
              </a:solidFill>
            </a:endParaRPr>
          </a:p>
        </p:txBody>
      </p:sp>
      <p:pic>
        <p:nvPicPr>
          <p:cNvPr id="4" name="Picture 2" descr="K:\Laboratório de Orçamentos e Políticas Públicas\UTILITÁRIOS LOPP\LOGO LOPP\LOOP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9839" y="97742"/>
            <a:ext cx="1584176" cy="113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518770" y="1227822"/>
            <a:ext cx="11155365" cy="5448186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pt-BR" sz="4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Admite </a:t>
            </a:r>
            <a:r>
              <a:rPr lang="pt-BR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inclusão</a:t>
            </a:r>
            <a:r>
              <a:rPr lang="pt-BR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profissionais contratados </a:t>
            </a:r>
            <a:r>
              <a:rPr lang="pt-BR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temporariamente</a:t>
            </a:r>
            <a:r>
              <a:rPr lang="pt-BR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associada à sua regular vinculação contratual, ou seja, para atender a </a:t>
            </a:r>
            <a:r>
              <a:rPr lang="pt-BR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necessidade temporária de excepcional interesse público </a:t>
            </a:r>
            <a:r>
              <a:rPr lang="pt-BR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desde que atuem exclusivamente na </a:t>
            </a:r>
            <a:r>
              <a:rPr lang="pt-BR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docência</a:t>
            </a:r>
            <a:r>
              <a:rPr lang="pt-BR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educação básica pública (na atuação prioritária do ente federado, conforme art. 211 da Constituição); </a:t>
            </a:r>
            <a:endParaRPr lang="pt-BR" sz="4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pt-BR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pt-BR" sz="4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efine </a:t>
            </a:r>
            <a:r>
              <a:rPr lang="pt-BR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remuneração</a:t>
            </a:r>
            <a:r>
              <a:rPr lang="pt-BR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sendo o total de pagamentos efetuados aos profissionais, </a:t>
            </a:r>
            <a:r>
              <a:rPr lang="pt-BR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incluindo-se os encargos sociais</a:t>
            </a:r>
            <a:r>
              <a:rPr lang="pt-BR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pt-BR" sz="4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pt-BR" sz="4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xpressa 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proibição</a:t>
            </a:r>
            <a:r>
              <a:rPr lang="pt-BR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da utilização desta verba para pagamento de </a:t>
            </a:r>
            <a:r>
              <a:rPr lang="pt-BR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inativos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, mesmo quando em atividade, tenham atuado na educação básica.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                           PROCESSO TCE-RJ Nº 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113.304-9/18 </a:t>
            </a: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FLS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442 </a:t>
            </a:r>
          </a:p>
          <a:p>
            <a:pPr marL="0" indent="0" algn="just">
              <a:buNone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49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43" y="338187"/>
            <a:ext cx="11233030" cy="4934800"/>
          </a:xfrm>
          <a:prstGeom prst="rect">
            <a:avLst/>
          </a:prstGeom>
        </p:spPr>
      </p:pic>
      <p:sp>
        <p:nvSpPr>
          <p:cNvPr id="3" name="Seta para cima 2"/>
          <p:cNvSpPr/>
          <p:nvPr/>
        </p:nvSpPr>
        <p:spPr>
          <a:xfrm rot="17407428">
            <a:off x="11332666" y="4664520"/>
            <a:ext cx="317969" cy="569071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199836" y="5457357"/>
            <a:ext cx="110576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</a:rPr>
              <a:t>D</a:t>
            </a:r>
            <a:r>
              <a:rPr lang="pt-BR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ivergências decorreram do fato de o ERJ </a:t>
            </a:r>
            <a:r>
              <a:rPr lang="pt-BR" b="1" i="0" u="none" strike="noStrike" baseline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não considerar as parcelas referentes ao adicional de ICMS </a:t>
            </a:r>
            <a:r>
              <a:rPr lang="pt-BR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(Lei Estadual nº 4.056/02 – FECP, vigente até 2018) e das </a:t>
            </a:r>
            <a:r>
              <a:rPr lang="pt-BR" b="1" i="0" u="none" strike="noStrike" baseline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multas da Lei Complementar Estadual nº 134/09</a:t>
            </a:r>
            <a:r>
              <a:rPr lang="pt-BR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, destinadas ao Fundo de Administração Fazendária – FAF.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8406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180" y="303456"/>
            <a:ext cx="11683020" cy="3850706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461639" y="4202160"/>
            <a:ext cx="1142556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Verifica-se, assim, que </a:t>
            </a:r>
            <a:r>
              <a:rPr lang="pt-BR" sz="2800" b="1" i="0" u="none" strike="noStrike" baseline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70,04%</a:t>
            </a:r>
            <a:r>
              <a:rPr lang="pt-BR" sz="2800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dos recursos totais foram aplicados no </a:t>
            </a:r>
            <a:r>
              <a:rPr lang="pt-BR" sz="2800" b="1" i="0" u="none" strike="noStrike" baseline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Ensino Médio</a:t>
            </a:r>
            <a:r>
              <a:rPr lang="pt-BR" sz="2800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, e </a:t>
            </a:r>
            <a:r>
              <a:rPr lang="pt-BR" sz="2800" b="1" i="0" u="none" strike="noStrike" baseline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28,64%</a:t>
            </a:r>
            <a:r>
              <a:rPr lang="pt-BR" sz="2800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no </a:t>
            </a:r>
            <a:r>
              <a:rPr lang="pt-BR" sz="2800" b="1" i="0" u="none" strike="noStrike" baseline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Ensino Fundamental.</a:t>
            </a:r>
            <a:endParaRPr lang="pt-BR" sz="2800" b="1" dirty="0">
              <a:solidFill>
                <a:srgbClr val="FF0000"/>
              </a:solidFill>
            </a:endParaRPr>
          </a:p>
        </p:txBody>
      </p:sp>
      <p:sp>
        <p:nvSpPr>
          <p:cNvPr id="4" name="Arco 3"/>
          <p:cNvSpPr/>
          <p:nvPr/>
        </p:nvSpPr>
        <p:spPr>
          <a:xfrm>
            <a:off x="10636370" y="1049407"/>
            <a:ext cx="1250830" cy="914400"/>
          </a:xfrm>
          <a:prstGeom prst="arc">
            <a:avLst>
              <a:gd name="adj1" fmla="val 58258"/>
              <a:gd name="adj2" fmla="val 0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55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8287"/>
            <a:ext cx="12192000" cy="6439182"/>
          </a:xfrm>
          <a:prstGeom prst="rect">
            <a:avLst/>
          </a:prstGeom>
        </p:spPr>
      </p:pic>
      <p:sp>
        <p:nvSpPr>
          <p:cNvPr id="3" name="Seta para cima 2"/>
          <p:cNvSpPr/>
          <p:nvPr/>
        </p:nvSpPr>
        <p:spPr>
          <a:xfrm rot="4502968">
            <a:off x="10677059" y="4215946"/>
            <a:ext cx="317969" cy="569071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" name="Conector reto 3"/>
          <p:cNvCxnSpPr/>
          <p:nvPr/>
        </p:nvCxnSpPr>
        <p:spPr>
          <a:xfrm>
            <a:off x="508614" y="4589253"/>
            <a:ext cx="2346729" cy="862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/>
          <p:cNvCxnSpPr/>
          <p:nvPr/>
        </p:nvCxnSpPr>
        <p:spPr>
          <a:xfrm>
            <a:off x="508614" y="4157932"/>
            <a:ext cx="166524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508614" y="4917056"/>
            <a:ext cx="1570352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rco 9"/>
          <p:cNvSpPr/>
          <p:nvPr/>
        </p:nvSpPr>
        <p:spPr>
          <a:xfrm>
            <a:off x="10933697" y="1112555"/>
            <a:ext cx="1017917" cy="914400"/>
          </a:xfrm>
          <a:prstGeom prst="arc">
            <a:avLst>
              <a:gd name="adj1" fmla="val 58258"/>
              <a:gd name="adj2" fmla="val 0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Arco 8"/>
          <p:cNvSpPr/>
          <p:nvPr/>
        </p:nvSpPr>
        <p:spPr>
          <a:xfrm>
            <a:off x="10933697" y="5743069"/>
            <a:ext cx="1017917" cy="622220"/>
          </a:xfrm>
          <a:prstGeom prst="arc">
            <a:avLst>
              <a:gd name="adj1" fmla="val 58258"/>
              <a:gd name="adj2" fmla="val 0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429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923278" y="1818849"/>
            <a:ext cx="1056442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b="1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Dessa forma, impõe-se </a:t>
            </a:r>
            <a:r>
              <a:rPr lang="pt-BR" sz="3200" b="1" i="0" u="none" strike="noStrike" baseline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Determinação</a:t>
            </a:r>
            <a:r>
              <a:rPr lang="pt-BR" sz="3200" b="1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à Secretaria de Educação para que recomponha aos cofres do FUNDEB </a:t>
            </a:r>
            <a:r>
              <a:rPr lang="pt-BR" sz="3200" b="1" i="0" u="none" strike="noStrike" baseline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o valor gasto para pagamento de aposentadorias</a:t>
            </a:r>
            <a:r>
              <a:rPr lang="pt-BR" sz="3200" b="1" i="0" u="none" strike="noStrike" baseline="0" dirty="0" smtClean="0">
                <a:latin typeface="Calibri" panose="020F0502020204030204" pitchFamily="34" charset="0"/>
              </a:rPr>
              <a:t>.</a:t>
            </a:r>
            <a:r>
              <a:rPr lang="pt-BR" sz="3200" b="1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pt-BR" sz="3200" b="1" dirty="0"/>
          </a:p>
        </p:txBody>
      </p:sp>
      <p:sp>
        <p:nvSpPr>
          <p:cNvPr id="3" name="Retângulo 2"/>
          <p:cNvSpPr/>
          <p:nvPr/>
        </p:nvSpPr>
        <p:spPr>
          <a:xfrm>
            <a:off x="3904818" y="3579927"/>
            <a:ext cx="47196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PROCESSO TCE-RJ Nº 113.304-9/18 FLS. 461 </a:t>
            </a:r>
            <a:endParaRPr lang="pt-BR" dirty="0"/>
          </a:p>
        </p:txBody>
      </p:sp>
      <p:pic>
        <p:nvPicPr>
          <p:cNvPr id="4" name="Picture 2" descr="K:\Laboratório de Orçamentos e Políticas Públicas\UTILITÁRIOS LOPP\LOGO LOPP\LOOP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9839" y="97742"/>
            <a:ext cx="1584176" cy="113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923278" y="4563528"/>
            <a:ext cx="1056442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Aqui cabe esclarecer mais alguns detalhes orçamentários sobre as despesas com inativos...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71802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013" y="871659"/>
            <a:ext cx="10987537" cy="5787125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1690776" y="198255"/>
            <a:ext cx="100497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Função de Governo 12 em relação às </a:t>
            </a:r>
            <a:r>
              <a:rPr lang="pt-BR" sz="3200" b="1" dirty="0">
                <a:solidFill>
                  <a:srgbClr val="000000"/>
                </a:solidFill>
                <a:latin typeface="Calibri" panose="020F0502020204030204" pitchFamily="34" charset="0"/>
              </a:rPr>
              <a:t>D</a:t>
            </a:r>
            <a:r>
              <a:rPr lang="pt-BR" sz="32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espesas Totais</a:t>
            </a: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169039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24395" y="254409"/>
            <a:ext cx="1088994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solidFill>
                  <a:srgbClr val="FF0000"/>
                </a:solidFill>
              </a:rPr>
              <a:t>Sugestões do que pode ser solicitado ao ente público, a fim de </a:t>
            </a:r>
          </a:p>
          <a:p>
            <a:pPr algn="just"/>
            <a:r>
              <a:rPr lang="pt-BR" sz="2400" b="1" dirty="0" smtClean="0">
                <a:solidFill>
                  <a:srgbClr val="FF0000"/>
                </a:solidFill>
              </a:rPr>
              <a:t>consolidação e controle das contas públicas:</a:t>
            </a:r>
          </a:p>
          <a:p>
            <a:pPr algn="just"/>
            <a:endParaRPr lang="pt-BR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800" dirty="0" smtClean="0"/>
              <a:t>Discriminação detalhada da Folha de Pagamento por Órgão, Unidade Orçamentária e Unidade Gestora;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800" dirty="0" smtClean="0"/>
              <a:t>Dedução </a:t>
            </a:r>
            <a:r>
              <a:rPr lang="pt-BR" sz="2800" dirty="0"/>
              <a:t>do IRRF </a:t>
            </a:r>
            <a:r>
              <a:rPr lang="pt-BR" sz="2800" dirty="0" smtClean="0"/>
              <a:t>e discriminação do montante em separado da Despesa </a:t>
            </a:r>
            <a:r>
              <a:rPr lang="pt-BR" sz="2800" dirty="0"/>
              <a:t>Bruta com </a:t>
            </a:r>
            <a:r>
              <a:rPr lang="pt-BR" sz="2800" dirty="0" smtClean="0"/>
              <a:t>Pessoal;</a:t>
            </a:r>
            <a:endParaRPr lang="pt-BR" sz="28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800" dirty="0" smtClean="0"/>
              <a:t>Cômputo e projeção das </a:t>
            </a:r>
            <a:r>
              <a:rPr lang="pt-BR" sz="2800" dirty="0"/>
              <a:t>D</a:t>
            </a:r>
            <a:r>
              <a:rPr lang="pt-BR" sz="2800" dirty="0" smtClean="0"/>
              <a:t>espesas com Inativos;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800" dirty="0" smtClean="0"/>
              <a:t>Cômputo </a:t>
            </a:r>
            <a:r>
              <a:rPr lang="pt-BR" sz="2800" dirty="0"/>
              <a:t>e projeção das </a:t>
            </a:r>
            <a:r>
              <a:rPr lang="pt-BR" sz="2800" dirty="0" smtClean="0"/>
              <a:t>Contribuições Patronais;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800" dirty="0" smtClean="0"/>
              <a:t>Controlar todos os aportes </a:t>
            </a:r>
            <a:r>
              <a:rPr lang="pt-BR" sz="2800" dirty="0"/>
              <a:t>financeiros </a:t>
            </a:r>
            <a:r>
              <a:rPr lang="pt-BR" sz="2800" dirty="0" smtClean="0"/>
              <a:t>realizados para o RPPS, conforme finalidade;</a:t>
            </a:r>
            <a:endParaRPr lang="pt-BR" sz="28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800" dirty="0" smtClean="0"/>
              <a:t>Validação das contratações temporárias </a:t>
            </a:r>
            <a:r>
              <a:rPr lang="pt-BR" sz="2800" dirty="0"/>
              <a:t>para atender </a:t>
            </a:r>
            <a:r>
              <a:rPr lang="pt-BR" sz="2800" dirty="0" smtClean="0"/>
              <a:t>somente a </a:t>
            </a:r>
            <a:r>
              <a:rPr lang="pt-BR" sz="2800" dirty="0"/>
              <a:t>necessidade de excepcional interesse </a:t>
            </a:r>
            <a:r>
              <a:rPr lang="pt-BR" sz="2800" dirty="0" smtClean="0"/>
              <a:t>público;</a:t>
            </a:r>
            <a:endParaRPr lang="pt-BR" sz="28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800" dirty="0" smtClean="0"/>
              <a:t>Levantar todas os terceirizados </a:t>
            </a:r>
            <a:r>
              <a:rPr lang="pt-BR" sz="2800" dirty="0"/>
              <a:t>que substituem servidor ou empregado </a:t>
            </a:r>
            <a:r>
              <a:rPr lang="pt-BR" sz="2800" dirty="0" smtClean="0"/>
              <a:t>público.</a:t>
            </a:r>
            <a:endParaRPr lang="pt-BR" sz="2800" dirty="0"/>
          </a:p>
        </p:txBody>
      </p:sp>
      <p:pic>
        <p:nvPicPr>
          <p:cNvPr id="3" name="Picture 2" descr="K:\Laboratório de Orçamentos e Políticas Públicas\UTILITÁRIOS LOPP\LOGO LOPP\LOOP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9839" y="97742"/>
            <a:ext cx="1584176" cy="113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06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79394" y="3585073"/>
            <a:ext cx="1118586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srgbClr val="333333"/>
                </a:solidFill>
                <a:latin typeface="Georgia" panose="02040502050405020303" pitchFamily="18" charset="0"/>
              </a:rPr>
              <a:t>Beijing, 25 dez </a:t>
            </a:r>
            <a:r>
              <a:rPr lang="pt-BR" dirty="0" smtClean="0">
                <a:solidFill>
                  <a:srgbClr val="333333"/>
                </a:solidFill>
                <a:latin typeface="Georgia" panose="02040502050405020303" pitchFamily="18" charset="0"/>
              </a:rPr>
              <a:t>2017.</a:t>
            </a:r>
            <a:endParaRPr lang="pt-BR" b="1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algn="just"/>
            <a:r>
              <a:rPr lang="pt-BR" dirty="0">
                <a:solidFill>
                  <a:srgbClr val="333333"/>
                </a:solidFill>
                <a:latin typeface="Georgia" panose="02040502050405020303" pitchFamily="18" charset="0"/>
              </a:rPr>
              <a:t>A proporção de fundos em relação ao PIB superou 4% ao </a:t>
            </a:r>
            <a:r>
              <a:rPr lang="pt-BR" dirty="0" smtClean="0">
                <a:solidFill>
                  <a:srgbClr val="333333"/>
                </a:solidFill>
                <a:latin typeface="Georgia" panose="02040502050405020303" pitchFamily="18" charset="0"/>
              </a:rPr>
              <a:t>ano. </a:t>
            </a:r>
            <a:r>
              <a:rPr lang="pt-BR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Fundos </a:t>
            </a:r>
            <a:r>
              <a:rPr lang="pt-BR" b="1" dirty="0">
                <a:solidFill>
                  <a:srgbClr val="FF0000"/>
                </a:solidFill>
                <a:latin typeface="Georgia" panose="02040502050405020303" pitchFamily="18" charset="0"/>
              </a:rPr>
              <a:t>fiscais da China para educação ficaram em 3,1 trilhões de </a:t>
            </a:r>
            <a:r>
              <a:rPr lang="pt-BR" b="1" dirty="0" err="1">
                <a:solidFill>
                  <a:srgbClr val="FF0000"/>
                </a:solidFill>
                <a:latin typeface="Georgia" panose="02040502050405020303" pitchFamily="18" charset="0"/>
              </a:rPr>
              <a:t>yuans</a:t>
            </a:r>
            <a:r>
              <a:rPr lang="pt-BR" b="1" dirty="0">
                <a:solidFill>
                  <a:srgbClr val="FF0000"/>
                </a:solidFill>
                <a:latin typeface="Georgia" panose="02040502050405020303" pitchFamily="18" charset="0"/>
              </a:rPr>
              <a:t> (US$ 480 bilhões) em 2016, depois de crescer a um </a:t>
            </a:r>
            <a:r>
              <a:rPr lang="pt-BR" b="1" u="sng" dirty="0">
                <a:solidFill>
                  <a:srgbClr val="FF0000"/>
                </a:solidFill>
                <a:latin typeface="Georgia" panose="02040502050405020303" pitchFamily="18" charset="0"/>
              </a:rPr>
              <a:t>ritmo médio anual de 7,9% </a:t>
            </a:r>
            <a:r>
              <a:rPr lang="pt-BR" b="1" dirty="0">
                <a:solidFill>
                  <a:srgbClr val="FF0000"/>
                </a:solidFill>
                <a:latin typeface="Georgia" panose="02040502050405020303" pitchFamily="18" charset="0"/>
              </a:rPr>
              <a:t>desde </a:t>
            </a:r>
            <a:r>
              <a:rPr lang="pt-BR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2012</a:t>
            </a:r>
            <a:r>
              <a:rPr lang="pt-BR" dirty="0" smtClean="0">
                <a:solidFill>
                  <a:srgbClr val="333333"/>
                </a:solidFill>
                <a:latin typeface="Georgia" panose="02040502050405020303" pitchFamily="18" charset="0"/>
              </a:rPr>
              <a:t>, </a:t>
            </a:r>
            <a:r>
              <a:rPr lang="pt-BR" dirty="0">
                <a:solidFill>
                  <a:srgbClr val="333333"/>
                </a:solidFill>
                <a:latin typeface="Georgia" panose="02040502050405020303" pitchFamily="18" charset="0"/>
              </a:rPr>
              <a:t>segundo um relatório do Comitê Permanente da Assembleia Popular Nacional divulgado no sábado durante sua sessão bimestral, que dura seis dias.</a:t>
            </a:r>
          </a:p>
          <a:p>
            <a:pPr algn="just"/>
            <a:endParaRPr lang="pt-BR" dirty="0" smtClean="0">
              <a:solidFill>
                <a:srgbClr val="333333"/>
              </a:solidFill>
              <a:latin typeface="Georgia" panose="02040502050405020303" pitchFamily="18" charset="0"/>
            </a:endParaRPr>
          </a:p>
          <a:p>
            <a:pPr algn="just"/>
            <a:r>
              <a:rPr lang="pt-BR" dirty="0" smtClean="0">
                <a:solidFill>
                  <a:srgbClr val="333333"/>
                </a:solidFill>
                <a:latin typeface="Georgia" panose="02040502050405020303" pitchFamily="18" charset="0"/>
              </a:rPr>
              <a:t>Em </a:t>
            </a:r>
            <a:r>
              <a:rPr lang="pt-BR" dirty="0">
                <a:solidFill>
                  <a:srgbClr val="333333"/>
                </a:solidFill>
                <a:latin typeface="Georgia" panose="02040502050405020303" pitchFamily="18" charset="0"/>
              </a:rPr>
              <a:t>2016, </a:t>
            </a:r>
            <a:r>
              <a:rPr lang="pt-BR" b="1" dirty="0">
                <a:solidFill>
                  <a:srgbClr val="333333"/>
                </a:solidFill>
                <a:latin typeface="Georgia" panose="02040502050405020303" pitchFamily="18" charset="0"/>
              </a:rPr>
              <a:t>mais da metade dos fundos fiscais </a:t>
            </a:r>
            <a:r>
              <a:rPr lang="pt-BR" dirty="0">
                <a:solidFill>
                  <a:srgbClr val="333333"/>
                </a:solidFill>
                <a:latin typeface="Georgia" panose="02040502050405020303" pitchFamily="18" charset="0"/>
              </a:rPr>
              <a:t>para educação se destinaram à </a:t>
            </a:r>
            <a:r>
              <a:rPr lang="pt-BR" b="1" dirty="0">
                <a:solidFill>
                  <a:srgbClr val="333333"/>
                </a:solidFill>
                <a:latin typeface="Georgia" panose="02040502050405020303" pitchFamily="18" charset="0"/>
              </a:rPr>
              <a:t>educação obrigatória de nove anos</a:t>
            </a:r>
            <a:r>
              <a:rPr lang="pt-BR" dirty="0">
                <a:solidFill>
                  <a:srgbClr val="333333"/>
                </a:solidFill>
                <a:latin typeface="Georgia" panose="02040502050405020303" pitchFamily="18" charset="0"/>
              </a:rPr>
              <a:t>. O gasto em salários de professores e ajuda financeira aos estudantes também superou 50% dos fundos fiscais para educação em 2016, 10,6 pontos percentuais maior que em 2012, segundo o relatório.</a:t>
            </a:r>
          </a:p>
          <a:p>
            <a:pPr algn="just"/>
            <a:r>
              <a:rPr lang="pt-BR" dirty="0">
                <a:solidFill>
                  <a:srgbClr val="333333"/>
                </a:solidFill>
                <a:latin typeface="Georgia" panose="02040502050405020303" pitchFamily="18" charset="0"/>
              </a:rPr>
              <a:t>Em 2016, a maior parte dos fundos foi distribuída para áreas relativamente atrasadas, com 84% para regiões oeste e centro do país, menos desenvolvidas em comparação com a região leste.</a:t>
            </a:r>
            <a:endParaRPr lang="pt-BR" b="0" i="0" dirty="0">
              <a:solidFill>
                <a:srgbClr val="333333"/>
              </a:solidFill>
              <a:effectLst/>
              <a:latin typeface="Georgia" panose="02040502050405020303" pitchFamily="18" charset="0"/>
            </a:endParaRPr>
          </a:p>
        </p:txBody>
      </p:sp>
      <p:pic>
        <p:nvPicPr>
          <p:cNvPr id="1030" name="Picture 6" descr="Resultado de imagem para china educaca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076" y="232272"/>
            <a:ext cx="4762500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29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773" y="239141"/>
            <a:ext cx="9845336" cy="661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23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8771" y="0"/>
            <a:ext cx="10515600" cy="1325563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002060"/>
                </a:solidFill>
              </a:rPr>
              <a:t>Fundamentação</a:t>
            </a:r>
            <a:endParaRPr lang="pt-BR" b="1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771" y="1257245"/>
            <a:ext cx="11270776" cy="535044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O art. 70, inciso I, da LDB emprega o termo </a:t>
            </a:r>
            <a:r>
              <a:rPr lang="pt-B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“remuneração do pessoal docente”,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o que remete àqueles profissionais que estão ativos em suas funções, que </a:t>
            </a:r>
            <a:r>
              <a:rPr lang="pt-BR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contribuem para os objetivos básicos educacionais: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Art. 70. Considerar-se-ão como de manutenção e desenvolvimento do ensino as despesas realizadas com vistas à consecução dos objetivos básicos das instituições educacionais de todos os níveis, compreendendo as que se destinam a: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I - </a:t>
            </a:r>
            <a:r>
              <a:rPr lang="pt-B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remuneração</a:t>
            </a:r>
            <a:r>
              <a:rPr lang="pt-B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e aperfeiçoamento do pessoal docente e demais profissionais da educação;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K:\Laboratório de Orçamentos e Políticas Públicas\UTILITÁRIOS LOPP\LOGO LOPP\LOOP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9839" y="97742"/>
            <a:ext cx="1584176" cy="113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18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301" y="185816"/>
            <a:ext cx="8105775" cy="6200775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8251076" y="814036"/>
            <a:ext cx="380002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>
                <a:latin typeface="+mj-lt"/>
              </a:rPr>
              <a:t>Em ocasião do IV </a:t>
            </a:r>
            <a:r>
              <a:rPr lang="pt-BR" dirty="0">
                <a:latin typeface="+mj-lt"/>
              </a:rPr>
              <a:t>Congresso Internacional de Direito </a:t>
            </a:r>
            <a:r>
              <a:rPr lang="pt-BR" dirty="0" smtClean="0">
                <a:latin typeface="+mj-lt"/>
              </a:rPr>
              <a:t>Financeiro (Jun,2017),  </a:t>
            </a:r>
            <a:r>
              <a:rPr lang="pt-BR" b="0" i="0" dirty="0" smtClean="0">
                <a:effectLst/>
                <a:latin typeface="+mj-lt"/>
              </a:rPr>
              <a:t>os Tribunais de Contas ressaltaram a importância da matéria de Direito Financeiro e com isso redigiram a Carta de Fortaleza, endereçada à sociedade brasileira, ao Ministro da Educação e ao Conselho Federal da Ordem dos Advogados do </a:t>
            </a:r>
            <a:r>
              <a:rPr lang="pt-BR" dirty="0">
                <a:latin typeface="+mj-lt"/>
              </a:rPr>
              <a:t>Brasil, </a:t>
            </a:r>
            <a:r>
              <a:rPr lang="pt-BR" dirty="0" smtClean="0">
                <a:latin typeface="+mj-lt"/>
              </a:rPr>
              <a:t>solicitando que a disciplina passasse a </a:t>
            </a:r>
            <a:r>
              <a:rPr lang="pt-BR" dirty="0">
                <a:latin typeface="+mj-lt"/>
              </a:rPr>
              <a:t>ser obrigatória nas Faculdades de Direito. A Carta aberta é e </a:t>
            </a:r>
            <a:r>
              <a:rPr lang="pt-BR" b="0" i="0" dirty="0" smtClean="0">
                <a:effectLst/>
                <a:latin typeface="+mj-lt"/>
              </a:rPr>
              <a:t>destaca a relevância que o Direito Financeiro tem assumido nos últimos anos. </a:t>
            </a:r>
            <a:r>
              <a:rPr lang="pt-BR" b="1" i="1" dirty="0" smtClean="0">
                <a:effectLst/>
                <a:latin typeface="+mj-lt"/>
              </a:rPr>
              <a:t>“Os profissionais de Direito desconhecem sobre a matéria. Cabe ao MEC incluir o Direito Financeiro como disciplina obrigatória, e à OAB cobrar o tema nas provas da Ordem”, ressaltou o desembargador do TRF – 2ª Região, Marcus Abraham.</a:t>
            </a:r>
            <a:endParaRPr lang="pt-BR" b="1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9191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m para lugar de crianÃ§a Ã© no orcamen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198"/>
            <a:ext cx="12192000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67154" y="3226578"/>
            <a:ext cx="3989425" cy="323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dirty="0" smtClean="0">
                <a:solidFill>
                  <a:schemeClr val="bg1"/>
                </a:solidFill>
              </a:rPr>
              <a:t>Agradeço a atenção.</a:t>
            </a:r>
          </a:p>
          <a:p>
            <a:endParaRPr lang="pt-BR" sz="4400" dirty="0"/>
          </a:p>
          <a:p>
            <a:endParaRPr lang="pt-BR" sz="3200" dirty="0" smtClean="0"/>
          </a:p>
          <a:p>
            <a:endParaRPr lang="pt-BR" sz="3200" dirty="0"/>
          </a:p>
          <a:p>
            <a:r>
              <a:rPr lang="pt-BR" sz="3200" b="1" dirty="0" smtClean="0"/>
              <a:t>Karine Tomaz Veiga</a:t>
            </a:r>
          </a:p>
          <a:p>
            <a:r>
              <a:rPr lang="pt-BR" sz="2800" dirty="0"/>
              <a:t>k</a:t>
            </a:r>
            <a:r>
              <a:rPr lang="pt-BR" sz="2800" dirty="0" smtClean="0"/>
              <a:t>arine.veiga@mprj.mp.br</a:t>
            </a:r>
            <a:endParaRPr lang="pt-BR" sz="2800" dirty="0"/>
          </a:p>
        </p:txBody>
      </p:sp>
      <p:sp>
        <p:nvSpPr>
          <p:cNvPr id="4" name="Retângulo 3"/>
          <p:cNvSpPr/>
          <p:nvPr/>
        </p:nvSpPr>
        <p:spPr>
          <a:xfrm>
            <a:off x="6798832" y="5073237"/>
            <a:ext cx="517410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i="1" dirty="0" smtClean="0"/>
              <a:t>Lugar de criança é no </a:t>
            </a:r>
          </a:p>
          <a:p>
            <a:r>
              <a:rPr lang="pt-BR" sz="4400" i="1" dirty="0" smtClean="0"/>
              <a:t>Orçamento Público.</a:t>
            </a:r>
            <a:endParaRPr lang="pt-BR" sz="4400" i="1" dirty="0"/>
          </a:p>
        </p:txBody>
      </p:sp>
    </p:spTree>
    <p:extLst>
      <p:ext uri="{BB962C8B-B14F-4D97-AF65-F5344CB8AC3E}">
        <p14:creationId xmlns:p14="http://schemas.microsoft.com/office/powerpoint/2010/main" val="364168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8771" y="0"/>
            <a:ext cx="10515600" cy="1325563"/>
          </a:xfrm>
        </p:spPr>
        <p:txBody>
          <a:bodyPr/>
          <a:lstStyle/>
          <a:p>
            <a:r>
              <a:rPr lang="pt-BR" b="1" dirty="0" smtClean="0">
                <a:solidFill>
                  <a:srgbClr val="002060"/>
                </a:solidFill>
              </a:rPr>
              <a:t>Fundamentação</a:t>
            </a:r>
            <a:endParaRPr lang="pt-BR" b="1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771" y="1257245"/>
            <a:ext cx="11270776" cy="535044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 outra parte, os inativos e os pensionistas, por não exercerem atividades relacionadas às ações de manutenção e desenvolvimento do ensino, não contribuindo para seu incremento, inserem-se na vedação disposta no art. 71, VI, da LDB: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Art. 71. Não constituirão despesas de manutenção e desenvolvimento do ensino aquelas realizadas com: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VI - pessoal docente e demais trabalhadores da educação, </a:t>
            </a:r>
            <a:r>
              <a:rPr lang="pt-B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quando em desvio de função ou em atividade alheia à manutenção e desenvolvimento do ensino. 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K:\Laboratório de Orçamentos e Políticas Públicas\UTILITÁRIOS LOPP\LOGO LOPP\LOOP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9839" y="97742"/>
            <a:ext cx="1584176" cy="113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85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8771" y="0"/>
            <a:ext cx="10515600" cy="1325563"/>
          </a:xfrm>
        </p:spPr>
        <p:txBody>
          <a:bodyPr/>
          <a:lstStyle/>
          <a:p>
            <a:r>
              <a:rPr lang="pt-BR" b="1" dirty="0" smtClean="0">
                <a:solidFill>
                  <a:srgbClr val="002060"/>
                </a:solidFill>
              </a:rPr>
              <a:t>Fundamentação</a:t>
            </a:r>
            <a:endParaRPr lang="pt-BR" b="1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771" y="1097447"/>
            <a:ext cx="11270776" cy="535044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 art. 22, I, da Lei Federal n. 11.494/07 determina expressamente o conceito de remuneração e efetivo exercício para profissionais do magistério: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Art. 22. Pelo menos 60% (sessenta por cento) dos recursos anuais totais dos Fundos serão destinados ao pagamento da </a:t>
            </a:r>
            <a:r>
              <a:rPr lang="pt-BR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remuneração</a:t>
            </a:r>
            <a:r>
              <a:rPr lang="pt-BR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dos profissionais do </a:t>
            </a:r>
            <a:r>
              <a:rPr lang="pt-BR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magistério</a:t>
            </a:r>
            <a:r>
              <a:rPr lang="pt-BR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da educação básica </a:t>
            </a:r>
            <a:r>
              <a:rPr lang="pt-BR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efetivo exercício 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na rede pública.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Parágrafo único. Para os fins do disposto no caput deste artigo, considera-se: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 - </a:t>
            </a:r>
            <a:r>
              <a:rPr lang="pt-BR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remuneração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o total de pagamentos devidos aos profissionais do magistério da educação, em decorrência do </a:t>
            </a:r>
            <a:r>
              <a:rPr lang="pt-BR" sz="1800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efetivo exercício 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em cargo, emprego ou função, integrantes da estrutura, quadro ou tabela de servidores do Estado, Distrito Federal ou Município, conforme o caso, inclusive os encargos sociais incidentes;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II - </a:t>
            </a:r>
            <a:r>
              <a:rPr lang="pt-BR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profissionais do magistério da educação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docentes, profissionais que oferecem suporte pedagógico direto ao exercício da docência: direção ou administração escolar, planejamento, inspeção, supervisão, orientação educacional e coordenação pedagógica;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III - </a:t>
            </a:r>
            <a:r>
              <a:rPr lang="pt-BR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efetivo exercício</a:t>
            </a: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atuação </a:t>
            </a:r>
            <a:r>
              <a:rPr lang="pt-BR" sz="1800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efetiva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no desempenho das </a:t>
            </a:r>
            <a:r>
              <a:rPr lang="pt-BR" sz="1800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atividades de magistério 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previstas no inciso II deste parágrafo associada à sua regular vinculação contratual, temporária ou estatutária, com o ente governamental que o </a:t>
            </a:r>
            <a:r>
              <a:rPr lang="pt-BR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remunera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não sendo descaracterizado por eventuais afastamentos temporários previstos em lei, com ônus para o empregador, que não impliquem rompimento da relação jurídica existente.</a:t>
            </a:r>
          </a:p>
        </p:txBody>
      </p:sp>
      <p:pic>
        <p:nvPicPr>
          <p:cNvPr id="4" name="Picture 2" descr="K:\Laboratório de Orçamentos e Políticas Públicas\UTILITÁRIOS LOPP\LOGO LOPP\LOOP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9839" y="97742"/>
            <a:ext cx="1584176" cy="113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25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8771" y="0"/>
            <a:ext cx="10515600" cy="1325563"/>
          </a:xfrm>
        </p:spPr>
        <p:txBody>
          <a:bodyPr/>
          <a:lstStyle/>
          <a:p>
            <a:r>
              <a:rPr lang="pt-BR" b="1" dirty="0" smtClean="0">
                <a:solidFill>
                  <a:srgbClr val="002060"/>
                </a:solidFill>
              </a:rPr>
              <a:t>Cenário</a:t>
            </a:r>
            <a:endParaRPr lang="pt-BR" b="1" dirty="0">
              <a:solidFill>
                <a:srgbClr val="002060"/>
              </a:solidFill>
            </a:endParaRPr>
          </a:p>
        </p:txBody>
      </p:sp>
      <p:pic>
        <p:nvPicPr>
          <p:cNvPr id="4" name="Picture 2" descr="K:\Laboratório de Orçamentos e Políticas Públicas\UTILITÁRIOS LOPP\LOGO LOPP\LOOP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9839" y="97742"/>
            <a:ext cx="1584176" cy="113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0588" y="979110"/>
            <a:ext cx="9367006" cy="5510004"/>
          </a:xfrm>
          <a:prstGeom prst="rect">
            <a:avLst/>
          </a:prstGeom>
        </p:spPr>
      </p:pic>
      <p:cxnSp>
        <p:nvCxnSpPr>
          <p:cNvPr id="7" name="Conector reto 6"/>
          <p:cNvCxnSpPr/>
          <p:nvPr/>
        </p:nvCxnSpPr>
        <p:spPr>
          <a:xfrm>
            <a:off x="2299709" y="3431192"/>
            <a:ext cx="2147977" cy="862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774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5220069" y="3979479"/>
            <a:ext cx="713764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pt-BR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RISCOS</a:t>
            </a:r>
            <a:r>
              <a:rPr lang="pt-BR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FISCAIS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			SOCIAIS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				INSTITUCIONAIS</a:t>
            </a:r>
          </a:p>
          <a:p>
            <a:pPr algn="r"/>
            <a:endParaRPr lang="pt-BR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pt-B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48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44FDA6D13AE1247A9B0C79979AB1262" ma:contentTypeVersion="18" ma:contentTypeDescription="Crie um novo documento." ma:contentTypeScope="" ma:versionID="83a184262e473aeceb778863e87505bf">
  <xsd:schema xmlns:xsd="http://www.w3.org/2001/XMLSchema" xmlns:xs="http://www.w3.org/2001/XMLSchema" xmlns:p="http://schemas.microsoft.com/office/2006/metadata/properties" xmlns:ns2="e461758b-926b-44e9-b618-2ebbf9c7904c" xmlns:ns3="5b029b56-3411-473c-8dc4-47702cfa7f09" targetNamespace="http://schemas.microsoft.com/office/2006/metadata/properties" ma:root="true" ma:fieldsID="fcb0e20cc688b2b1cbd0e5fa140ef4b3" ns2:_="" ns3:_="">
    <xsd:import namespace="e461758b-926b-44e9-b618-2ebbf9c7904c"/>
    <xsd:import namespace="5b029b56-3411-473c-8dc4-47702cfa7f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61758b-926b-44e9-b618-2ebbf9c790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3" nillable="true" ma:taxonomy="true" ma:internalName="lcf76f155ced4ddcb4097134ff3c332f" ma:taxonomyFieldName="MediaServiceImageTags" ma:displayName="Marcações de imagem" ma:readOnly="false" ma:fieldId="{5cf76f15-5ced-4ddc-b409-7134ff3c332f}" ma:taxonomyMulti="true" ma:sspId="7f071e9a-c5f5-413c-99f8-544067b8309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5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029b56-3411-473c-8dc4-47702cfa7f0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f8e03233-003e-466b-8a0b-74bd81e32b73}" ma:internalName="TaxCatchAll" ma:showField="CatchAllData" ma:web="5b029b56-3411-473c-8dc4-47702cfa7f0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b029b56-3411-473c-8dc4-47702cfa7f09" xsi:nil="true"/>
    <lcf76f155ced4ddcb4097134ff3c332f xmlns="e461758b-926b-44e9-b618-2ebbf9c7904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71A63AB-1DAE-4EA9-84DE-4FB57F9A9BF6}"/>
</file>

<file path=customXml/itemProps2.xml><?xml version="1.0" encoding="utf-8"?>
<ds:datastoreItem xmlns:ds="http://schemas.openxmlformats.org/officeDocument/2006/customXml" ds:itemID="{9C6A7928-7471-4AEB-A245-27A18805394F}"/>
</file>

<file path=customXml/itemProps3.xml><?xml version="1.0" encoding="utf-8"?>
<ds:datastoreItem xmlns:ds="http://schemas.openxmlformats.org/officeDocument/2006/customXml" ds:itemID="{6B0261DC-D656-4CE7-A936-F04BE61B7A08}"/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2731</Words>
  <Application>Microsoft Office PowerPoint</Application>
  <PresentationFormat>Widescreen</PresentationFormat>
  <Paragraphs>149</Paragraphs>
  <Slides>51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51</vt:i4>
      </vt:variant>
    </vt:vector>
  </HeadingPairs>
  <TitlesOfParts>
    <vt:vector size="63" baseType="lpstr">
      <vt:lpstr>Arial</vt:lpstr>
      <vt:lpstr>Calibri</vt:lpstr>
      <vt:lpstr>Calibri Light</vt:lpstr>
      <vt:lpstr>Garamond</vt:lpstr>
      <vt:lpstr>Garamond-Bold</vt:lpstr>
      <vt:lpstr>Garamond-Italic</vt:lpstr>
      <vt:lpstr>Georgia</vt:lpstr>
      <vt:lpstr>Times New Roman</vt:lpstr>
      <vt:lpstr>Times-BoldItalic</vt:lpstr>
      <vt:lpstr>Times-Italic</vt:lpstr>
      <vt:lpstr>Times-Roman</vt:lpstr>
      <vt:lpstr>Tema do Office</vt:lpstr>
      <vt:lpstr>"É fundamental diminuir a distância entre o que se diz e o que se faz, de tal maneira que num dado momento a tua fala seja a tua prática."   Paulo Freire</vt:lpstr>
      <vt:lpstr>Abordagem</vt:lpstr>
      <vt:lpstr>Objetivo</vt:lpstr>
      <vt:lpstr>Fundamentação</vt:lpstr>
      <vt:lpstr>Fundamentação</vt:lpstr>
      <vt:lpstr>Fundamentação</vt:lpstr>
      <vt:lpstr>Fundamentação</vt:lpstr>
      <vt:lpstr>Cenário</vt:lpstr>
      <vt:lpstr>Apresentação do PowerPoint</vt:lpstr>
      <vt:lpstr>Apresentação do PowerPoint</vt:lpstr>
      <vt:lpstr>LOA ERJ 2018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Liquidações</vt:lpstr>
      <vt:lpstr>Apresentação do PowerPoint</vt:lpstr>
      <vt:lpstr>Liquidações Grupo de Despesa Pessoal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Fundeb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HP</dc:creator>
  <cp:lastModifiedBy>HP</cp:lastModifiedBy>
  <cp:revision>36</cp:revision>
  <dcterms:created xsi:type="dcterms:W3CDTF">2018-06-26T05:24:24Z</dcterms:created>
  <dcterms:modified xsi:type="dcterms:W3CDTF">2018-06-26T11:39:23Z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0x010100544FDA6D13AE1247A9B0C79979AB1262</vt:lpwstr>
  </property>
</Properties>
</file>