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4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31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13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6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61" r:id="rId4"/>
    <p:sldId id="263" r:id="rId5"/>
    <p:sldId id="264" r:id="rId6"/>
    <p:sldId id="265" r:id="rId7"/>
    <p:sldId id="267" r:id="rId8"/>
    <p:sldId id="279" r:id="rId9"/>
    <p:sldId id="268" r:id="rId10"/>
    <p:sldId id="266" r:id="rId11"/>
    <p:sldId id="271" r:id="rId12"/>
    <p:sldId id="272" r:id="rId13"/>
    <p:sldId id="273" r:id="rId14"/>
    <p:sldId id="270" r:id="rId15"/>
    <p:sldId id="277" r:id="rId16"/>
    <p:sldId id="282" r:id="rId17"/>
    <p:sldId id="284" r:id="rId18"/>
    <p:sldId id="269" r:id="rId19"/>
    <p:sldId id="278" r:id="rId20"/>
    <p:sldId id="294" r:id="rId21"/>
    <p:sldId id="274" r:id="rId22"/>
    <p:sldId id="285" r:id="rId23"/>
    <p:sldId id="286" r:id="rId24"/>
    <p:sldId id="287" r:id="rId25"/>
    <p:sldId id="288" r:id="rId26"/>
    <p:sldId id="289" r:id="rId27"/>
    <p:sldId id="290" r:id="rId28"/>
    <p:sldId id="291" r:id="rId29"/>
    <p:sldId id="293" r:id="rId30"/>
    <p:sldId id="292" r:id="rId31"/>
    <p:sldId id="280" r:id="rId3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ustomXml" Target="../customXml/item1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40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154D2C-4C0D-40D1-A6C8-083701916E29}" type="datetimeFigureOut">
              <a:rPr lang="pt-BR" smtClean="0"/>
              <a:t>20/6/2018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1B8CE4-A280-411A-BE37-1E12931C0A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2466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54CBB-5740-47A4-A641-F4A5B8AE944A}" type="datetimeFigureOut">
              <a:rPr lang="pt-BR" smtClean="0"/>
              <a:t>20/6/2018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45E036-FE18-4B53-9D78-AF50F9C3195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1136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5E036-FE18-4B53-9D78-AF50F9C3195F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2749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5E036-FE18-4B53-9D78-AF50F9C3195F}" type="slidenum">
              <a:rPr lang="pt-BR" smtClean="0"/>
              <a:t>31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5705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5D38D-A42E-41AD-979E-8FB3C66F5F2B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A04D6-B09E-4829-9016-B70C588EED3A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238B0-DEA3-4192-A3F1-51C22872D552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707E7-A93A-4B5D-9CDC-770DBD3EA73F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03643-9127-4D73-ACD9-04CB241063CF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78ECC-9513-4A02-8EFB-B000AD1215CD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2BC9D-8CDD-452E-A14D-10D00B7D9AB4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BE8DB-78B7-4234-837D-4000F6DF9DBD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27E8-7014-4085-9C20-A3EF65D8DEDE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1D488-1922-4447-A2AE-E60906120A9B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C351-4252-4E2D-9813-60C2CAC9212C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5BC13-7AFF-4637-8F19-0EA21A16A21F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775AE-52FC-4F48-898E-4D2709A84BC0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0335F-2839-42B1-8734-590C72876995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57BFC-8D53-40BC-AE1C-A7C9A28ACC13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E4-0288-44D8-824F-B54929838A9C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6228E-966B-46E4-BF1A-0B91727E2279}" type="datetime1">
              <a:rPr lang="en-US" smtClean="0"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cid:image001.png@01D32B02.BF1527C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FUNDEB PERMANENTE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pt-BR" dirty="0" smtClean="0"/>
              <a:t>TRAMITAÇÃO E  ALTERAÇÕES PROPOSTAS PELA PEC 15/15 E SEU SUBSTITUTIVO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236292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/>
              <a:t>INOVAÇÕES DA PRIMEIRA MINUTA DE SUBSTITUTIVO - Complementação </a:t>
            </a:r>
            <a:r>
              <a:rPr lang="pt-BR" dirty="0" smtClean="0"/>
              <a:t>da União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3200" dirty="0"/>
              <a:t>no mínimo 15% (quinze por cento) no primeiro ano de vigência desta Emenda Constitucional, ampliada progressivamente por acréscimo de 1,5 (um inteiro e cinco décimos) pontos percentuais a cada ano, até alcançar o valor equivalente a, no mínimo, 30% (trinta por cento) do total dos recursos 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879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800" dirty="0"/>
              <a:t>Redes municipais </a:t>
            </a:r>
            <a:r>
              <a:rPr lang="pt-BR" sz="2800" dirty="0" smtClean="0"/>
              <a:t>com valor </a:t>
            </a:r>
            <a:r>
              <a:rPr lang="pt-BR" sz="2800" dirty="0"/>
              <a:t>aluno maior que o CAQi  </a:t>
            </a:r>
            <a:r>
              <a:rPr lang="pt-BR" sz="2800" dirty="0" smtClean="0"/>
              <a:t> </a:t>
            </a:r>
            <a:r>
              <a:rPr lang="pt-BR" sz="2800" dirty="0"/>
              <a:t>Fonte: Binho </a:t>
            </a:r>
            <a:r>
              <a:rPr lang="pt-BR" sz="2800" dirty="0" smtClean="0"/>
              <a:t>Marques AP PEC 15</a:t>
            </a:r>
            <a:r>
              <a:rPr lang="pt-BR" sz="2800" dirty="0"/>
              <a:t/>
            </a:r>
            <a:br>
              <a:rPr lang="pt-BR" sz="2800" dirty="0"/>
            </a:br>
            <a:endParaRPr lang="pt-BR" sz="280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9987538"/>
              </p:ext>
            </p:extLst>
          </p:nvPr>
        </p:nvGraphicFramePr>
        <p:xfrm>
          <a:off x="677863" y="2160588"/>
          <a:ext cx="8596312" cy="372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9078"/>
                <a:gridCol w="2149078"/>
                <a:gridCol w="2149078"/>
                <a:gridCol w="2149078"/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2800" dirty="0">
                          <a:effectLst/>
                        </a:rPr>
                        <a:t>Escola - etapa</a:t>
                      </a:r>
                      <a:endParaRPr lang="pt-BR" sz="2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Redes municipais com</a:t>
                      </a:r>
                      <a:endParaRPr lang="pt-BR" sz="11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valor aluno maior que o CAQi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Assistência</a:t>
                      </a:r>
                      <a:endParaRPr lang="pt-BR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                                                                       Financeira do</a:t>
                      </a:r>
                      <a:endParaRPr lang="pt-BR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                                                                               FNDE via PAR</a:t>
                      </a:r>
                      <a:endParaRPr lang="pt-BR" sz="11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                                                                            (R$ milhões)                                                                 </a:t>
                      </a:r>
                      <a:endParaRPr lang="pt-BR" sz="11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 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Repasses (PNAE, PNLD,</a:t>
                      </a:r>
                      <a:endParaRPr lang="pt-BR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PDDE e PNATE)	                                 </a:t>
                      </a:r>
                      <a:endParaRPr lang="pt-BR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       (R$ milhões)</a:t>
                      </a:r>
                      <a:endParaRPr lang="pt-BR" sz="11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Creche       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28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72,1                   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184,1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Pré-escola    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3.240                  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2.433,0              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2.608,3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EF I urbano   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800" dirty="0">
                          <a:effectLst/>
                        </a:rPr>
                        <a:t>3.259                 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2.520,7              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2.714,9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EF I campo   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363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316,1               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320,2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EF II urbano  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1.971                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1.996,2               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2.500,7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EF I campo   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815   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778,1                   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854,9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378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3100" dirty="0"/>
              <a:t>Redes estaduais </a:t>
            </a:r>
            <a:r>
              <a:rPr lang="pt-BR" sz="3100" dirty="0" smtClean="0"/>
              <a:t>com valor </a:t>
            </a:r>
            <a:r>
              <a:rPr lang="pt-BR" sz="3100" dirty="0"/>
              <a:t>aluno maior que o CAQi - Fonte: Binho </a:t>
            </a:r>
            <a:r>
              <a:rPr lang="pt-BR" sz="3100" dirty="0" smtClean="0"/>
              <a:t>Marques AP </a:t>
            </a:r>
            <a:r>
              <a:rPr lang="pt-BR" sz="3100" dirty="0"/>
              <a:t>PEC 15</a:t>
            </a:r>
            <a:br>
              <a:rPr lang="pt-BR" sz="3100" dirty="0"/>
            </a:br>
            <a:r>
              <a:rPr lang="pt-BR" dirty="0">
                <a:solidFill>
                  <a:prstClr val="black"/>
                </a:solidFill>
                <a:latin typeface="Calibri Light" panose="020F0302020204030204"/>
              </a:rPr>
              <a:t/>
            </a:r>
            <a:br>
              <a:rPr lang="pt-BR" dirty="0">
                <a:solidFill>
                  <a:prstClr val="black"/>
                </a:solidFill>
                <a:latin typeface="Calibri Light" panose="020F0302020204030204"/>
              </a:rPr>
            </a:b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9403593"/>
              </p:ext>
            </p:extLst>
          </p:nvPr>
        </p:nvGraphicFramePr>
        <p:xfrm>
          <a:off x="677863" y="2160588"/>
          <a:ext cx="8596312" cy="295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9078"/>
                <a:gridCol w="2149078"/>
                <a:gridCol w="2149078"/>
                <a:gridCol w="2149078"/>
              </a:tblGrid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Escola - etapa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Redes estaduais com</a:t>
                      </a:r>
                      <a:endParaRPr lang="pt-BR" sz="11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valor aluno maior que o CAQi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Assistência                                                                Financeira do                                                        FNDE via PAR                                                         (R$ milhões)                                                                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Repasses (PNAE, PNLD,</a:t>
                      </a:r>
                      <a:endParaRPr lang="pt-BR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PDDE e PNATE)	                                 </a:t>
                      </a:r>
                      <a:endParaRPr lang="pt-BR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       (R$ milhões)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EF I urbano   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27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947,7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3.167,1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EF I campo   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2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109,2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88,9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EF II urbano  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27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947,7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1.167,1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EF I campo   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18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558,4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2.011,9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Ensino Médio  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27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>
                          <a:effectLst/>
                        </a:rPr>
                        <a:t>947,7</a:t>
                      </a:r>
                      <a:endParaRPr lang="pt-B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020" algn="ctr"/>
                        </a:tabLst>
                      </a:pPr>
                      <a:r>
                        <a:rPr lang="pt-BR" sz="1200" dirty="0">
                          <a:effectLst/>
                        </a:rPr>
                        <a:t>3.167,1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3597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3100" dirty="0" smtClean="0"/>
              <a:t>Elementos para a proposta da modalidade 2 de </a:t>
            </a:r>
            <a:r>
              <a:rPr lang="pt-BR" sz="3100" dirty="0"/>
              <a:t>complementação </a:t>
            </a:r>
            <a:r>
              <a:rPr lang="pt-BR" sz="3100" dirty="0" smtClean="0"/>
              <a:t>na primeira minuta de substitutivo  </a:t>
            </a:r>
            <a:r>
              <a:rPr lang="pt-BR" dirty="0" smtClean="0"/>
              <a:t>–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1400" dirty="0"/>
              <a:t>GT CAQ </a:t>
            </a:r>
            <a:r>
              <a:rPr lang="pt-BR" sz="1400" dirty="0" smtClean="0"/>
              <a:t>(2015) - </a:t>
            </a:r>
            <a:r>
              <a:rPr lang="pt-BR" sz="1400" dirty="0"/>
              <a:t>Fundeb é um poderoso mecanismo equalizador de recursos dentro de cada Unidade da Federação. Mas mesmo com este potente mecanismo equalizador, o valor total disponível por aluno para cada rede ou sistema de ensino ainda permanece desigual</a:t>
            </a:r>
            <a:r>
              <a:rPr lang="pt-BR" sz="1400" dirty="0" smtClean="0"/>
              <a:t>.</a:t>
            </a:r>
          </a:p>
          <a:p>
            <a:r>
              <a:rPr lang="pt-BR" sz="1400" dirty="0" smtClean="0"/>
              <a:t>Há município que estão em estados que recebem complementação e não precisariam. E há outros que estão em estados que não recebem, mas necessitam.Esses passarão a receber na modalidade 2.</a:t>
            </a:r>
            <a:endParaRPr lang="pt-BR" sz="1400" dirty="0"/>
          </a:p>
          <a:p>
            <a:r>
              <a:rPr lang="pt-BR" sz="1400" dirty="0"/>
              <a:t>Estudo Técnico nº 24/2017-CONOF/CD. </a:t>
            </a:r>
            <a:r>
              <a:rPr lang="pt-BR" sz="1400" dirty="0" smtClean="0"/>
              <a:t>Outubro/2017 –Cláudio Tanno – a partir da constação do GT Caq propõe a utilização do vaslor aluno ano total, que considera todas as fontes quando se calcular a complementação na modalidade 2 proposta no substitutivo</a:t>
            </a:r>
          </a:p>
          <a:p>
            <a:r>
              <a:rPr lang="pt-BR" sz="1400" dirty="0"/>
              <a:t>Luiz Araujo </a:t>
            </a:r>
            <a:r>
              <a:rPr lang="pt-BR" sz="1400" dirty="0" smtClean="0"/>
              <a:t>- O </a:t>
            </a:r>
            <a:r>
              <a:rPr lang="pt-BR" sz="1400" dirty="0"/>
              <a:t>FUNDEB melhorou, mas não melhorou tanto. No Coeficiente de Gini, </a:t>
            </a:r>
            <a:r>
              <a:rPr lang="pt-BR" sz="1400" dirty="0" smtClean="0"/>
              <a:t>nós saímos </a:t>
            </a:r>
            <a:r>
              <a:rPr lang="pt-BR" sz="1400" dirty="0"/>
              <a:t>de 0,24 para 0,21. Houve uma melhora, mas, como os recursos </a:t>
            </a:r>
            <a:r>
              <a:rPr lang="pt-BR" sz="1400" dirty="0" smtClean="0"/>
              <a:t>próprios fazem </a:t>
            </a:r>
            <a:r>
              <a:rPr lang="pt-BR" sz="1400" dirty="0"/>
              <a:t>a diferença, acontecem picos de desigualdade que continuam </a:t>
            </a:r>
            <a:r>
              <a:rPr lang="pt-BR" sz="1400" dirty="0" smtClean="0"/>
              <a:t>influenciando, como </a:t>
            </a:r>
            <a:r>
              <a:rPr lang="pt-BR" sz="1400" dirty="0"/>
              <a:t>é o fato de três ou quatro Estados brasileiros terem uma arrecadação </a:t>
            </a:r>
            <a:r>
              <a:rPr lang="pt-BR" sz="1400" dirty="0" smtClean="0"/>
              <a:t>muito grande</a:t>
            </a:r>
            <a:r>
              <a:rPr lang="pt-BR" sz="1400" dirty="0"/>
              <a:t>. Com isso, os seus Municípios sobem, mantendo a </a:t>
            </a:r>
            <a:r>
              <a:rPr lang="pt-BR" sz="1400" dirty="0" smtClean="0"/>
              <a:t>desigualdade ( Aud. </a:t>
            </a:r>
            <a:r>
              <a:rPr lang="pt-BR" sz="1400" dirty="0"/>
              <a:t>Púb Cesp </a:t>
            </a:r>
            <a:r>
              <a:rPr lang="pt-BR" sz="1400" dirty="0" smtClean="0"/>
              <a:t>07/03/2017)</a:t>
            </a:r>
            <a:endParaRPr lang="pt-BR" sz="1400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1599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Complementação da União ao Fundeb para 2018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pt-BR" dirty="0" smtClean="0"/>
          </a:p>
          <a:p>
            <a:r>
              <a:rPr lang="pt-BR" sz="3200" b="1" dirty="0" smtClean="0"/>
              <a:t>Alcança 9 </a:t>
            </a:r>
            <a:r>
              <a:rPr lang="pt-BR" sz="3200" b="1" dirty="0"/>
              <a:t>estados - AL, AM, BA, CE, MA, PA, PB, PE, </a:t>
            </a:r>
            <a:r>
              <a:rPr lang="pt-BR" sz="3200" b="1" dirty="0" smtClean="0"/>
              <a:t>PI</a:t>
            </a:r>
          </a:p>
          <a:p>
            <a:pPr marL="0" indent="0">
              <a:buNone/>
            </a:pPr>
            <a:endParaRPr lang="pt-BR" sz="3200" dirty="0"/>
          </a:p>
          <a:p>
            <a:r>
              <a:rPr lang="pt-BR" sz="3200" b="1" u="sng" dirty="0"/>
              <a:t>R$ -</a:t>
            </a:r>
            <a:r>
              <a:rPr lang="pt-BR" sz="3200" u="sng" dirty="0"/>
              <a:t> </a:t>
            </a:r>
            <a:r>
              <a:rPr lang="pt-BR" sz="3200" b="1" u="sng" dirty="0" smtClean="0"/>
              <a:t>13.608.395.956,89 - </a:t>
            </a:r>
            <a:r>
              <a:rPr lang="pt-BR" sz="3200" b="1" u="sng" dirty="0"/>
              <a:t>TOTAL </a:t>
            </a:r>
            <a:r>
              <a:rPr lang="pt-BR" sz="3200" b="1" u="sng" dirty="0" smtClean="0"/>
              <a:t>GERAL</a:t>
            </a:r>
          </a:p>
          <a:p>
            <a:pPr marL="0" indent="0">
              <a:buNone/>
            </a:pPr>
            <a:endParaRPr lang="pt-BR" sz="3200" dirty="0"/>
          </a:p>
          <a:p>
            <a:r>
              <a:rPr lang="pt-BR" sz="2400" b="1" dirty="0"/>
              <a:t>R$ 12.247.556.361,20 </a:t>
            </a:r>
            <a:r>
              <a:rPr lang="pt-BR" sz="2400" b="1" dirty="0" smtClean="0"/>
              <a:t>– complementação </a:t>
            </a:r>
            <a:r>
              <a:rPr lang="pt-BR" sz="2400" b="1" dirty="0"/>
              <a:t>+ 1.360.839.595,69 complementação piso</a:t>
            </a:r>
            <a:endParaRPr lang="pt-BR" sz="2400" dirty="0"/>
          </a:p>
          <a:p>
            <a:pPr marL="0" indent="0">
              <a:buNone/>
            </a:pPr>
            <a:r>
              <a:rPr lang="pt-BR" b="1" dirty="0"/>
              <a:t> </a:t>
            </a:r>
            <a:endParaRPr lang="pt-BR" dirty="0"/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3903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100" dirty="0" smtClean="0"/>
              <a:t>Âmbitos estaduais que podem ter todas (10%) ou algumas (15,20 ou 30%) das </a:t>
            </a:r>
            <a:r>
              <a:rPr lang="pt-BR" sz="3100" dirty="0"/>
              <a:t>redes </a:t>
            </a:r>
            <a:r>
              <a:rPr lang="pt-BR" sz="3100" dirty="0" smtClean="0"/>
              <a:t>atendidas</a:t>
            </a:r>
            <a:br>
              <a:rPr lang="pt-BR" sz="3100" dirty="0" smtClean="0"/>
            </a:br>
            <a:r>
              <a:rPr lang="pt-BR" sz="3100" dirty="0" smtClean="0"/>
              <a:t>Fonte</a:t>
            </a:r>
            <a:r>
              <a:rPr lang="pt-BR" sz="3100" dirty="0"/>
              <a:t>: ET nº 24/2017 </a:t>
            </a:r>
            <a:r>
              <a:rPr lang="pt-BR" sz="3100" dirty="0" err="1"/>
              <a:t>Conof</a:t>
            </a:r>
            <a:r>
              <a:rPr lang="pt-BR" sz="3100" dirty="0"/>
              <a:t> CD </a:t>
            </a:r>
            <a:r>
              <a:rPr lang="pt-BR" dirty="0"/>
              <a:t>- Cláudio Tanno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2285163"/>
              </p:ext>
            </p:extLst>
          </p:nvPr>
        </p:nvGraphicFramePr>
        <p:xfrm>
          <a:off x="677863" y="2160588"/>
          <a:ext cx="8596312" cy="43570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9078"/>
                <a:gridCol w="1220126"/>
                <a:gridCol w="1490133"/>
                <a:gridCol w="1617133"/>
                <a:gridCol w="2119842"/>
              </a:tblGrid>
              <a:tr h="7675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Complementação da União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10 %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15%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20 %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30 %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675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Valor (R$)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11.972,4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17.958,6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23,944,8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35,917,1</a:t>
                      </a:r>
                    </a:p>
                  </a:txBody>
                  <a:tcPr marL="68580" marR="68580" marT="0" marB="0"/>
                </a:tc>
              </a:tr>
              <a:tr h="7675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Nº de estados com redes beneficiadas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138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Estados com redes beneficiadas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RN, PB, PE, PI, AM, AL, CE, BA, PA, MA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RN, PB, PE, PI, AM, AL, CE, BA,PA,</a:t>
                      </a:r>
                      <a:r>
                        <a:rPr lang="it-IT" sz="18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</a:t>
                      </a:r>
                      <a:r>
                        <a:rPr lang="it-IT" sz="1800" dirty="0" smtClean="0">
                          <a:solidFill>
                            <a:srgbClr val="92D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it-IT" sz="18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AC,MT,MG,SE,RO,TO,MS,GO,ES,PR,AP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RN</a:t>
                      </a:r>
                      <a:r>
                        <a:rPr lang="pt-B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PB, PE, PI, AM, AL, CE, BA, </a:t>
                      </a:r>
                      <a:r>
                        <a:rPr lang="pt-BR" sz="18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PA,MA</a:t>
                      </a:r>
                      <a:r>
                        <a:rPr lang="pt-BR" sz="1800" dirty="0" smtClean="0">
                          <a:solidFill>
                            <a:srgbClr val="92D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AC,MT,MG,SE,RO,TO,MS,GO,ES,PR,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</a:t>
                      </a:r>
                      <a:r>
                        <a:rPr lang="pt-BR" sz="1800" dirty="0" smtClean="0">
                          <a:solidFill>
                            <a:srgbClr val="92D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pt-BR" sz="1800" dirty="0" smtClean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RJ,SC,SP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RN</a:t>
                      </a:r>
                      <a:r>
                        <a:rPr lang="pt-B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PB, PE, PI, AM, AL, CE, BA, PA, </a:t>
                      </a: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MA,AC,MT,MG,SE,RO,TO,MS,GO,ES,PR,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</a:t>
                      </a:r>
                      <a:r>
                        <a:rPr lang="pt-BR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pt-BR" sz="1800" dirty="0" smtClean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RJ,SC,SP, </a:t>
                      </a:r>
                      <a:r>
                        <a:rPr lang="pt-BR" sz="1800" dirty="0" smtClean="0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RS, RR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9061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800" dirty="0" smtClean="0"/>
              <a:t>PRIMEIRA MINUTA DE SUBSTITUTIVO </a:t>
            </a:r>
            <a:r>
              <a:rPr lang="pt-BR" sz="2800" dirty="0"/>
              <a:t>– MANTÉM A EXCLUSÃO DA COMPLEMENTAÇÃO FORA DO TETO DA EC 95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3200" dirty="0"/>
              <a:t>Art. 7º Dê-se a seguinte redação ao art. 60 do Ato das Disposições Constitucionais Transitórias:</a:t>
            </a:r>
          </a:p>
          <a:p>
            <a:r>
              <a:rPr lang="pt-BR" sz="3200" dirty="0"/>
              <a:t>“Art. 60. Aplica-se o disposto no art. 107, § 6º, I do Ato </a:t>
            </a:r>
            <a:r>
              <a:rPr lang="pt-BR" sz="3200" dirty="0" smtClean="0"/>
              <a:t>das </a:t>
            </a:r>
            <a:r>
              <a:rPr lang="pt-BR" sz="3200" smtClean="0"/>
              <a:t>Disposições Constitucionais </a:t>
            </a:r>
            <a:r>
              <a:rPr lang="pt-BR" sz="3200" dirty="0"/>
              <a:t>Transitórias aos recursos referidos no inciso III “a” e “b” do caput do art. 212-A da Constituição Federal. [...]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3649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/>
              <a:t>2018 - IMPACTO DA EC </a:t>
            </a:r>
            <a:r>
              <a:rPr lang="pt-BR" dirty="0" smtClean="0"/>
              <a:t>95 –PERDA COM O NOVO CRITÉRIO</a:t>
            </a:r>
            <a:br>
              <a:rPr lang="pt-BR" dirty="0" smtClean="0"/>
            </a:br>
            <a:r>
              <a:rPr lang="pt-BR" sz="1600" dirty="0" smtClean="0"/>
              <a:t>Fonte: </a:t>
            </a:r>
            <a:r>
              <a:rPr lang="pt-BR" sz="1600" dirty="0" err="1" smtClean="0"/>
              <a:t>Conof</a:t>
            </a:r>
            <a:endParaRPr lang="pt-BR" sz="1600" dirty="0"/>
          </a:p>
        </p:txBody>
      </p:sp>
      <p:pic>
        <p:nvPicPr>
          <p:cNvPr id="4" name="Imagem 4" descr="cid:image001.png@01D32B02.BF1527C0"/>
          <p:cNvPicPr>
            <a:picLocks noGrp="1" noChangeAspect="1" noChangeArrowheads="1"/>
          </p:cNvPicPr>
          <p:nvPr>
            <p:ph idx="1"/>
          </p:nvPr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334" y="2266833"/>
            <a:ext cx="7466667" cy="3438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5857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800" dirty="0"/>
              <a:t>INOVAÇÕES DA PRIMEIRA MINUTA DE SUBSTITUTIVO - Conteúdo </a:t>
            </a:r>
            <a:r>
              <a:rPr lang="pt-BR" sz="2800" dirty="0" smtClean="0"/>
              <a:t>de lei complementar (LRF)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exclusão, no cálculo da receita corrente líquida, de parte dos recursos recebidos pelo ente federado à conta do disposto no art. 212-A, para efeitos de compatibilizar a obrigação de dispêndio mínimo com o pagamento dos profissionais da </a:t>
            </a:r>
            <a:r>
              <a:rPr lang="pt-BR" sz="2800" dirty="0" smtClean="0"/>
              <a:t>educação com </a:t>
            </a:r>
            <a:r>
              <a:rPr lang="pt-BR" sz="2800" dirty="0"/>
              <a:t>o cumprimento dos limites com despesa de pessoal estabelecidos na referida lei complementar.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6446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Diagnóstico Brasil: por </a:t>
            </a:r>
            <a:r>
              <a:rPr lang="pt-BR" dirty="0" smtClean="0"/>
              <a:t>regiões –Fundeb e RCL Fonte : André Carvalho AP PEC 15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9782254"/>
              </p:ext>
            </p:extLst>
          </p:nvPr>
        </p:nvGraphicFramePr>
        <p:xfrm>
          <a:off x="677690" y="1930400"/>
          <a:ext cx="8596312" cy="459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4539"/>
                <a:gridCol w="1074539"/>
                <a:gridCol w="1074539"/>
                <a:gridCol w="1074539"/>
                <a:gridCol w="1074539"/>
                <a:gridCol w="1074539"/>
                <a:gridCol w="1074539"/>
                <a:gridCol w="1074539"/>
              </a:tblGrid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Representatividade do FUNDEB na RCL -BRASIL</a:t>
                      </a:r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Quantidade de municípios das regiões do Brasil e do Ceará</a:t>
                      </a:r>
                      <a:endParaRPr lang="pt-BR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Fundeb RCL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Ceará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CO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NE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NO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SE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SU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TOTAL</a:t>
                      </a:r>
                      <a:endParaRPr lang="pt-B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&lt; 20%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388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226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123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1768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736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3241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u="sng" dirty="0" smtClean="0">
                          <a:latin typeface="+mj-lt"/>
                        </a:rPr>
                        <a:t>&gt;</a:t>
                      </a:r>
                      <a:r>
                        <a:rPr lang="pt-BR" sz="1400" u="none" dirty="0" smtClean="0">
                          <a:latin typeface="+mj-lt"/>
                        </a:rPr>
                        <a:t>20% &lt; 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263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165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559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u="sng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r>
                        <a:rPr lang="pt-BR" sz="1400" u="none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25% &lt; 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44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355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56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45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11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477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u="sng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r>
                        <a:rPr lang="pt-BR" sz="1400" u="none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30%&lt; 35%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66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355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50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418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u="sng" dirty="0" smtClean="0">
                          <a:solidFill>
                            <a:srgbClr val="FF0000"/>
                          </a:solidFill>
                        </a:rPr>
                        <a:t>&gt;</a:t>
                      </a:r>
                      <a:r>
                        <a:rPr lang="pt-BR" sz="1400" dirty="0" smtClean="0">
                          <a:solidFill>
                            <a:srgbClr val="FF0000"/>
                          </a:solidFill>
                        </a:rPr>
                        <a:t>35%&lt; 40% </a:t>
                      </a:r>
                      <a:endParaRPr lang="pt-BR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38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220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28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rgbClr val="FF0000"/>
                          </a:solidFill>
                        </a:rPr>
                        <a:t>254</a:t>
                      </a:r>
                      <a:endParaRPr lang="pt-B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sng" dirty="0" smtClean="0"/>
                        <a:t>&gt;</a:t>
                      </a:r>
                      <a:r>
                        <a:rPr lang="pt-BR" sz="1400" u="none" baseline="0" dirty="0" smtClean="0"/>
                        <a:t> 40</a:t>
                      </a:r>
                      <a:r>
                        <a:rPr lang="pt-BR" sz="1400" dirty="0" smtClean="0"/>
                        <a:t>%&lt; 45%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128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u="sng" dirty="0" smtClean="0"/>
                        <a:t>&gt;</a:t>
                      </a:r>
                      <a:r>
                        <a:rPr lang="pt-BR" sz="1400" u="none" dirty="0" smtClean="0"/>
                        <a:t>4</a:t>
                      </a:r>
                      <a:r>
                        <a:rPr lang="pt-BR" sz="1400" dirty="0" smtClean="0"/>
                        <a:t>5%&lt; 50% 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47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u="sng" dirty="0" smtClean="0"/>
                        <a:t>&gt;</a:t>
                      </a:r>
                      <a:r>
                        <a:rPr lang="pt-BR" u="none" dirty="0" smtClean="0"/>
                        <a:t> </a:t>
                      </a:r>
                      <a:r>
                        <a:rPr lang="pt-BR" dirty="0" smtClean="0"/>
                        <a:t>50%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23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TOTAL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181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437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1569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368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1988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785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5147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393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/>
              <a:t>PEC 15 de 2015 </a:t>
            </a:r>
            <a:r>
              <a:rPr lang="pt-BR" dirty="0" smtClean="0"/>
              <a:t> - CÂMARA </a:t>
            </a:r>
            <a:r>
              <a:rPr lang="pt-BR" dirty="0"/>
              <a:t>DOS DEPUTADOS </a:t>
            </a:r>
            <a:r>
              <a:rPr lang="pt-BR" dirty="0" smtClean="0"/>
              <a:t>– </a:t>
            </a:r>
            <a:r>
              <a:rPr lang="pt-BR" dirty="0"/>
              <a:t>FUNDEB PERMANENTE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pt-BR" sz="2400" dirty="0">
                <a:solidFill>
                  <a:prstClr val="black"/>
                </a:solidFill>
              </a:rPr>
              <a:t>Prazo de vigência atual do Fundeb: </a:t>
            </a:r>
            <a:r>
              <a:rPr lang="pt-BR" sz="2400" b="1" dirty="0">
                <a:solidFill>
                  <a:prstClr val="black"/>
                </a:solidFill>
              </a:rPr>
              <a:t>2020</a:t>
            </a:r>
            <a:r>
              <a:rPr lang="pt-BR" sz="2400" dirty="0">
                <a:solidFill>
                  <a:prstClr val="black"/>
                </a:solidFill>
              </a:rPr>
              <a:t>, a meio caminho da vigência do Plano Nacional de Educação (PNE- 2014-2024)</a:t>
            </a:r>
          </a:p>
          <a:p>
            <a:pPr lvl="0"/>
            <a:r>
              <a:rPr lang="pt-BR" sz="2400" dirty="0">
                <a:solidFill>
                  <a:prstClr val="black"/>
                </a:solidFill>
              </a:rPr>
              <a:t>PEC 15/2015- transforma Fundeb em </a:t>
            </a:r>
            <a:r>
              <a:rPr lang="pt-BR" sz="2400" b="1" dirty="0">
                <a:solidFill>
                  <a:prstClr val="black"/>
                </a:solidFill>
              </a:rPr>
              <a:t>instrumento permanente </a:t>
            </a:r>
            <a:r>
              <a:rPr lang="pt-BR" sz="2400" dirty="0">
                <a:solidFill>
                  <a:prstClr val="black"/>
                </a:solidFill>
              </a:rPr>
              <a:t>de financiamento da educação básica pública: sai do ADCT e vai para o corpo </a:t>
            </a:r>
            <a:r>
              <a:rPr lang="pt-BR" sz="2400" dirty="0" smtClean="0">
                <a:solidFill>
                  <a:prstClr val="black"/>
                </a:solidFill>
              </a:rPr>
              <a:t>permanente – ART.212-A</a:t>
            </a:r>
            <a:endParaRPr lang="pt-BR" sz="2400" dirty="0">
              <a:solidFill>
                <a:prstClr val="black"/>
              </a:solidFill>
            </a:endParaRPr>
          </a:p>
          <a:p>
            <a:pPr lvl="0"/>
            <a:r>
              <a:rPr lang="pt-BR" sz="2400" dirty="0">
                <a:solidFill>
                  <a:prstClr val="black"/>
                </a:solidFill>
              </a:rPr>
              <a:t>Mantém a complementação da União no patamar mínimo de 10% do valor dos fundos</a:t>
            </a:r>
          </a:p>
          <a:p>
            <a:pPr lvl="0"/>
            <a:r>
              <a:rPr lang="pt-BR" sz="2400" dirty="0">
                <a:solidFill>
                  <a:prstClr val="black"/>
                </a:solidFill>
              </a:rPr>
              <a:t>Mantém elementos do </a:t>
            </a:r>
            <a:r>
              <a:rPr lang="pt-BR" sz="2400" dirty="0" smtClean="0">
                <a:solidFill>
                  <a:prstClr val="black"/>
                </a:solidFill>
              </a:rPr>
              <a:t>Fundeb ( natureza contábil, subvinculação, complementação,etc)</a:t>
            </a:r>
          </a:p>
          <a:p>
            <a:pPr lvl="0"/>
            <a:endParaRPr lang="pt-BR" sz="2000" dirty="0" smtClean="0">
              <a:solidFill>
                <a:prstClr val="black"/>
              </a:solidFill>
            </a:endParaRPr>
          </a:p>
          <a:p>
            <a:pPr lvl="0"/>
            <a:endParaRPr lang="pt-BR" sz="2400" dirty="0">
              <a:solidFill>
                <a:prstClr val="black"/>
              </a:solidFill>
            </a:endParaRPr>
          </a:p>
          <a:p>
            <a:endParaRPr lang="pt-BR" sz="2400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5732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6000" dirty="0" smtClean="0"/>
              <a:t>Segunda minuta</a:t>
            </a:r>
            <a:endParaRPr lang="pt-BR" sz="6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/>
              <a:t>Acrescenta a “transparência” como um dos aspectos sobre os quais a lei </a:t>
            </a:r>
            <a:r>
              <a:rPr lang="pt-BR" sz="2400" dirty="0" smtClean="0"/>
              <a:t>regulamentadora deve </a:t>
            </a:r>
            <a:r>
              <a:rPr lang="pt-BR" sz="2400" dirty="0"/>
              <a:t>dispor</a:t>
            </a:r>
          </a:p>
          <a:p>
            <a:r>
              <a:rPr lang="pt-BR" sz="2400" dirty="0" smtClean="0"/>
              <a:t>Remete a definição da responsabilidade e dever solidários à forma  da lei complementar prevista no art. 23, parágrafo único</a:t>
            </a:r>
          </a:p>
          <a:p>
            <a:r>
              <a:rPr lang="pt-BR" sz="2400" dirty="0" smtClean="0"/>
              <a:t>Suprime dispositivo referente a LRF</a:t>
            </a:r>
          </a:p>
          <a:p>
            <a:r>
              <a:rPr lang="pt-BR" sz="2400" dirty="0" smtClean="0"/>
              <a:t>Adota o critério do </a:t>
            </a:r>
            <a:r>
              <a:rPr lang="pt-BR" sz="2400" b="1" dirty="0" smtClean="0"/>
              <a:t>valor aluno </a:t>
            </a:r>
            <a:r>
              <a:rPr lang="pt-BR" sz="2400" b="1" dirty="0"/>
              <a:t>ano total (</a:t>
            </a:r>
            <a:r>
              <a:rPr lang="pt-BR" sz="2400" b="1" dirty="0" smtClean="0"/>
              <a:t>VAAT) </a:t>
            </a:r>
            <a:r>
              <a:rPr lang="pt-BR" sz="2400" dirty="0" smtClean="0"/>
              <a:t>para a complementação da União. Deixa de haver duas modalidades de complementação</a:t>
            </a:r>
            <a:endParaRPr lang="pt-BR" sz="2400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4854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Inovações PEC 24 (Senado  </a:t>
            </a:r>
            <a:r>
              <a:rPr lang="pt-BR" dirty="0" smtClean="0"/>
              <a:t>Federal) </a:t>
            </a:r>
            <a:r>
              <a:rPr lang="pt-BR" dirty="0"/>
              <a:t>– só trata do </a:t>
            </a:r>
            <a:r>
              <a:rPr lang="pt-BR" dirty="0" smtClean="0"/>
              <a:t>novo art. </a:t>
            </a:r>
            <a:r>
              <a:rPr lang="pt-BR" dirty="0"/>
              <a:t>212-A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/>
              <a:t>- Referência a percentual a ser definido em lei dos recursos provenientes da participação no resultado ou da compensação financeira pela exploração de petróleo e gás natural</a:t>
            </a:r>
          </a:p>
          <a:p>
            <a:r>
              <a:rPr lang="pt-BR" dirty="0"/>
              <a:t>- ponderações baseadas  no critério do custo aluno-qualidade;</a:t>
            </a:r>
          </a:p>
          <a:p>
            <a:r>
              <a:rPr lang="pt-BR" dirty="0"/>
              <a:t>- fiscalização inclusive por meio eletrônico de acesso público;</a:t>
            </a:r>
          </a:p>
          <a:p>
            <a:r>
              <a:rPr lang="pt-BR" dirty="0"/>
              <a:t>- complementação da União será de, no mínimo, 50% (cinquenta por cento) do total dos recursos</a:t>
            </a:r>
          </a:p>
          <a:p>
            <a:r>
              <a:rPr lang="pt-BR" dirty="0"/>
              <a:t>- progressividade : </a:t>
            </a:r>
          </a:p>
          <a:p>
            <a:r>
              <a:rPr lang="pt-BR" dirty="0"/>
              <a:t>I – 15% no primeiro ano </a:t>
            </a:r>
          </a:p>
          <a:p>
            <a:r>
              <a:rPr lang="pt-BR" dirty="0"/>
              <a:t>II – 20% no segundo ano </a:t>
            </a:r>
          </a:p>
          <a:p>
            <a:r>
              <a:rPr lang="pt-BR" dirty="0"/>
              <a:t>III – 25% no terceiro ano</a:t>
            </a:r>
          </a:p>
          <a:p>
            <a:r>
              <a:rPr lang="pt-BR" dirty="0"/>
              <a:t>IV – 30% no quarto ano </a:t>
            </a:r>
          </a:p>
          <a:p>
            <a:r>
              <a:rPr lang="pt-BR" dirty="0"/>
              <a:t>V – 40% no quinto ano </a:t>
            </a:r>
          </a:p>
          <a:p>
            <a:r>
              <a:rPr lang="pt-BR" sz="2300" b="1" dirty="0"/>
              <a:t>VI – 50%, a partir do sexto ano</a:t>
            </a:r>
          </a:p>
          <a:p>
            <a:r>
              <a:rPr lang="pt-BR" dirty="0"/>
              <a:t>- faz referência à exclusão da complementação do teto no novo art. 212-A</a:t>
            </a:r>
          </a:p>
          <a:p>
            <a:r>
              <a:rPr lang="pt-BR" dirty="0" smtClean="0"/>
              <a:t>O Senado Federal não permite a tramitação </a:t>
            </a:r>
            <a:r>
              <a:rPr lang="pt-BR" smtClean="0"/>
              <a:t>na vigência </a:t>
            </a:r>
            <a:r>
              <a:rPr lang="pt-BR" dirty="0" smtClean="0"/>
              <a:t>de intervenção federal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4944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800" i="1" dirty="0"/>
              <a:t>Site</a:t>
            </a:r>
            <a:r>
              <a:rPr lang="pt-BR" sz="2800" dirty="0"/>
              <a:t> para acompanhamento da PEC 15 de 2015  - calendário, notas taquigráficas, apresentações, substitutivo, emendas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600" dirty="0" smtClean="0"/>
              <a:t>www.camara.leg.br</a:t>
            </a:r>
            <a:endParaRPr lang="pt-BR" sz="3600" dirty="0"/>
          </a:p>
          <a:p>
            <a:r>
              <a:rPr lang="pt-BR" sz="3600" dirty="0"/>
              <a:t>Atividade legislativa – comissões – </a:t>
            </a:r>
            <a:r>
              <a:rPr lang="pt-BR" sz="3600" b="1" dirty="0"/>
              <a:t>comissões temporárias </a:t>
            </a:r>
            <a:r>
              <a:rPr lang="pt-BR" sz="3600" dirty="0"/>
              <a:t>– </a:t>
            </a:r>
            <a:r>
              <a:rPr lang="pt-BR" sz="3600" b="1" dirty="0"/>
              <a:t>especiais</a:t>
            </a:r>
            <a:r>
              <a:rPr lang="pt-BR" sz="3600" dirty="0"/>
              <a:t> - Comissões Especiais para dar parecer sobre PEC (em funcionamento) – PEC 015/15</a:t>
            </a:r>
          </a:p>
          <a:p>
            <a:endParaRPr lang="pt-BR" sz="3600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7120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Outros Sites úteis - 1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endParaRPr lang="pt-BR" dirty="0"/>
          </a:p>
          <a:p>
            <a:endParaRPr lang="pt-BR" dirty="0">
              <a:solidFill>
                <a:schemeClr val="tx1"/>
              </a:solidFill>
            </a:endParaRPr>
          </a:p>
          <a:p>
            <a:r>
              <a:rPr lang="pt-BR" sz="4300" dirty="0">
                <a:solidFill>
                  <a:schemeClr val="tx1"/>
                </a:solidFill>
              </a:rPr>
              <a:t>www.pne.mec.gov.br</a:t>
            </a:r>
          </a:p>
          <a:p>
            <a:r>
              <a:rPr lang="pt-BR" sz="4300" dirty="0">
                <a:solidFill>
                  <a:schemeClr val="tx1"/>
                </a:solidFill>
              </a:rPr>
              <a:t>www.mec.gov .</a:t>
            </a:r>
            <a:r>
              <a:rPr lang="pt-BR" sz="4300" dirty="0" err="1">
                <a:solidFill>
                  <a:schemeClr val="tx1"/>
                </a:solidFill>
              </a:rPr>
              <a:t>br</a:t>
            </a:r>
            <a:r>
              <a:rPr lang="pt-BR" sz="4300" dirty="0">
                <a:solidFill>
                  <a:schemeClr val="tx1"/>
                </a:solidFill>
              </a:rPr>
              <a:t> , inclusive link do CNE</a:t>
            </a:r>
          </a:p>
          <a:p>
            <a:r>
              <a:rPr lang="pt-BR" sz="4300" dirty="0">
                <a:solidFill>
                  <a:schemeClr val="tx1"/>
                </a:solidFill>
              </a:rPr>
              <a:t>www.undime.org.br</a:t>
            </a:r>
          </a:p>
          <a:p>
            <a:r>
              <a:rPr lang="pt-BR" sz="4300" dirty="0">
                <a:solidFill>
                  <a:schemeClr val="tx1"/>
                </a:solidFill>
              </a:rPr>
              <a:t>www.cnte.org.br</a:t>
            </a:r>
          </a:p>
          <a:p>
            <a:r>
              <a:rPr lang="pt-BR" sz="4300" dirty="0">
                <a:solidFill>
                  <a:schemeClr val="tx1"/>
                </a:solidFill>
              </a:rPr>
              <a:t>www.consed.org.br</a:t>
            </a:r>
          </a:p>
          <a:p>
            <a:r>
              <a:rPr lang="pt-BR" sz="4300" dirty="0">
                <a:solidFill>
                  <a:schemeClr val="tx1"/>
                </a:solidFill>
              </a:rPr>
              <a:t>www.anped.org.br , especialmente trabalhos do GT-5 e encomendados</a:t>
            </a:r>
          </a:p>
          <a:p>
            <a:r>
              <a:rPr lang="pt-BR" sz="4300" dirty="0">
                <a:solidFill>
                  <a:schemeClr val="tx1"/>
                </a:solidFill>
              </a:rPr>
              <a:t>www.anpae.org.br</a:t>
            </a:r>
          </a:p>
          <a:p>
            <a:r>
              <a:rPr lang="pt-BR" sz="4300" dirty="0">
                <a:solidFill>
                  <a:schemeClr val="tx1"/>
                </a:solidFill>
              </a:rPr>
              <a:t>www.campanhaeducacao.org.br</a:t>
            </a:r>
          </a:p>
          <a:p>
            <a:r>
              <a:rPr lang="pt-BR" sz="4300" dirty="0">
                <a:solidFill>
                  <a:schemeClr val="tx1"/>
                </a:solidFill>
              </a:rPr>
              <a:t>www.deolhonosplanos.org.br</a:t>
            </a:r>
          </a:p>
          <a:p>
            <a:r>
              <a:rPr lang="pt-BR" sz="4300" dirty="0">
                <a:solidFill>
                  <a:schemeClr val="tx1"/>
                </a:solidFill>
              </a:rPr>
              <a:t>www.observatoriodopne.org.br</a:t>
            </a:r>
          </a:p>
          <a:p>
            <a:r>
              <a:rPr lang="pt-BR" sz="4300" dirty="0">
                <a:solidFill>
                  <a:schemeClr val="tx1"/>
                </a:solidFill>
              </a:rPr>
              <a:t>www.acaoeducativa.org.br</a:t>
            </a:r>
          </a:p>
          <a:p>
            <a:r>
              <a:rPr lang="pt-BR" sz="4300" dirty="0">
                <a:solidFill>
                  <a:schemeClr val="tx1"/>
                </a:solidFill>
              </a:rPr>
              <a:t>http://www.todospelaeducacao.org.br</a:t>
            </a:r>
          </a:p>
          <a:p>
            <a:r>
              <a:rPr lang="pt-BR" sz="4300" dirty="0">
                <a:solidFill>
                  <a:schemeClr val="tx1"/>
                </a:solidFill>
              </a:rPr>
              <a:t>www.fineduca.org.br/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7304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Outros Sites úteis - </a:t>
            </a:r>
            <a:r>
              <a:rPr lang="pt-BR" dirty="0" smtClean="0"/>
              <a:t>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endParaRPr lang="pt-BR" sz="2600" dirty="0"/>
          </a:p>
          <a:p>
            <a:r>
              <a:rPr lang="pt-BR" sz="2600" dirty="0"/>
              <a:t>www.camara.leg.br , especialmente estudos e notas técnicas das consultorias legislativa e do orçamento, legislação e anais da Câmara e das constituintes (atividade-legislativa/</a:t>
            </a:r>
            <a:r>
              <a:rPr lang="pt-BR" sz="2600" dirty="0" err="1"/>
              <a:t>comissoes</a:t>
            </a:r>
            <a:r>
              <a:rPr lang="pt-BR" sz="2600" dirty="0"/>
              <a:t>/</a:t>
            </a:r>
            <a:r>
              <a:rPr lang="pt-BR" sz="2600" dirty="0" err="1"/>
              <a:t>comissoes</a:t>
            </a:r>
            <a:r>
              <a:rPr lang="pt-BR" sz="2600" dirty="0"/>
              <a:t>-permanentes/</a:t>
            </a:r>
            <a:r>
              <a:rPr lang="pt-BR" sz="2600" dirty="0" err="1"/>
              <a:t>ce</a:t>
            </a:r>
            <a:r>
              <a:rPr lang="pt-BR" sz="2600" dirty="0"/>
              <a:t>, para acessar a comissão de educação e seus </a:t>
            </a:r>
            <a:r>
              <a:rPr lang="pt-BR" sz="2600" dirty="0" err="1"/>
              <a:t>docs</a:t>
            </a:r>
            <a:r>
              <a:rPr lang="pt-BR" sz="2600" dirty="0"/>
              <a:t> e  </a:t>
            </a:r>
            <a:r>
              <a:rPr lang="pt-BR" sz="2600" dirty="0" err="1"/>
              <a:t>tb</a:t>
            </a:r>
            <a:r>
              <a:rPr lang="pt-BR" sz="2600" dirty="0"/>
              <a:t> outro </a:t>
            </a:r>
            <a:r>
              <a:rPr lang="pt-BR" sz="2600" dirty="0" err="1"/>
              <a:t>caminho:atividade-legislativa</a:t>
            </a:r>
            <a:r>
              <a:rPr lang="pt-BR" sz="2600" dirty="0"/>
              <a:t>/</a:t>
            </a:r>
            <a:r>
              <a:rPr lang="pt-BR" sz="2600" dirty="0" err="1"/>
              <a:t>comissoes</a:t>
            </a:r>
            <a:r>
              <a:rPr lang="pt-BR" sz="2600" dirty="0"/>
              <a:t>/comissões temporárias – especiais –para acessar os </a:t>
            </a:r>
            <a:r>
              <a:rPr lang="pt-BR" sz="2600" dirty="0" err="1"/>
              <a:t>docs</a:t>
            </a:r>
            <a:r>
              <a:rPr lang="pt-BR" sz="2600" dirty="0"/>
              <a:t> do </a:t>
            </a:r>
            <a:r>
              <a:rPr lang="pt-BR" sz="2600" dirty="0" err="1"/>
              <a:t>pne</a:t>
            </a:r>
            <a:r>
              <a:rPr lang="pt-BR" sz="2600" dirty="0"/>
              <a:t>(indicando a legislatura respectiva) e da PEC 15/15  -Fundeb permanente</a:t>
            </a:r>
          </a:p>
          <a:p>
            <a:r>
              <a:rPr lang="pt-BR" sz="2600" dirty="0" err="1"/>
              <a:t>www</a:t>
            </a:r>
            <a:r>
              <a:rPr lang="pt-BR" sz="2600" dirty="0"/>
              <a:t>. planalto.gov.br – especialmente legislação(incluindo mensagens de veto) e mensagens anuais do presidente ao Congresso</a:t>
            </a:r>
          </a:p>
          <a:p>
            <a:r>
              <a:rPr lang="pt-BR" sz="2600" dirty="0"/>
              <a:t>www.inep.gov.br/</a:t>
            </a:r>
          </a:p>
          <a:p>
            <a:r>
              <a:rPr lang="pt-BR" sz="2600" dirty="0"/>
              <a:t>www.senado.leg.br</a:t>
            </a:r>
          </a:p>
          <a:p>
            <a:r>
              <a:rPr lang="pt-BR" sz="2600" dirty="0"/>
              <a:t>www.tcu.gov.br – especialmente os relatórios anuais sobre as contas do governo</a:t>
            </a:r>
          </a:p>
          <a:p>
            <a:r>
              <a:rPr lang="pt-BR" sz="2600" dirty="0"/>
              <a:t>http://www.uncme.com.br</a:t>
            </a:r>
          </a:p>
          <a:p>
            <a:r>
              <a:rPr lang="pt-BR" sz="2600" dirty="0"/>
              <a:t>www.cnm.org.br</a:t>
            </a:r>
          </a:p>
          <a:p>
            <a:r>
              <a:rPr lang="pt-BR" sz="2600" dirty="0"/>
              <a:t>www.fnp.org.br</a:t>
            </a:r>
          </a:p>
          <a:p>
            <a:r>
              <a:rPr lang="pt-BR" sz="2600" dirty="0"/>
              <a:t>www.ibam.org.br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6068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Outros Sites úteis - </a:t>
            </a:r>
            <a:r>
              <a:rPr lang="pt-BR" dirty="0" smtClean="0"/>
              <a:t>3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www.fazenda.gov.br/confaz</a:t>
            </a:r>
          </a:p>
          <a:p>
            <a:r>
              <a:rPr lang="pt-BR" dirty="0"/>
              <a:t>www.tesouro.fazenda.gov.br</a:t>
            </a:r>
          </a:p>
          <a:p>
            <a:r>
              <a:rPr lang="pt-BR" dirty="0"/>
              <a:t>www.cnmp.mp.br/</a:t>
            </a:r>
          </a:p>
          <a:p>
            <a:r>
              <a:rPr lang="pt-BR" dirty="0"/>
              <a:t>www.mieib.org.br</a:t>
            </a:r>
          </a:p>
          <a:p>
            <a:r>
              <a:rPr lang="pt-BR" dirty="0"/>
              <a:t>www.fnde.gov.br</a:t>
            </a:r>
          </a:p>
          <a:p>
            <a:r>
              <a:rPr lang="pt-BR" dirty="0"/>
              <a:t>www.abrasf.org.br</a:t>
            </a:r>
          </a:p>
          <a:p>
            <a:r>
              <a:rPr lang="pt-BR" dirty="0"/>
              <a:t>www.oim.tmunicipal.org.br/</a:t>
            </a:r>
          </a:p>
          <a:p>
            <a:r>
              <a:rPr lang="pt-BR" dirty="0"/>
              <a:t>www.abmp.org.br</a:t>
            </a:r>
          </a:p>
          <a:p>
            <a:r>
              <a:rPr lang="pt-BR" dirty="0"/>
              <a:t>www.ipea.gov.br/</a:t>
            </a:r>
          </a:p>
          <a:p>
            <a:r>
              <a:rPr lang="pt-BR" dirty="0"/>
              <a:t>www.bndes.gov.br (banco federativo)</a:t>
            </a:r>
          </a:p>
          <a:p>
            <a:r>
              <a:rPr lang="pt-BR" dirty="0"/>
              <a:t>www.crl.edu – </a:t>
            </a:r>
            <a:r>
              <a:rPr lang="pt-BR" dirty="0" err="1"/>
              <a:t>brazilian</a:t>
            </a:r>
            <a:r>
              <a:rPr lang="pt-BR" dirty="0"/>
              <a:t> series </a:t>
            </a:r>
            <a:r>
              <a:rPr lang="pt-BR" dirty="0" err="1"/>
              <a:t>documents</a:t>
            </a:r>
            <a:r>
              <a:rPr lang="pt-BR" dirty="0"/>
              <a:t> </a:t>
            </a:r>
            <a:r>
              <a:rPr lang="pt-BR" dirty="0" err="1"/>
              <a:t>project</a:t>
            </a:r>
            <a:r>
              <a:rPr lang="pt-BR" dirty="0"/>
              <a:t> – documentos oficiais brasileiros desde 1821 - relatórios ministeriais e de presidentes de província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588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LEGISLAÇÃO E FINANCIAMENTO – 1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altLang="pt-BR" b="1" dirty="0"/>
              <a:t>EC nº 53/06 </a:t>
            </a:r>
            <a:r>
              <a:rPr lang="pt-BR" altLang="pt-BR" dirty="0"/>
              <a:t>– cria o FUNDEB, em substituição ao Fundef</a:t>
            </a:r>
          </a:p>
          <a:p>
            <a:r>
              <a:rPr lang="pt-BR" altLang="pt-BR" b="1" dirty="0"/>
              <a:t>EC nº 59/09  </a:t>
            </a:r>
            <a:r>
              <a:rPr lang="pt-BR" altLang="pt-BR" dirty="0" smtClean="0"/>
              <a:t>- fim da incidência da DRU na educação. Prevê</a:t>
            </a:r>
            <a:r>
              <a:rPr lang="pt-BR" altLang="pt-BR" dirty="0"/>
              <a:t>:</a:t>
            </a:r>
          </a:p>
          <a:p>
            <a:pPr algn="just"/>
            <a:r>
              <a:rPr lang="pt-BR" altLang="pt-BR" dirty="0"/>
              <a:t>- que a </a:t>
            </a:r>
            <a:r>
              <a:rPr lang="pt-BR" altLang="pt-BR" dirty="0">
                <a:solidFill>
                  <a:srgbClr val="000000"/>
                </a:solidFill>
              </a:rPr>
              <a:t>distribuição dos recursos públicos assegurará prioridade ao atendimento das necessidades do ensino obrigatório ( 4 a 17 anos), no que se refere a universalização, garantia de padrão de qualidade e equidade, nos termos do plano nacional de educação;</a:t>
            </a:r>
            <a:r>
              <a:rPr lang="pt-BR" altLang="pt-BR" dirty="0"/>
              <a:t> </a:t>
            </a:r>
          </a:p>
          <a:p>
            <a:pPr algn="just"/>
            <a:r>
              <a:rPr lang="pt-BR" altLang="pt-BR" dirty="0"/>
              <a:t>- </a:t>
            </a:r>
            <a:r>
              <a:rPr lang="pt-BR" altLang="pt-BR" dirty="0">
                <a:solidFill>
                  <a:srgbClr val="000000"/>
                </a:solidFill>
              </a:rPr>
              <a:t>estabelecimento de meta de aplicação de recursos públicos em educação como proporção do produto interno bruto.</a:t>
            </a:r>
            <a:endParaRPr lang="pt-BR" altLang="pt-BR" dirty="0"/>
          </a:p>
          <a:p>
            <a:r>
              <a:rPr lang="pt-BR" altLang="pt-BR" b="1" dirty="0" smtClean="0"/>
              <a:t>Lei </a:t>
            </a:r>
            <a:r>
              <a:rPr lang="pt-BR" altLang="pt-BR" b="1" dirty="0"/>
              <a:t>nº 9.394/96 – LDB </a:t>
            </a:r>
            <a:r>
              <a:rPr lang="pt-BR" altLang="pt-BR" dirty="0"/>
              <a:t>– garante princípios da  qualidade (art.3º, IX; 4º, IX e 74) e equidade (art.3º, I; 11, II e 75),fixa competências federativas (art.9º, 10 e 11) e define as despesas admitidas (art. 70) ou não (art. 71) como de </a:t>
            </a:r>
            <a:r>
              <a:rPr lang="pt-BR" altLang="pt-BR" dirty="0" smtClean="0"/>
              <a:t>MDE</a:t>
            </a:r>
          </a:p>
          <a:p>
            <a:r>
              <a:rPr lang="pt-BR" altLang="pt-BR" dirty="0"/>
              <a:t>Lei nº 9.452/97 -Determina que as Câmaras Municipais sejam obrigatoriamente notificadas da liberação de recursos federais para os respectivos </a:t>
            </a:r>
            <a:r>
              <a:rPr lang="pt-BR" altLang="pt-BR" dirty="0" smtClean="0"/>
              <a:t>municípios</a:t>
            </a:r>
          </a:p>
          <a:p>
            <a:r>
              <a:rPr lang="pt-BR" altLang="pt-BR" dirty="0"/>
              <a:t>Lei nº </a:t>
            </a:r>
            <a:r>
              <a:rPr lang="pt-BR" altLang="pt-BR" b="1" dirty="0"/>
              <a:t>9.766/98 </a:t>
            </a:r>
            <a:r>
              <a:rPr lang="pt-BR" altLang="pt-BR" dirty="0"/>
              <a:t>e </a:t>
            </a:r>
            <a:r>
              <a:rPr lang="pt-BR" altLang="pt-BR" b="1" dirty="0"/>
              <a:t>Lei nº </a:t>
            </a:r>
            <a:r>
              <a:rPr lang="pt-BR" altLang="pt-BR" b="1" dirty="0" smtClean="0"/>
              <a:t>10.832/03</a:t>
            </a:r>
            <a:r>
              <a:rPr lang="pt-BR" altLang="pt-BR" dirty="0" smtClean="0"/>
              <a:t>(altera </a:t>
            </a:r>
            <a:r>
              <a:rPr lang="pt-BR" altLang="pt-BR" dirty="0"/>
              <a:t>art. 15 da Lei nº 9.424- Lei do Fundef) -  </a:t>
            </a:r>
            <a:r>
              <a:rPr lang="pt-BR" altLang="pt-BR" dirty="0" smtClean="0"/>
              <a:t>Salário-educação</a:t>
            </a:r>
          </a:p>
          <a:p>
            <a:r>
              <a:rPr lang="pt-BR" altLang="pt-BR" b="1" dirty="0"/>
              <a:t>Lei  nº 11.494/07  </a:t>
            </a:r>
            <a:r>
              <a:rPr lang="pt-BR" altLang="pt-BR" dirty="0"/>
              <a:t>– Lei do </a:t>
            </a:r>
            <a:r>
              <a:rPr lang="pt-BR" altLang="pt-BR" dirty="0" smtClean="0"/>
              <a:t>FUNDEB</a:t>
            </a:r>
            <a:endParaRPr lang="pt-BR" altLang="pt-BR" dirty="0"/>
          </a:p>
          <a:p>
            <a:r>
              <a:rPr lang="pt-BR" altLang="pt-BR" b="1" dirty="0"/>
              <a:t>Lei Complementar 101</a:t>
            </a:r>
            <a:r>
              <a:rPr lang="pt-BR" altLang="pt-BR" dirty="0"/>
              <a:t>/2000 – LRF ( controle de despesas com pessoal, regras sobre transferências voluntárias)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4688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LEGISLAÇÃO E FINANCIAMENTO – </a:t>
            </a:r>
            <a:r>
              <a:rPr lang="pt-BR" dirty="0" smtClean="0"/>
              <a:t>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Clr>
                <a:srgbClr val="CC9900"/>
              </a:buClr>
            </a:pPr>
            <a:r>
              <a:rPr lang="pt-BR" altLang="pt-BR" dirty="0"/>
              <a:t>MP nº 2.178-36/01 e  </a:t>
            </a:r>
            <a:r>
              <a:rPr lang="pt-BR" altLang="pt-BR" dirty="0">
                <a:solidFill>
                  <a:srgbClr val="000000"/>
                </a:solidFill>
              </a:rPr>
              <a:t>Lei nº 11.947/09 </a:t>
            </a:r>
            <a:r>
              <a:rPr lang="pt-BR" altLang="pt-BR" dirty="0"/>
              <a:t>(PPDE e PNAE</a:t>
            </a:r>
            <a:r>
              <a:rPr lang="pt-BR" altLang="pt-BR" dirty="0" smtClean="0"/>
              <a:t>);</a:t>
            </a:r>
          </a:p>
          <a:p>
            <a:pPr>
              <a:lnSpc>
                <a:spcPct val="80000"/>
              </a:lnSpc>
              <a:buClr>
                <a:srgbClr val="CC9900"/>
              </a:buClr>
            </a:pPr>
            <a:r>
              <a:rPr lang="pt-BR" altLang="pt-BR" dirty="0" smtClean="0"/>
              <a:t>Lei nº 10.260/01 - Fies</a:t>
            </a:r>
            <a:endParaRPr lang="pt-BR" altLang="pt-BR" dirty="0"/>
          </a:p>
          <a:p>
            <a:pPr>
              <a:lnSpc>
                <a:spcPct val="80000"/>
              </a:lnSpc>
            </a:pPr>
            <a:r>
              <a:rPr lang="pt-BR" altLang="pt-BR" dirty="0"/>
              <a:t>Lei nº 10.845/04 – PAED(portadores de necessidades especiais);</a:t>
            </a:r>
          </a:p>
          <a:p>
            <a:pPr>
              <a:lnSpc>
                <a:spcPct val="80000"/>
              </a:lnSpc>
            </a:pPr>
            <a:r>
              <a:rPr lang="pt-BR" altLang="pt-BR" dirty="0"/>
              <a:t>Lei nº 10.880/04 (Lei do PNATE ) e </a:t>
            </a:r>
            <a:r>
              <a:rPr lang="pt-BR" altLang="pt-BR" dirty="0">
                <a:solidFill>
                  <a:srgbClr val="000000"/>
                </a:solidFill>
              </a:rPr>
              <a:t>Lei nº11.947/09 </a:t>
            </a:r>
            <a:r>
              <a:rPr lang="pt-BR" altLang="pt-BR" dirty="0"/>
              <a:t>– transporte escolar rural – educação básica pública;</a:t>
            </a:r>
          </a:p>
          <a:p>
            <a:pPr>
              <a:lnSpc>
                <a:spcPct val="80000"/>
              </a:lnSpc>
            </a:pPr>
            <a:r>
              <a:rPr lang="pt-BR" altLang="pt-BR" dirty="0"/>
              <a:t>Lei nº 11.250/05 – delegação de competência para DF e municípios para arrecadar  o ITR;</a:t>
            </a:r>
          </a:p>
          <a:p>
            <a:pPr>
              <a:lnSpc>
                <a:spcPct val="80000"/>
              </a:lnSpc>
            </a:pPr>
            <a:r>
              <a:rPr lang="pt-BR" altLang="pt-BR" dirty="0"/>
              <a:t>Lei nº 11.096/05 – </a:t>
            </a:r>
            <a:r>
              <a:rPr lang="pt-BR" altLang="pt-BR" dirty="0" err="1"/>
              <a:t>Prouni</a:t>
            </a:r>
            <a:r>
              <a:rPr lang="pt-BR" altLang="pt-BR" dirty="0" smtClean="0"/>
              <a:t>;</a:t>
            </a:r>
          </a:p>
          <a:p>
            <a:pPr>
              <a:lnSpc>
                <a:spcPct val="80000"/>
              </a:lnSpc>
            </a:pPr>
            <a:r>
              <a:rPr lang="pt-BR" altLang="pt-BR" dirty="0"/>
              <a:t>Lei nº 12.499/11 -Autoriza a União a transferir recursos financeiros aos Municípios e ao Distrito Federal, com a finalidade de </a:t>
            </a:r>
            <a:r>
              <a:rPr lang="pt-BR" altLang="pt-BR" dirty="0" smtClean="0"/>
              <a:t>prestar </a:t>
            </a:r>
            <a:r>
              <a:rPr lang="pt-BR" altLang="pt-BR" dirty="0"/>
              <a:t>apoio financeiro à manutenção de novos estabelecimentos públicos de educação </a:t>
            </a:r>
            <a:r>
              <a:rPr lang="pt-BR" altLang="pt-BR" dirty="0" smtClean="0"/>
              <a:t>infantil</a:t>
            </a:r>
          </a:p>
          <a:p>
            <a:pPr>
              <a:lnSpc>
                <a:spcPct val="80000"/>
              </a:lnSpc>
            </a:pPr>
            <a:r>
              <a:rPr lang="pt-BR" dirty="0" smtClean="0"/>
              <a:t>Lei nº 12.722/12</a:t>
            </a:r>
            <a:r>
              <a:rPr lang="pt-BR" b="1" dirty="0"/>
              <a:t> </a:t>
            </a:r>
            <a:r>
              <a:rPr lang="pt-BR" b="1" dirty="0" smtClean="0"/>
              <a:t>– Brasil Carinhoso</a:t>
            </a:r>
            <a:endParaRPr lang="pt-BR" alt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5909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LEGISLAÇÃO E FINANCIAMENTO – </a:t>
            </a:r>
            <a:r>
              <a:rPr lang="pt-BR" dirty="0" smtClean="0"/>
              <a:t>3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/>
              <a:t>Lei nº 12.513/11- Pronatec;</a:t>
            </a:r>
          </a:p>
          <a:p>
            <a:r>
              <a:rPr lang="pt-BR" dirty="0"/>
              <a:t>Lei nº 12.594/12 -Institui o Sistema Nacional de Atendimento Socioeducativo (</a:t>
            </a:r>
            <a:r>
              <a:rPr lang="pt-BR" dirty="0" err="1"/>
              <a:t>Sinase</a:t>
            </a:r>
            <a:r>
              <a:rPr lang="pt-BR" dirty="0"/>
              <a:t>). Prevê que o FNDE poderá financiar, na forma </a:t>
            </a:r>
            <a:r>
              <a:rPr lang="pt-BR" dirty="0" smtClean="0"/>
              <a:t>das </a:t>
            </a:r>
            <a:r>
              <a:rPr lang="pt-BR" dirty="0"/>
              <a:t>resoluções de seu conselho deliberativo, programas e projetos de educação básica relativos ao </a:t>
            </a:r>
            <a:r>
              <a:rPr lang="pt-BR" dirty="0" err="1"/>
              <a:t>Sinase</a:t>
            </a:r>
            <a:endParaRPr lang="pt-BR" dirty="0"/>
          </a:p>
          <a:p>
            <a:r>
              <a:rPr lang="pt-BR" dirty="0"/>
              <a:t>Lei Nº 12.688/12 – PROIES ( recuperação de créditos tributários);</a:t>
            </a:r>
          </a:p>
          <a:p>
            <a:r>
              <a:rPr lang="pt-BR" dirty="0"/>
              <a:t>Lei nº 12.695/12 – PAR;</a:t>
            </a:r>
          </a:p>
          <a:p>
            <a:r>
              <a:rPr lang="pt-BR" dirty="0"/>
              <a:t>Lei nº 12.858/13 – recursos da participação no resultado ou compensação financeira(</a:t>
            </a:r>
            <a:r>
              <a:rPr lang="pt-BR" b="1" dirty="0"/>
              <a:t>royalties</a:t>
            </a:r>
            <a:r>
              <a:rPr lang="pt-BR" dirty="0"/>
              <a:t>) do petróleo e gás para saúde e educação</a:t>
            </a:r>
          </a:p>
          <a:p>
            <a:r>
              <a:rPr lang="pt-BR" dirty="0"/>
              <a:t>Lei nº 12.881/13 - definição, qualificação, prerrogativas e finalidades das Instituições </a:t>
            </a:r>
            <a:r>
              <a:rPr lang="pt-BR" dirty="0" smtClean="0"/>
              <a:t>Comunitárias </a:t>
            </a:r>
            <a:r>
              <a:rPr lang="pt-BR" dirty="0"/>
              <a:t>de Educação Superior – ICES.  Disciplina o Termo de Parceria</a:t>
            </a:r>
          </a:p>
          <a:p>
            <a:r>
              <a:rPr lang="pt-BR" dirty="0"/>
              <a:t>Lei nº 13.005/14 – Plano Nacional de Educação – PNE 2 ( vigora até 2024)</a:t>
            </a:r>
          </a:p>
          <a:p>
            <a:r>
              <a:rPr lang="pt-BR" dirty="0"/>
              <a:t>EC 95/16 – cria teto de gastos (complementação da União ao Fundeb está fora do teto ( </a:t>
            </a:r>
            <a:r>
              <a:rPr lang="pt-BR" dirty="0" smtClean="0"/>
              <a:t>art. </a:t>
            </a:r>
            <a:r>
              <a:rPr lang="pt-BR" dirty="0"/>
              <a:t>107,§ 6º,I). Recursos do PAR são sujeitos ao teto - podem ser comprimidos)</a:t>
            </a:r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3693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/>
              <a:t>CF e Educação - Dispositivos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altLang="pt-BR" b="1" dirty="0"/>
              <a:t>6º</a:t>
            </a:r>
            <a:r>
              <a:rPr lang="pt-BR" altLang="pt-BR" dirty="0"/>
              <a:t> (direito social), </a:t>
            </a:r>
            <a:r>
              <a:rPr lang="pt-BR" altLang="pt-BR" b="1" dirty="0"/>
              <a:t>22, XXIV </a:t>
            </a:r>
            <a:r>
              <a:rPr lang="pt-BR" altLang="pt-BR" dirty="0"/>
              <a:t>( competência da União p/ diretrizes e bases), </a:t>
            </a:r>
            <a:r>
              <a:rPr lang="pt-BR" altLang="pt-BR" b="1" dirty="0"/>
              <a:t>23,V</a:t>
            </a:r>
            <a:r>
              <a:rPr lang="pt-BR" altLang="pt-BR" dirty="0"/>
              <a:t> ( competência comum </a:t>
            </a:r>
            <a:r>
              <a:rPr lang="pt-BR" altLang="pt-BR" dirty="0" err="1" smtClean="0"/>
              <a:t>Un</a:t>
            </a:r>
            <a:r>
              <a:rPr lang="pt-BR" altLang="pt-BR" dirty="0" smtClean="0"/>
              <a:t>/Est/DF/Mun.- </a:t>
            </a:r>
            <a:r>
              <a:rPr lang="pt-BR" altLang="pt-BR" dirty="0"/>
              <a:t>meios de acesso), </a:t>
            </a:r>
            <a:r>
              <a:rPr lang="pt-BR" altLang="pt-BR" b="1" dirty="0"/>
              <a:t>24,IX</a:t>
            </a:r>
            <a:r>
              <a:rPr lang="pt-BR" altLang="pt-BR" dirty="0"/>
              <a:t> ( competência concorrente), </a:t>
            </a:r>
            <a:r>
              <a:rPr lang="pt-BR" altLang="pt-BR" b="1" dirty="0"/>
              <a:t>30,VI</a:t>
            </a:r>
            <a:r>
              <a:rPr lang="pt-BR" altLang="pt-BR" dirty="0"/>
              <a:t> ( competência do município p/ programas de </a:t>
            </a:r>
            <a:r>
              <a:rPr lang="pt-BR" altLang="pt-BR" dirty="0" smtClean="0"/>
              <a:t>ed. </a:t>
            </a:r>
            <a:r>
              <a:rPr lang="pt-BR" altLang="pt-BR" dirty="0"/>
              <a:t>infantil e fundamental com cooperação téc. </a:t>
            </a:r>
            <a:r>
              <a:rPr lang="pt-BR" altLang="pt-BR" dirty="0" smtClean="0"/>
              <a:t>e </a:t>
            </a:r>
            <a:r>
              <a:rPr lang="pt-BR" altLang="pt-BR" dirty="0"/>
              <a:t>financeira de </a:t>
            </a:r>
            <a:r>
              <a:rPr lang="pt-BR" altLang="pt-BR" dirty="0" smtClean="0"/>
              <a:t>União </a:t>
            </a:r>
            <a:r>
              <a:rPr lang="pt-BR" altLang="pt-BR" dirty="0"/>
              <a:t>e </a:t>
            </a:r>
            <a:r>
              <a:rPr lang="pt-BR" altLang="pt-BR" dirty="0" smtClean="0"/>
              <a:t>Estado), </a:t>
            </a:r>
            <a:r>
              <a:rPr lang="pt-BR" altLang="pt-BR" dirty="0"/>
              <a:t>34, </a:t>
            </a:r>
            <a:r>
              <a:rPr lang="pt-BR" altLang="pt-BR" dirty="0" smtClean="0"/>
              <a:t>VII, “e</a:t>
            </a:r>
            <a:r>
              <a:rPr lang="pt-BR" altLang="pt-BR" dirty="0"/>
              <a:t>” ( define expressamente a aplicação em educação </a:t>
            </a:r>
            <a:r>
              <a:rPr lang="pt-BR" altLang="pt-BR" b="1" dirty="0"/>
              <a:t>como princípio constitucional</a:t>
            </a:r>
            <a:r>
              <a:rPr lang="pt-BR" altLang="pt-BR" dirty="0"/>
              <a:t> e seu descumprimento como hipótese de intervenção federal), 35 ,III ( prevê intervenção estadual nos municípios em caso de não aplicação em /MDE),</a:t>
            </a:r>
            <a:r>
              <a:rPr lang="pt-BR" altLang="pt-BR" b="1" dirty="0"/>
              <a:t>150,VI,”c” </a:t>
            </a:r>
            <a:r>
              <a:rPr lang="pt-BR" altLang="pt-BR" dirty="0"/>
              <a:t>(imunidade tributária </a:t>
            </a:r>
            <a:r>
              <a:rPr lang="pt-BR" altLang="pt-BR" dirty="0" smtClean="0"/>
              <a:t>instit. </a:t>
            </a:r>
            <a:r>
              <a:rPr lang="pt-BR" altLang="pt-BR" dirty="0"/>
              <a:t>sem fins lucrativos, atendidos os requisitos da lei).</a:t>
            </a:r>
          </a:p>
          <a:p>
            <a:r>
              <a:rPr lang="pt-BR" altLang="pt-BR" dirty="0"/>
              <a:t>205 – </a:t>
            </a:r>
            <a:r>
              <a:rPr lang="pt-BR" altLang="pt-BR" dirty="0" smtClean="0"/>
              <a:t>direito à educação</a:t>
            </a:r>
            <a:endParaRPr lang="pt-BR" altLang="pt-BR" dirty="0"/>
          </a:p>
          <a:p>
            <a:r>
              <a:rPr lang="pt-BR" altLang="pt-BR" dirty="0"/>
              <a:t>206 – princípios</a:t>
            </a:r>
          </a:p>
          <a:p>
            <a:r>
              <a:rPr lang="pt-BR" altLang="pt-BR" dirty="0"/>
              <a:t>207 – autonomia universitária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793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Inovações trazidas pela PEC nº 15/15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Insere o </a:t>
            </a:r>
            <a:r>
              <a:rPr lang="pt-BR" b="1" dirty="0"/>
              <a:t>planejamento como princípio constitucional </a:t>
            </a:r>
            <a:r>
              <a:rPr lang="pt-BR" dirty="0"/>
              <a:t>tb na ordem social e prevê a participação da sociedade na formulação, acompanhamento contínuo, monitoramento e avaliação periódica das políticas </a:t>
            </a:r>
            <a:r>
              <a:rPr lang="pt-BR" dirty="0" smtClean="0"/>
              <a:t>sociais; </a:t>
            </a:r>
            <a:endParaRPr lang="pt-BR" dirty="0"/>
          </a:p>
          <a:p>
            <a:r>
              <a:rPr lang="pt-BR" dirty="0"/>
              <a:t>Insere como </a:t>
            </a:r>
            <a:r>
              <a:rPr lang="pt-BR" b="1" dirty="0"/>
              <a:t>princípio constitucional, a “proibição do retrocesso</a:t>
            </a:r>
            <a:r>
              <a:rPr lang="pt-BR" dirty="0"/>
              <a:t>”, entendida, como a vedação da supressão ou diminuição de direitos a prestações sociais </a:t>
            </a:r>
            <a:r>
              <a:rPr lang="pt-BR" dirty="0" smtClean="0"/>
              <a:t>educacionais;</a:t>
            </a:r>
            <a:endParaRPr lang="pt-BR" dirty="0"/>
          </a:p>
          <a:p>
            <a:r>
              <a:rPr lang="pt-BR" dirty="0" smtClean="0"/>
              <a:t>Detalha os controles : </a:t>
            </a:r>
            <a:r>
              <a:rPr lang="pt-BR" dirty="0"/>
              <a:t>interno, externo e social;</a:t>
            </a:r>
          </a:p>
          <a:p>
            <a:r>
              <a:rPr lang="pt-BR" dirty="0"/>
              <a:t>além de assegurar a melhoria da qualidade, o financiamento deve </a:t>
            </a:r>
            <a:r>
              <a:rPr lang="pt-BR" b="1" dirty="0"/>
              <a:t>assegurar a equidade</a:t>
            </a:r>
            <a:r>
              <a:rPr lang="pt-BR" dirty="0"/>
              <a:t>( § 1º) ;</a:t>
            </a:r>
          </a:p>
          <a:p>
            <a:r>
              <a:rPr lang="pt-BR" dirty="0"/>
              <a:t>poderão ser integrados, na forma de lei de cada ente federativo, como recursos adicionais, às contas únicas e específicas do Fundeb, os recursos provenientes da participação no resultado ou da compensação financeira pela exploração de petróleo e gás natural(§ 3º) .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1042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CF e Educação - Dispositivos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altLang="pt-BR" dirty="0"/>
              <a:t>208 – dever do Estado ( inc. I - obrigatoriedade 4 aos 17)</a:t>
            </a:r>
          </a:p>
          <a:p>
            <a:r>
              <a:rPr lang="pt-BR" altLang="pt-BR" dirty="0"/>
              <a:t>209 - ensino  livre à iniciativa privada, atendidas como </a:t>
            </a:r>
            <a:r>
              <a:rPr lang="pt-BR" altLang="pt-BR" dirty="0" smtClean="0"/>
              <a:t>condições: cumprimento </a:t>
            </a:r>
            <a:r>
              <a:rPr lang="pt-BR" altLang="pt-BR" dirty="0"/>
              <a:t>das normas gerais da educação nacional e autorização e avaliação de qualidade pelo Poder Público.</a:t>
            </a:r>
          </a:p>
          <a:p>
            <a:r>
              <a:rPr lang="pt-BR" altLang="pt-BR" dirty="0"/>
              <a:t>210 - conteúdos mínimos para o ensino fundamental</a:t>
            </a:r>
          </a:p>
          <a:p>
            <a:r>
              <a:rPr lang="pt-BR" altLang="pt-BR" dirty="0"/>
              <a:t>211 – responsabilidades federativas – funções própria, supletiva e redistributiva</a:t>
            </a:r>
          </a:p>
          <a:p>
            <a:r>
              <a:rPr lang="pt-BR" altLang="pt-BR" dirty="0"/>
              <a:t>212 – </a:t>
            </a:r>
            <a:r>
              <a:rPr lang="pt-BR" altLang="pt-BR" dirty="0" smtClean="0"/>
              <a:t>financiamento – vinculação da receita de impostos (caput)/salário educação(§§ 5º e 6º)</a:t>
            </a:r>
            <a:endParaRPr lang="pt-BR" altLang="pt-BR" dirty="0"/>
          </a:p>
          <a:p>
            <a:r>
              <a:rPr lang="pt-BR" altLang="pt-BR" dirty="0"/>
              <a:t>213 – destinação de recursos públicos às escolas públicas, podendo ser dirigidos a escolas comunitárias, confessionais ou filantrópicas, atendidas condições legais</a:t>
            </a:r>
          </a:p>
          <a:p>
            <a:r>
              <a:rPr lang="pt-BR" altLang="pt-BR" dirty="0"/>
              <a:t>214 – Plano Nacional de Educação (PNE</a:t>
            </a:r>
            <a:r>
              <a:rPr lang="pt-BR" altLang="pt-BR" dirty="0" smtClean="0"/>
              <a:t>)</a:t>
            </a:r>
          </a:p>
          <a:p>
            <a:r>
              <a:rPr lang="pt-BR" altLang="pt-BR" dirty="0"/>
              <a:t>227 </a:t>
            </a:r>
            <a:r>
              <a:rPr lang="pt-BR" altLang="pt-BR" dirty="0" smtClean="0"/>
              <a:t>- dever </a:t>
            </a:r>
            <a:r>
              <a:rPr lang="pt-BR" altLang="pt-BR" dirty="0"/>
              <a:t>da família, da sociedade e do Estado assegurar à criança, ao adolescente e ao jovem, com absoluta prioridade, </a:t>
            </a:r>
            <a:r>
              <a:rPr lang="pt-BR" altLang="pt-BR" dirty="0" smtClean="0"/>
              <a:t>entre outros o direito à educação</a:t>
            </a:r>
            <a:endParaRPr lang="pt-BR" altLang="pt-BR" dirty="0"/>
          </a:p>
          <a:p>
            <a:r>
              <a:rPr lang="pt-BR" altLang="pt-BR" dirty="0"/>
              <a:t>Art. 60 </a:t>
            </a:r>
            <a:r>
              <a:rPr lang="pt-BR" altLang="pt-BR" dirty="0" smtClean="0"/>
              <a:t>ADCT -  Fundeb ( até 2020)</a:t>
            </a:r>
            <a:endParaRPr lang="pt-BR" altLang="pt-BR" dirty="0"/>
          </a:p>
          <a:p>
            <a:r>
              <a:rPr lang="pt-BR" altLang="pt-BR" dirty="0"/>
              <a:t>Art. 107, § 6º,I </a:t>
            </a:r>
            <a:r>
              <a:rPr lang="pt-BR" altLang="pt-BR" dirty="0" smtClean="0"/>
              <a:t>ADCT– </a:t>
            </a:r>
            <a:r>
              <a:rPr lang="pt-BR" altLang="pt-BR" dirty="0"/>
              <a:t>exclui do teto transferências constitucionais estabelecidas no § 6º do art. </a:t>
            </a:r>
            <a:r>
              <a:rPr lang="pt-BR" altLang="pt-BR" dirty="0" smtClean="0"/>
              <a:t>212 ( cota estadual e municipal </a:t>
            </a:r>
            <a:r>
              <a:rPr lang="pt-BR" altLang="pt-BR" dirty="0"/>
              <a:t>do Salário-educação) </a:t>
            </a:r>
            <a:r>
              <a:rPr lang="pt-BR" altLang="pt-BR" dirty="0" smtClean="0"/>
              <a:t>e inc. </a:t>
            </a:r>
            <a:r>
              <a:rPr lang="pt-BR" altLang="pt-BR" dirty="0"/>
              <a:t>V e VII do </a:t>
            </a:r>
            <a:r>
              <a:rPr lang="pt-BR" altLang="pt-BR" i="1" dirty="0"/>
              <a:t>caput</a:t>
            </a:r>
            <a:r>
              <a:rPr lang="pt-BR" altLang="pt-BR" dirty="0"/>
              <a:t> do art. </a:t>
            </a:r>
            <a:r>
              <a:rPr lang="pt-BR" altLang="pt-BR" dirty="0" smtClean="0"/>
              <a:t>60</a:t>
            </a:r>
            <a:r>
              <a:rPr lang="pt-BR" altLang="pt-BR" dirty="0"/>
              <a:t> </a:t>
            </a:r>
            <a:r>
              <a:rPr lang="pt-BR" altLang="pt-BR" dirty="0" smtClean="0"/>
              <a:t>do ADCT ( complementação da União ao Fundeb)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606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9600" dirty="0" smtClean="0"/>
              <a:t>Obrigado !</a:t>
            </a:r>
            <a:endParaRPr lang="pt-BR" sz="960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4000" dirty="0"/>
              <a:t>p</a:t>
            </a:r>
            <a:r>
              <a:rPr lang="pt-BR" sz="4000" dirty="0" smtClean="0"/>
              <a:t>aulo.martins@câmara.leg.br</a:t>
            </a:r>
            <a:endParaRPr lang="pt-BR" sz="4000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56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PEC </a:t>
            </a:r>
            <a:r>
              <a:rPr lang="pt-BR" dirty="0" smtClean="0"/>
              <a:t>15/2015 </a:t>
            </a:r>
            <a:r>
              <a:rPr lang="pt-BR" dirty="0"/>
              <a:t>-TRAMITAÇÃO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b="1" dirty="0"/>
              <a:t>Não houve apresentação de emendas</a:t>
            </a:r>
            <a:r>
              <a:rPr lang="pt-BR" dirty="0"/>
              <a:t>, uma vez que o primeiro prazo aberto foi ao final de 2016 e o segundo, já em 2017, entre dois feriados. </a:t>
            </a:r>
          </a:p>
          <a:p>
            <a:r>
              <a:rPr lang="pt-BR" dirty="0"/>
              <a:t>Com a necessidade da obtenção de 171 assinaturas e o clima político polarizado no Congresso Nacional, não houve ambiente favorável para a apresentação de emendas.</a:t>
            </a:r>
          </a:p>
          <a:p>
            <a:r>
              <a:rPr lang="pt-BR" dirty="0"/>
              <a:t> Este aspecto dificulta o trabalho da relatoria ao final do processo, pois a mediação política acerca da incorporação de emendas e seu debate público auxilia a construção e o fortalecimento de consensos. </a:t>
            </a:r>
            <a:endParaRPr lang="pt-BR" dirty="0" smtClean="0"/>
          </a:p>
          <a:p>
            <a:r>
              <a:rPr lang="pt-BR" dirty="0" smtClean="0"/>
              <a:t>Intervenção no estado do RJ – (art.60</a:t>
            </a:r>
            <a:r>
              <a:rPr lang="pt-BR" dirty="0"/>
              <a:t>,§</a:t>
            </a:r>
            <a:r>
              <a:rPr lang="pt-BR" dirty="0" smtClean="0"/>
              <a:t>1º e §4º)  CF – a Câmara entende que pode tramitar na comissão especial, só não pode votar em plenário. O Senado entendeu que deve paralisar tudo.</a:t>
            </a:r>
          </a:p>
          <a:p>
            <a:r>
              <a:rPr lang="pt-BR" dirty="0" smtClean="0"/>
              <a:t>22 audiências públicas antes da apresentação da primeira minuta de substitutivo</a:t>
            </a:r>
          </a:p>
          <a:p>
            <a:r>
              <a:rPr lang="pt-BR" dirty="0">
                <a:solidFill>
                  <a:schemeClr val="tx1"/>
                </a:solidFill>
              </a:rPr>
              <a:t>6</a:t>
            </a:r>
            <a:r>
              <a:rPr lang="pt-BR" dirty="0" smtClean="0">
                <a:solidFill>
                  <a:schemeClr val="tx1"/>
                </a:solidFill>
              </a:rPr>
              <a:t> </a:t>
            </a:r>
            <a:r>
              <a:rPr lang="pt-BR" dirty="0">
                <a:solidFill>
                  <a:schemeClr val="tx1"/>
                </a:solidFill>
              </a:rPr>
              <a:t>audiências públicas depois da </a:t>
            </a:r>
            <a:r>
              <a:rPr lang="pt-BR" dirty="0" smtClean="0">
                <a:solidFill>
                  <a:schemeClr val="tx1"/>
                </a:solidFill>
              </a:rPr>
              <a:t>apresentação da </a:t>
            </a:r>
            <a:r>
              <a:rPr lang="pt-BR" dirty="0">
                <a:solidFill>
                  <a:schemeClr val="tx1"/>
                </a:solidFill>
              </a:rPr>
              <a:t>primeira minuta de substitutivo</a:t>
            </a:r>
          </a:p>
          <a:p>
            <a:endParaRPr lang="pt-BR" dirty="0" smtClean="0">
              <a:solidFill>
                <a:srgbClr val="FF0000"/>
              </a:solidFill>
            </a:endParaRP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171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INOVAÇÕES DA PRIMEIRA MINUTA DE </a:t>
            </a:r>
            <a:r>
              <a:rPr lang="pt-BR" b="1" dirty="0" smtClean="0"/>
              <a:t>SUBSTITUTIVO</a:t>
            </a:r>
            <a:r>
              <a:rPr lang="pt-BR" dirty="0" smtClean="0"/>
              <a:t> - 1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2000" b="1" dirty="0">
                <a:solidFill>
                  <a:schemeClr val="tx1"/>
                </a:solidFill>
              </a:rPr>
              <a:t>responsabilidade solidária </a:t>
            </a:r>
            <a:r>
              <a:rPr lang="pt-BR" sz="2000" dirty="0">
                <a:solidFill>
                  <a:schemeClr val="tx1"/>
                </a:solidFill>
              </a:rPr>
              <a:t>dos entes </a:t>
            </a:r>
            <a:r>
              <a:rPr lang="pt-BR" sz="2000" dirty="0" smtClean="0">
                <a:solidFill>
                  <a:schemeClr val="tx1"/>
                </a:solidFill>
              </a:rPr>
              <a:t>federados – 208,§ 1</a:t>
            </a:r>
          </a:p>
          <a:p>
            <a:r>
              <a:rPr lang="pt-BR" sz="2000" dirty="0">
                <a:solidFill>
                  <a:schemeClr val="tx1"/>
                </a:solidFill>
              </a:rPr>
              <a:t>assegurar a universalização, qualidade e equidade do ensino </a:t>
            </a:r>
            <a:r>
              <a:rPr lang="pt-BR" sz="2000" dirty="0" smtClean="0">
                <a:solidFill>
                  <a:schemeClr val="tx1"/>
                </a:solidFill>
              </a:rPr>
              <a:t>obrigatório - </a:t>
            </a:r>
            <a:r>
              <a:rPr lang="pt-BR" sz="2000" b="1" dirty="0" smtClean="0">
                <a:solidFill>
                  <a:schemeClr val="tx1"/>
                </a:solidFill>
              </a:rPr>
              <a:t>dever </a:t>
            </a:r>
            <a:r>
              <a:rPr lang="pt-BR" sz="2000" b="1" dirty="0">
                <a:solidFill>
                  <a:schemeClr val="tx1"/>
                </a:solidFill>
              </a:rPr>
              <a:t>solidário </a:t>
            </a:r>
            <a:r>
              <a:rPr lang="pt-BR" sz="2000" dirty="0" smtClean="0">
                <a:solidFill>
                  <a:schemeClr val="tx1"/>
                </a:solidFill>
              </a:rPr>
              <a:t>– art 211,§ 4º</a:t>
            </a:r>
          </a:p>
          <a:p>
            <a:r>
              <a:rPr lang="pt-BR" sz="2000" dirty="0" smtClean="0">
                <a:solidFill>
                  <a:schemeClr val="tx1"/>
                </a:solidFill>
              </a:rPr>
              <a:t>extensão para os demais entes federados da regra contida na LDB ( art. </a:t>
            </a:r>
            <a:r>
              <a:rPr lang="pt-BR" sz="2000" dirty="0">
                <a:solidFill>
                  <a:schemeClr val="tx1"/>
                </a:solidFill>
              </a:rPr>
              <a:t>11,II </a:t>
            </a:r>
            <a:r>
              <a:rPr lang="pt-BR" sz="2000" dirty="0" smtClean="0">
                <a:solidFill>
                  <a:schemeClr val="tx1"/>
                </a:solidFill>
              </a:rPr>
              <a:t>e atualmente  </a:t>
            </a:r>
            <a:r>
              <a:rPr lang="pt-BR" sz="2000" dirty="0">
                <a:solidFill>
                  <a:schemeClr val="tx1"/>
                </a:solidFill>
              </a:rPr>
              <a:t>válida somente </a:t>
            </a:r>
            <a:r>
              <a:rPr lang="pt-BR" sz="2000" dirty="0" smtClean="0">
                <a:solidFill>
                  <a:schemeClr val="tx1"/>
                </a:solidFill>
              </a:rPr>
              <a:t>para o </a:t>
            </a:r>
            <a:r>
              <a:rPr lang="pt-BR" sz="2000" dirty="0">
                <a:solidFill>
                  <a:schemeClr val="tx1"/>
                </a:solidFill>
              </a:rPr>
              <a:t>município )  </a:t>
            </a:r>
            <a:r>
              <a:rPr lang="pt-BR" sz="2000" dirty="0" smtClean="0">
                <a:solidFill>
                  <a:schemeClr val="tx1"/>
                </a:solidFill>
              </a:rPr>
              <a:t>acerca da </a:t>
            </a:r>
            <a:r>
              <a:rPr lang="pt-BR" sz="2000" b="1" dirty="0" smtClean="0">
                <a:solidFill>
                  <a:schemeClr val="tx1"/>
                </a:solidFill>
              </a:rPr>
              <a:t>ação </a:t>
            </a:r>
            <a:r>
              <a:rPr lang="pt-BR" sz="2000" b="1" dirty="0">
                <a:solidFill>
                  <a:schemeClr val="tx1"/>
                </a:solidFill>
              </a:rPr>
              <a:t>redistributiva em relação às suas </a:t>
            </a:r>
            <a:r>
              <a:rPr lang="pt-BR" sz="2000" b="1" dirty="0" smtClean="0">
                <a:solidFill>
                  <a:schemeClr val="tx1"/>
                </a:solidFill>
              </a:rPr>
              <a:t>escolas</a:t>
            </a:r>
          </a:p>
          <a:p>
            <a:r>
              <a:rPr lang="pt-BR" sz="2000" dirty="0" smtClean="0">
                <a:solidFill>
                  <a:schemeClr val="tx1"/>
                </a:solidFill>
              </a:rPr>
              <a:t>Vedação do uso de recursos de MDE e salário-educação para </a:t>
            </a:r>
            <a:r>
              <a:rPr lang="pt-BR" sz="2000" dirty="0">
                <a:solidFill>
                  <a:schemeClr val="tx1"/>
                </a:solidFill>
              </a:rPr>
              <a:t>pagamento de aposentadorias e </a:t>
            </a:r>
            <a:r>
              <a:rPr lang="pt-BR" sz="2000" dirty="0" smtClean="0">
                <a:solidFill>
                  <a:schemeClr val="tx1"/>
                </a:solidFill>
              </a:rPr>
              <a:t>pensões – 212,</a:t>
            </a:r>
            <a:r>
              <a:rPr lang="pt-BR" sz="2000" dirty="0" smtClean="0">
                <a:solidFill>
                  <a:srgbClr val="FF0000"/>
                </a:solidFill>
              </a:rPr>
              <a:t>§ 7º</a:t>
            </a:r>
          </a:p>
          <a:p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proporção não inferior a 70% (setenta por cento) de cada Fundo </a:t>
            </a:r>
            <a:r>
              <a:rPr lang="pt-BR" sz="2000" dirty="0" smtClean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destinada </a:t>
            </a: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ao pagamento dos profissionais da educação básica em efetivo exercício</a:t>
            </a:r>
            <a:endParaRPr lang="pt-BR" sz="2000" dirty="0">
              <a:solidFill>
                <a:schemeClr val="tx1"/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24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INOVAÇÕES DA PRIMEIRA MINUTA DE SUBSTITUTIVO </a:t>
            </a:r>
            <a:r>
              <a:rPr lang="pt-BR" dirty="0" smtClean="0"/>
              <a:t>- Constitucionaliza </a:t>
            </a:r>
            <a:r>
              <a:rPr lang="pt-BR" dirty="0"/>
              <a:t>o CAQ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400" dirty="0" smtClean="0"/>
              <a:t>O financiamento </a:t>
            </a:r>
            <a:r>
              <a:rPr lang="pt-BR" sz="2400" dirty="0"/>
              <a:t>da educação básica, </a:t>
            </a:r>
            <a:r>
              <a:rPr lang="pt-BR" sz="2400" dirty="0" smtClean="0"/>
              <a:t>com  </a:t>
            </a:r>
            <a:r>
              <a:rPr lang="pt-BR" sz="2400" dirty="0"/>
              <a:t>equidade e melhoria da qualidade de ensino, </a:t>
            </a:r>
            <a:r>
              <a:rPr lang="pt-BR" sz="2400" dirty="0" smtClean="0"/>
              <a:t>deve </a:t>
            </a:r>
            <a:r>
              <a:rPr lang="pt-BR" sz="2400" dirty="0"/>
              <a:t>garantir padrão mínimo definido nacionalmente, tendo como </a:t>
            </a:r>
            <a:r>
              <a:rPr lang="pt-BR" sz="2400" b="1" dirty="0"/>
              <a:t>referência o custo aluno </a:t>
            </a:r>
            <a:r>
              <a:rPr lang="pt-BR" sz="2400" b="1" dirty="0" smtClean="0"/>
              <a:t>qualidade - art. 212-A, § 1º</a:t>
            </a:r>
            <a:endParaRPr lang="pt-BR" sz="2400" dirty="0"/>
          </a:p>
          <a:p>
            <a:r>
              <a:rPr lang="pt-BR" sz="2400" dirty="0" smtClean="0"/>
              <a:t>A </a:t>
            </a:r>
            <a:r>
              <a:rPr lang="pt-BR" sz="2400" b="1" dirty="0"/>
              <a:t>lei </a:t>
            </a:r>
            <a:r>
              <a:rPr lang="pt-BR" sz="2400" b="1" dirty="0" smtClean="0"/>
              <a:t>disporá </a:t>
            </a:r>
            <a:r>
              <a:rPr lang="pt-BR" sz="2400" dirty="0" smtClean="0"/>
              <a:t>sobre:</a:t>
            </a:r>
            <a:r>
              <a:rPr lang="pt-BR" sz="2400" dirty="0"/>
              <a:t> </a:t>
            </a:r>
            <a:r>
              <a:rPr lang="pt-BR" sz="2400" b="1" dirty="0" smtClean="0"/>
              <a:t>fórmula </a:t>
            </a:r>
            <a:r>
              <a:rPr lang="pt-BR" sz="2400" b="1" dirty="0"/>
              <a:t>de cálculo do custo aluno qualidade</a:t>
            </a:r>
            <a:r>
              <a:rPr lang="pt-BR" sz="2400" dirty="0"/>
              <a:t>, considerados  recursos advindos do Fundeb e de outras </a:t>
            </a:r>
            <a:r>
              <a:rPr lang="pt-BR" sz="2400" dirty="0" smtClean="0"/>
              <a:t>fontes, a </a:t>
            </a:r>
            <a:r>
              <a:rPr lang="pt-BR" sz="2400" dirty="0"/>
              <a:t>variedade e quantidade mínimas, por aluno, de insumos indispensáveis ao processo de ensino-aprendizagem </a:t>
            </a:r>
            <a:r>
              <a:rPr lang="pt-BR" sz="2400" dirty="0" smtClean="0"/>
              <a:t>– inc. IX, “e”</a:t>
            </a:r>
            <a:endParaRPr lang="pt-BR" sz="2400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507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800" dirty="0"/>
              <a:t>INOVAÇÕES DA PRIMEIRA MINUTA DE SUBSTITUTIVO - </a:t>
            </a:r>
            <a:r>
              <a:rPr lang="pt-BR" sz="2800" dirty="0" smtClean="0"/>
              <a:t>conteúdo </a:t>
            </a:r>
            <a:r>
              <a:rPr lang="pt-BR" sz="2800" dirty="0"/>
              <a:t>da lei regulamentadora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2000" dirty="0"/>
              <a:t>A </a:t>
            </a:r>
            <a:r>
              <a:rPr lang="pt-BR" sz="2000" b="1" dirty="0"/>
              <a:t>lei disporá </a:t>
            </a:r>
            <a:r>
              <a:rPr lang="pt-BR" sz="2000" dirty="0"/>
              <a:t>sobre:</a:t>
            </a:r>
          </a:p>
          <a:p>
            <a:r>
              <a:rPr lang="pt-BR" sz="2000" b="1" dirty="0" smtClean="0"/>
              <a:t>Nova ponderação:  </a:t>
            </a:r>
            <a:r>
              <a:rPr lang="pt-BR" sz="2000" b="1" dirty="0"/>
              <a:t>indicadores de nível socioeconômico </a:t>
            </a:r>
            <a:r>
              <a:rPr lang="pt-BR" sz="2000" dirty="0"/>
              <a:t>dos educandos</a:t>
            </a:r>
          </a:p>
          <a:p>
            <a:r>
              <a:rPr lang="pt-BR" sz="2000" dirty="0" smtClean="0"/>
              <a:t>conselhos </a:t>
            </a:r>
            <a:r>
              <a:rPr lang="pt-BR" sz="2000" dirty="0"/>
              <a:t>de acompanhamento e controle social  - assegurada a criação, manutenção e consolidação e sua integração aos conselhos de educação</a:t>
            </a:r>
          </a:p>
          <a:p>
            <a:r>
              <a:rPr lang="pt-BR" sz="2000" b="1" dirty="0"/>
              <a:t>fórmula de cálculo do custo aluno qualidade</a:t>
            </a:r>
            <a:r>
              <a:rPr lang="pt-BR" sz="2000" dirty="0"/>
              <a:t>, consideradas  a variedade e quantidade mínimas, por aluno, de insumos indispensáveis ao processo de ensino-aprendizagem recursos advindos do Fundeb e de outras fontes – inc. IX, “e”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96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Fundeb e Equidade 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4355941"/>
              </p:ext>
            </p:extLst>
          </p:nvPr>
        </p:nvGraphicFramePr>
        <p:xfrm>
          <a:off x="1810693" y="2037030"/>
          <a:ext cx="6925901" cy="46434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8272"/>
                <a:gridCol w="2308272"/>
                <a:gridCol w="2309357"/>
              </a:tblGrid>
              <a:tr h="4573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Dimensões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Da Equidade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72" marR="570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Dados audiências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72" marR="570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Proposta do Substitutivo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72" marR="57072" marT="0" marB="0"/>
                </a:tc>
              </a:tr>
              <a:tr h="13953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Entes federados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72" marR="570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Complementação da União é redistributiva, mas ainda insuficiente no aspecto da equidade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Simulações com índice de </a:t>
                      </a:r>
                      <a:r>
                        <a:rPr lang="pt-BR" sz="1400" dirty="0" err="1">
                          <a:effectLst/>
                        </a:rPr>
                        <a:t>Gini</a:t>
                      </a:r>
                      <a:r>
                        <a:rPr lang="pt-BR" sz="1400" dirty="0">
                          <a:effectLst/>
                        </a:rPr>
                        <a:t> 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72" marR="570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- aumento do patamar da complementação da União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- regulação pelo valor aluno ano total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72" marR="57072" marT="0" marB="0"/>
                </a:tc>
              </a:tr>
              <a:tr h="16299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Escolas 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72" marR="570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Poucas escolas de nível socioeconômico muito baixo contam com infraestrutura adequada. Piores condições materiais na rede municipal e nas mais baixas faixas de renda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72" marR="570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- Ação redistributiva dos entes em relação a suas escolas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72" marR="57072" marT="0" marB="0"/>
                </a:tc>
              </a:tr>
              <a:tr h="11608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Alunos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72" marR="570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Desigualdade de proficiência de alunos nos níveis Adequado e Avançado está aumentando entre os quintis extremos. </a:t>
                      </a:r>
                      <a:endParaRPr lang="pt-B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72" marR="5707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- ponderação do valor Fundeb que considere o nível </a:t>
                      </a:r>
                      <a:r>
                        <a:rPr lang="pt-BR" sz="1400" dirty="0" err="1">
                          <a:effectLst/>
                        </a:rPr>
                        <a:t>socioeconomico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072" marR="57072" marT="0" marB="0"/>
                </a:tc>
              </a:tr>
            </a:tbl>
          </a:graphicData>
        </a:graphic>
      </p:graphicFrame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824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591671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pt-BR" sz="2800" dirty="0"/>
              <a:t>INOVAÇÕES DA PRIMEIRA MINUTA DE SUBSTITUTIVO – </a:t>
            </a:r>
            <a:r>
              <a:rPr lang="pt-BR" sz="2800" dirty="0" smtClean="0"/>
              <a:t>duas modalidades de complementação da União – art.212-A, III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Modalidade 1: </a:t>
            </a:r>
            <a:r>
              <a:rPr lang="pt-BR" sz="2000" dirty="0"/>
              <a:t>	 </a:t>
            </a:r>
            <a:r>
              <a:rPr lang="pt-BR" sz="2000" b="1" dirty="0"/>
              <a:t>no âmbito de cada Estado e do Distrito Federal</a:t>
            </a:r>
            <a:r>
              <a:rPr lang="pt-BR" sz="2000" dirty="0"/>
              <a:t>, sempre que o valor anual por aluno não alcançar o mínimo definido nacionalmente, fixado em observância à </a:t>
            </a:r>
            <a:r>
              <a:rPr lang="pt-BR" sz="2000" b="1" dirty="0"/>
              <a:t>complementação obrigatória equivalente a 10% </a:t>
            </a:r>
            <a:r>
              <a:rPr lang="pt-BR" sz="2000" dirty="0"/>
              <a:t>(dez por cento) do total de recursos a que se refere o inciso II do caput deste artigo,</a:t>
            </a:r>
          </a:p>
          <a:p>
            <a:r>
              <a:rPr lang="pt-BR" sz="2000" dirty="0" smtClean="0"/>
              <a:t>Modalidade  2:</a:t>
            </a:r>
            <a:r>
              <a:rPr lang="pt-BR" sz="2000" dirty="0"/>
              <a:t>	</a:t>
            </a:r>
            <a:r>
              <a:rPr lang="pt-BR" sz="2000" b="1" dirty="0"/>
              <a:t>no âmbito de </a:t>
            </a:r>
            <a:r>
              <a:rPr lang="pt-BR" sz="2000" b="1" u="sng" dirty="0"/>
              <a:t>cada Município</a:t>
            </a:r>
            <a:r>
              <a:rPr lang="pt-BR" sz="2000" dirty="0"/>
              <a:t>, Estado e Distrito Federal, sempre que o </a:t>
            </a:r>
            <a:r>
              <a:rPr lang="pt-BR" sz="2000" b="1" dirty="0"/>
              <a:t>valor anual por aluno total</a:t>
            </a:r>
            <a:r>
              <a:rPr lang="pt-BR" sz="2000" dirty="0"/>
              <a:t>, </a:t>
            </a:r>
            <a:r>
              <a:rPr lang="pt-BR" sz="2000" dirty="0" smtClean="0"/>
              <a:t>consideradas todas as receitas </a:t>
            </a:r>
            <a:r>
              <a:rPr lang="pt-BR" sz="2000" dirty="0"/>
              <a:t>vinculadas à educação, não alcançar o mínimo definido nacionalmente, fixado em função dos </a:t>
            </a:r>
            <a:r>
              <a:rPr lang="pt-BR" sz="2000" dirty="0" smtClean="0"/>
              <a:t>valores a partir de 10% ( aprovada a PEC,  o adicional de mais 5% e assim por diante até que a modalidade 2 englobe 15% de adicional); </a:t>
            </a:r>
            <a:endParaRPr lang="pt-BR" sz="2000" dirty="0"/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elaboração: Paulo Sena</a:t>
            </a:r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04842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44FDA6D13AE1247A9B0C79979AB1262" ma:contentTypeVersion="18" ma:contentTypeDescription="Crie um novo documento." ma:contentTypeScope="" ma:versionID="83a184262e473aeceb778863e87505bf">
  <xsd:schema xmlns:xsd="http://www.w3.org/2001/XMLSchema" xmlns:xs="http://www.w3.org/2001/XMLSchema" xmlns:p="http://schemas.microsoft.com/office/2006/metadata/properties" xmlns:ns2="e461758b-926b-44e9-b618-2ebbf9c7904c" xmlns:ns3="5b029b56-3411-473c-8dc4-47702cfa7f09" targetNamespace="http://schemas.microsoft.com/office/2006/metadata/properties" ma:root="true" ma:fieldsID="fcb0e20cc688b2b1cbd0e5fa140ef4b3" ns2:_="" ns3:_="">
    <xsd:import namespace="e461758b-926b-44e9-b618-2ebbf9c7904c"/>
    <xsd:import namespace="5b029b56-3411-473c-8dc4-47702cfa7f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61758b-926b-44e9-b618-2ebbf9c790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Marcações de imagem" ma:readOnly="false" ma:fieldId="{5cf76f15-5ced-4ddc-b409-7134ff3c332f}" ma:taxonomyMulti="true" ma:sspId="7f071e9a-c5f5-413c-99f8-544067b830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029b56-3411-473c-8dc4-47702cfa7f0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f8e03233-003e-466b-8a0b-74bd81e32b73}" ma:internalName="TaxCatchAll" ma:showField="CatchAllData" ma:web="5b029b56-3411-473c-8dc4-47702cfa7f0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b029b56-3411-473c-8dc4-47702cfa7f09" xsi:nil="true"/>
    <lcf76f155ced4ddcb4097134ff3c332f xmlns="e461758b-926b-44e9-b618-2ebbf9c7904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D7BD1CA-353D-440D-A5D1-72154628B3CD}"/>
</file>

<file path=customXml/itemProps2.xml><?xml version="1.0" encoding="utf-8"?>
<ds:datastoreItem xmlns:ds="http://schemas.openxmlformats.org/officeDocument/2006/customXml" ds:itemID="{CCCAE42E-CC9C-4EAD-ACDB-8BD33A909FE8}"/>
</file>

<file path=customXml/itemProps3.xml><?xml version="1.0" encoding="utf-8"?>
<ds:datastoreItem xmlns:ds="http://schemas.openxmlformats.org/officeDocument/2006/customXml" ds:itemID="{E23021C6-886D-4E5D-9951-5EF2569CDB87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976</TotalTime>
  <Words>3196</Words>
  <Application>Microsoft Office PowerPoint</Application>
  <PresentationFormat>Widescreen</PresentationFormat>
  <Paragraphs>415</Paragraphs>
  <Slides>31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31</vt:i4>
      </vt:variant>
    </vt:vector>
  </HeadingPairs>
  <TitlesOfParts>
    <vt:vector size="38" baseType="lpstr">
      <vt:lpstr>Arial</vt:lpstr>
      <vt:lpstr>Calibri</vt:lpstr>
      <vt:lpstr>Calibri Light</vt:lpstr>
      <vt:lpstr>Times New Roman</vt:lpstr>
      <vt:lpstr>Trebuchet MS</vt:lpstr>
      <vt:lpstr>Wingdings 3</vt:lpstr>
      <vt:lpstr>Facetado</vt:lpstr>
      <vt:lpstr>FUNDEB PERMANENTE</vt:lpstr>
      <vt:lpstr>PEC 15 de 2015  - CÂMARA DOS DEPUTADOS – FUNDEB PERMANENTE</vt:lpstr>
      <vt:lpstr>Inovações trazidas pela PEC nº 15/15</vt:lpstr>
      <vt:lpstr>PEC 15/2015 -TRAMITAÇÃO</vt:lpstr>
      <vt:lpstr>INOVAÇÕES DA PRIMEIRA MINUTA DE SUBSTITUTIVO - 1</vt:lpstr>
      <vt:lpstr>INOVAÇÕES DA PRIMEIRA MINUTA DE SUBSTITUTIVO - Constitucionaliza o CAQ</vt:lpstr>
      <vt:lpstr>INOVAÇÕES DA PRIMEIRA MINUTA DE SUBSTITUTIVO - conteúdo da lei regulamentadora </vt:lpstr>
      <vt:lpstr>Fundeb e Equidade </vt:lpstr>
      <vt:lpstr>INOVAÇÕES DA PRIMEIRA MINUTA DE SUBSTITUTIVO – duas modalidades de complementação da União – art.212-A, III</vt:lpstr>
      <vt:lpstr>INOVAÇÕES DA PRIMEIRA MINUTA DE SUBSTITUTIVO - Complementação da União</vt:lpstr>
      <vt:lpstr>Redes municipais com valor aluno maior que o CAQi   Fonte: Binho Marques AP PEC 15 </vt:lpstr>
      <vt:lpstr>Redes estaduais com valor aluno maior que o CAQi - Fonte: Binho Marques AP PEC 15  </vt:lpstr>
      <vt:lpstr>Elementos para a proposta da modalidade 2 de complementação na primeira minuta de substitutivo  –</vt:lpstr>
      <vt:lpstr>Complementação da União ao Fundeb para 2018 </vt:lpstr>
      <vt:lpstr>Âmbitos estaduais que podem ter todas (10%) ou algumas (15,20 ou 30%) das redes atendidas Fonte: ET nº 24/2017 Conof CD - Cláudio Tanno</vt:lpstr>
      <vt:lpstr>PRIMEIRA MINUTA DE SUBSTITUTIVO – MANTÉM A EXCLUSÃO DA COMPLEMENTAÇÃO FORA DO TETO DA EC 95</vt:lpstr>
      <vt:lpstr>2018 - IMPACTO DA EC 95 –PERDA COM O NOVO CRITÉRIO Fonte: Conof</vt:lpstr>
      <vt:lpstr>INOVAÇÕES DA PRIMEIRA MINUTA DE SUBSTITUTIVO - Conteúdo de lei complementar (LRF)</vt:lpstr>
      <vt:lpstr>Diagnóstico Brasil: por regiões –Fundeb e RCL Fonte : André Carvalho AP PEC 15</vt:lpstr>
      <vt:lpstr>Segunda minuta</vt:lpstr>
      <vt:lpstr>Inovações PEC 24 (Senado  Federal) – só trata do novo art. 212-A </vt:lpstr>
      <vt:lpstr>Site para acompanhamento da PEC 15 de 2015  - calendário, notas taquigráficas, apresentações, substitutivo, emendas</vt:lpstr>
      <vt:lpstr>Outros Sites úteis - 1</vt:lpstr>
      <vt:lpstr>Outros Sites úteis - 2</vt:lpstr>
      <vt:lpstr>Outros Sites úteis - 3</vt:lpstr>
      <vt:lpstr>LEGISLAÇÃO E FINANCIAMENTO – 1</vt:lpstr>
      <vt:lpstr>LEGISLAÇÃO E FINANCIAMENTO – 2</vt:lpstr>
      <vt:lpstr>LEGISLAÇÃO E FINANCIAMENTO – 3</vt:lpstr>
      <vt:lpstr>CF e Educação - Dispositivos </vt:lpstr>
      <vt:lpstr>CF e Educação - Dispositivos </vt:lpstr>
      <vt:lpstr>Obrigado 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FUNDEB PERMANENTE</dc:title>
  <dc:creator>PAULO</dc:creator>
  <cp:lastModifiedBy>Paulo de Sena Martins</cp:lastModifiedBy>
  <cp:revision>107</cp:revision>
  <cp:lastPrinted>2018-05-29T22:15:32Z</cp:lastPrinted>
  <dcterms:created xsi:type="dcterms:W3CDTF">2018-05-19T20:23:43Z</dcterms:created>
  <dcterms:modified xsi:type="dcterms:W3CDTF">2018-06-20T20:42:39Z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0x010100544FDA6D13AE1247A9B0C79979AB1262</vt:lpwstr>
  </property>
</Properties>
</file>