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notesMasterIdLst>
    <p:notesMasterId r:id="rId30"/>
  </p:notesMasterIdLst>
  <p:handoutMasterIdLst>
    <p:handoutMasterId r:id="rId31"/>
  </p:handoutMasterIdLst>
  <p:sldIdLst>
    <p:sldId id="329" r:id="rId3"/>
    <p:sldId id="357" r:id="rId4"/>
    <p:sldId id="297" r:id="rId5"/>
    <p:sldId id="341" r:id="rId6"/>
    <p:sldId id="340" r:id="rId7"/>
    <p:sldId id="342" r:id="rId8"/>
    <p:sldId id="343" r:id="rId9"/>
    <p:sldId id="331" r:id="rId10"/>
    <p:sldId id="353" r:id="rId11"/>
    <p:sldId id="361" r:id="rId12"/>
    <p:sldId id="362" r:id="rId13"/>
    <p:sldId id="346" r:id="rId14"/>
    <p:sldId id="355" r:id="rId15"/>
    <p:sldId id="354" r:id="rId16"/>
    <p:sldId id="356" r:id="rId17"/>
    <p:sldId id="347" r:id="rId18"/>
    <p:sldId id="300" r:id="rId19"/>
    <p:sldId id="337" r:id="rId20"/>
    <p:sldId id="301" r:id="rId21"/>
    <p:sldId id="336" r:id="rId22"/>
    <p:sldId id="338" r:id="rId23"/>
    <p:sldId id="348" r:id="rId24"/>
    <p:sldId id="349" r:id="rId25"/>
    <p:sldId id="352" r:id="rId26"/>
    <p:sldId id="351" r:id="rId27"/>
    <p:sldId id="339" r:id="rId28"/>
    <p:sldId id="358" r:id="rId29"/>
  </p:sldIdLst>
  <p:sldSz cx="9144000" cy="6858000" type="screen4x3"/>
  <p:notesSz cx="6784975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17B052FD-271E-4945-B9E8-A5FB95B24646}">
          <p14:sldIdLst/>
        </p14:section>
        <p14:section name="Seção sem Título" id="{6911DA3D-835A-4DD3-8D40-BF5A5AAA1E49}">
          <p14:sldIdLst>
            <p14:sldId id="329"/>
            <p14:sldId id="357"/>
            <p14:sldId id="297"/>
            <p14:sldId id="341"/>
            <p14:sldId id="340"/>
            <p14:sldId id="342"/>
            <p14:sldId id="343"/>
            <p14:sldId id="331"/>
            <p14:sldId id="353"/>
            <p14:sldId id="361"/>
            <p14:sldId id="362"/>
            <p14:sldId id="346"/>
            <p14:sldId id="355"/>
            <p14:sldId id="354"/>
            <p14:sldId id="356"/>
            <p14:sldId id="347"/>
            <p14:sldId id="300"/>
            <p14:sldId id="337"/>
            <p14:sldId id="301"/>
            <p14:sldId id="336"/>
            <p14:sldId id="338"/>
            <p14:sldId id="348"/>
            <p14:sldId id="349"/>
            <p14:sldId id="352"/>
            <p14:sldId id="351"/>
            <p14:sldId id="339"/>
            <p14:sldId id="35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682" autoAdjust="0"/>
  </p:normalViewPr>
  <p:slideViewPr>
    <p:cSldViewPr>
      <p:cViewPr>
        <p:scale>
          <a:sx n="90" d="100"/>
          <a:sy n="90" d="100"/>
        </p:scale>
        <p:origin x="-2250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51BD7-4816-4F29-A510-18B200D7A2B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85E75F9-4AAB-475D-A658-600BB58A7778}">
      <dgm:prSet phldrT="[Texto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isometricOffAxis2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pt-BR" sz="2200" b="1" dirty="0">
              <a:solidFill>
                <a:schemeClr val="bg1"/>
              </a:solidFill>
            </a:rPr>
            <a:t>Dados</a:t>
          </a:r>
        </a:p>
      </dgm:t>
    </dgm:pt>
    <dgm:pt modelId="{5D090568-8848-4454-BCF9-F9AC26F09EEA}" type="parTrans" cxnId="{17CDC108-82ED-47BF-8A1C-E75804C5E7CF}">
      <dgm:prSet/>
      <dgm:spPr/>
      <dgm:t>
        <a:bodyPr/>
        <a:lstStyle/>
        <a:p>
          <a:endParaRPr lang="pt-BR"/>
        </a:p>
      </dgm:t>
    </dgm:pt>
    <dgm:pt modelId="{454879EA-4DBB-458D-824C-E01B9327B4CF}" type="sibTrans" cxnId="{17CDC108-82ED-47BF-8A1C-E75804C5E7CF}">
      <dgm:prSet/>
      <dgm:spPr/>
      <dgm:t>
        <a:bodyPr/>
        <a:lstStyle/>
        <a:p>
          <a:endParaRPr lang="pt-BR"/>
        </a:p>
      </dgm:t>
    </dgm:pt>
    <dgm:pt modelId="{B57D6BED-3764-48F1-A319-E56415E35E07}">
      <dgm:prSet phldrT="[Texto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isometricOffAxis2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pt-BR" sz="2200" b="1" dirty="0"/>
            <a:t>Informação</a:t>
          </a:r>
        </a:p>
      </dgm:t>
    </dgm:pt>
    <dgm:pt modelId="{67456ADA-B18C-4FBD-ADF4-7E0809F89F17}" type="parTrans" cxnId="{9B8B3C8C-3F2C-4D38-892B-BB25CF7FC305}">
      <dgm:prSet/>
      <dgm:spPr/>
      <dgm:t>
        <a:bodyPr/>
        <a:lstStyle/>
        <a:p>
          <a:endParaRPr lang="pt-BR"/>
        </a:p>
      </dgm:t>
    </dgm:pt>
    <dgm:pt modelId="{3D446A02-50D6-4FEF-98CA-4435E69C2E36}" type="sibTrans" cxnId="{9B8B3C8C-3F2C-4D38-892B-BB25CF7FC305}">
      <dgm:prSet/>
      <dgm:spPr/>
      <dgm:t>
        <a:bodyPr/>
        <a:lstStyle/>
        <a:p>
          <a:endParaRPr lang="pt-BR"/>
        </a:p>
      </dgm:t>
    </dgm:pt>
    <dgm:pt modelId="{AEC4CAFB-DAF6-4D0B-8999-56F96FC481D7}">
      <dgm:prSet phldrT="[Texto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isometricOffAxis2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pt-BR" sz="2200" b="1" dirty="0"/>
            <a:t>Conhecimento</a:t>
          </a:r>
        </a:p>
      </dgm:t>
    </dgm:pt>
    <dgm:pt modelId="{BD9D0A43-CB24-4904-B29A-A3E2DD0BC731}" type="parTrans" cxnId="{D7B60184-847C-44B6-BD37-7503D5730638}">
      <dgm:prSet/>
      <dgm:spPr/>
      <dgm:t>
        <a:bodyPr/>
        <a:lstStyle/>
        <a:p>
          <a:endParaRPr lang="pt-BR"/>
        </a:p>
      </dgm:t>
    </dgm:pt>
    <dgm:pt modelId="{94BFB22E-81BF-47C2-8028-0C626B80F78A}" type="sibTrans" cxnId="{D7B60184-847C-44B6-BD37-7503D5730638}">
      <dgm:prSet/>
      <dgm:spPr/>
      <dgm:t>
        <a:bodyPr/>
        <a:lstStyle/>
        <a:p>
          <a:endParaRPr lang="pt-BR"/>
        </a:p>
      </dgm:t>
    </dgm:pt>
    <dgm:pt modelId="{BE37D293-94E8-48A5-AC90-BB1E2B0EDE3A}">
      <dgm:prSet phldrT="[Texto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isometricOffAxis2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pt-BR" b="1" dirty="0"/>
            <a:t>Ações</a:t>
          </a:r>
          <a:r>
            <a:rPr lang="pt-BR" dirty="0"/>
            <a:t> </a:t>
          </a:r>
          <a:r>
            <a:rPr lang="pt-BR" b="1" dirty="0"/>
            <a:t>Estratégicas</a:t>
          </a:r>
        </a:p>
      </dgm:t>
    </dgm:pt>
    <dgm:pt modelId="{D81F0A95-DC5A-4E45-B7F1-84F1CA076F0A}" type="parTrans" cxnId="{38A545A9-9303-4FCB-BBA2-300DC7CC3D6F}">
      <dgm:prSet/>
      <dgm:spPr/>
      <dgm:t>
        <a:bodyPr/>
        <a:lstStyle/>
        <a:p>
          <a:endParaRPr lang="pt-BR"/>
        </a:p>
      </dgm:t>
    </dgm:pt>
    <dgm:pt modelId="{F4EB0997-4A45-49C3-8E47-D6B6428BB1D8}" type="sibTrans" cxnId="{38A545A9-9303-4FCB-BBA2-300DC7CC3D6F}">
      <dgm:prSet/>
      <dgm:spPr/>
      <dgm:t>
        <a:bodyPr/>
        <a:lstStyle/>
        <a:p>
          <a:endParaRPr lang="pt-BR"/>
        </a:p>
      </dgm:t>
    </dgm:pt>
    <dgm:pt modelId="{59B2A820-DB55-47A3-9B25-BA45F9D9D4C5}">
      <dgm:prSet phldrT="[Texto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isometricOffAxis2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pt-BR" b="1" dirty="0"/>
            <a:t>Resultados</a:t>
          </a:r>
        </a:p>
      </dgm:t>
    </dgm:pt>
    <dgm:pt modelId="{E439B8CE-5EFD-4A8A-948A-C850DC224290}" type="parTrans" cxnId="{4124A316-037B-46AF-9612-5B902D867C79}">
      <dgm:prSet/>
      <dgm:spPr/>
      <dgm:t>
        <a:bodyPr/>
        <a:lstStyle/>
        <a:p>
          <a:endParaRPr lang="pt-BR"/>
        </a:p>
      </dgm:t>
    </dgm:pt>
    <dgm:pt modelId="{8D1C45B6-723C-40F2-A548-5159195505A6}" type="sibTrans" cxnId="{4124A316-037B-46AF-9612-5B902D867C79}">
      <dgm:prSet/>
      <dgm:spPr/>
      <dgm:t>
        <a:bodyPr/>
        <a:lstStyle/>
        <a:p>
          <a:endParaRPr lang="pt-BR"/>
        </a:p>
      </dgm:t>
    </dgm:pt>
    <dgm:pt modelId="{145C2DEF-0EBE-4182-9639-A42B7D1E30C8}" type="pres">
      <dgm:prSet presAssocID="{1B051BD7-4816-4F29-A510-18B200D7A2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42A81CE-77E9-4A99-8E99-16669E1FDEAF}" type="pres">
      <dgm:prSet presAssocID="{1B051BD7-4816-4F29-A510-18B200D7A2B4}" presName="cycle" presStyleCnt="0"/>
      <dgm:spPr/>
    </dgm:pt>
    <dgm:pt modelId="{C3A24361-4F4C-4EC6-B084-2F2DA948BFA4}" type="pres">
      <dgm:prSet presAssocID="{285E75F9-4AAB-475D-A658-600BB58A7778}" presName="nodeFirstNode" presStyleLbl="node1" presStyleIdx="0" presStyleCnt="5" custRadScaleRad="101172" custRadScaleInc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88F80D-C306-46B0-9169-EA57A51CA4F7}" type="pres">
      <dgm:prSet presAssocID="{454879EA-4DBB-458D-824C-E01B9327B4CF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DF00AA9C-E6CE-4AB0-B509-8189372DE360}" type="pres">
      <dgm:prSet presAssocID="{B57D6BED-3764-48F1-A319-E56415E35E0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233DC4-EDBD-401A-AB97-65A02C083010}" type="pres">
      <dgm:prSet presAssocID="{AEC4CAFB-DAF6-4D0B-8999-56F96FC481D7}" presName="nodeFollowingNodes" presStyleLbl="node1" presStyleIdx="2" presStyleCnt="5" custScaleX="135638" custScaleY="112093" custRadScaleRad="98193" custRadScaleInc="-309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0F8CCB-4043-4036-A0C9-FD1D737D6950}" type="pres">
      <dgm:prSet presAssocID="{BE37D293-94E8-48A5-AC90-BB1E2B0EDE3A}" presName="nodeFollowingNodes" presStyleLbl="node1" presStyleIdx="3" presStyleCnt="5" custScaleX="120918" custScaleY="112326" custRadScaleRad="105953" custRadScaleInc="358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67974F-6730-4CA5-A561-79CEBD2A5390}" type="pres">
      <dgm:prSet presAssocID="{59B2A820-DB55-47A3-9B25-BA45F9D9D4C5}" presName="nodeFollowingNodes" presStyleLbl="node1" presStyleIdx="4" presStyleCnt="5" custRadScaleRad="107605" custRadScaleInc="45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E67FBD-6ED6-4670-903D-5B055C4F51F8}" type="presOf" srcId="{59B2A820-DB55-47A3-9B25-BA45F9D9D4C5}" destId="{D667974F-6730-4CA5-A561-79CEBD2A5390}" srcOrd="0" destOrd="0" presId="urn:microsoft.com/office/officeart/2005/8/layout/cycle3"/>
    <dgm:cxn modelId="{17CDC108-82ED-47BF-8A1C-E75804C5E7CF}" srcId="{1B051BD7-4816-4F29-A510-18B200D7A2B4}" destId="{285E75F9-4AAB-475D-A658-600BB58A7778}" srcOrd="0" destOrd="0" parTransId="{5D090568-8848-4454-BCF9-F9AC26F09EEA}" sibTransId="{454879EA-4DBB-458D-824C-E01B9327B4CF}"/>
    <dgm:cxn modelId="{4124A316-037B-46AF-9612-5B902D867C79}" srcId="{1B051BD7-4816-4F29-A510-18B200D7A2B4}" destId="{59B2A820-DB55-47A3-9B25-BA45F9D9D4C5}" srcOrd="4" destOrd="0" parTransId="{E439B8CE-5EFD-4A8A-948A-C850DC224290}" sibTransId="{8D1C45B6-723C-40F2-A548-5159195505A6}"/>
    <dgm:cxn modelId="{89554D13-2D2B-488A-9DA2-81CE0039F1A3}" type="presOf" srcId="{AEC4CAFB-DAF6-4D0B-8999-56F96FC481D7}" destId="{27233DC4-EDBD-401A-AB97-65A02C083010}" srcOrd="0" destOrd="0" presId="urn:microsoft.com/office/officeart/2005/8/layout/cycle3"/>
    <dgm:cxn modelId="{9B8B3C8C-3F2C-4D38-892B-BB25CF7FC305}" srcId="{1B051BD7-4816-4F29-A510-18B200D7A2B4}" destId="{B57D6BED-3764-48F1-A319-E56415E35E07}" srcOrd="1" destOrd="0" parTransId="{67456ADA-B18C-4FBD-ADF4-7E0809F89F17}" sibTransId="{3D446A02-50D6-4FEF-98CA-4435E69C2E36}"/>
    <dgm:cxn modelId="{3AF0868E-CE6B-4E2A-95D5-43F5DD5E2EC7}" type="presOf" srcId="{285E75F9-4AAB-475D-A658-600BB58A7778}" destId="{C3A24361-4F4C-4EC6-B084-2F2DA948BFA4}" srcOrd="0" destOrd="0" presId="urn:microsoft.com/office/officeart/2005/8/layout/cycle3"/>
    <dgm:cxn modelId="{38A545A9-9303-4FCB-BBA2-300DC7CC3D6F}" srcId="{1B051BD7-4816-4F29-A510-18B200D7A2B4}" destId="{BE37D293-94E8-48A5-AC90-BB1E2B0EDE3A}" srcOrd="3" destOrd="0" parTransId="{D81F0A95-DC5A-4E45-B7F1-84F1CA076F0A}" sibTransId="{F4EB0997-4A45-49C3-8E47-D6B6428BB1D8}"/>
    <dgm:cxn modelId="{CC676043-EADC-440A-BCD0-540159ED8F43}" type="presOf" srcId="{454879EA-4DBB-458D-824C-E01B9327B4CF}" destId="{4088F80D-C306-46B0-9169-EA57A51CA4F7}" srcOrd="0" destOrd="0" presId="urn:microsoft.com/office/officeart/2005/8/layout/cycle3"/>
    <dgm:cxn modelId="{82687679-BE99-4502-974F-7B2A8492E3BC}" type="presOf" srcId="{B57D6BED-3764-48F1-A319-E56415E35E07}" destId="{DF00AA9C-E6CE-4AB0-B509-8189372DE360}" srcOrd="0" destOrd="0" presId="urn:microsoft.com/office/officeart/2005/8/layout/cycle3"/>
    <dgm:cxn modelId="{72A9A8B2-8265-422B-B0C7-E20D5CE4DB52}" type="presOf" srcId="{1B051BD7-4816-4F29-A510-18B200D7A2B4}" destId="{145C2DEF-0EBE-4182-9639-A42B7D1E30C8}" srcOrd="0" destOrd="0" presId="urn:microsoft.com/office/officeart/2005/8/layout/cycle3"/>
    <dgm:cxn modelId="{D7B60184-847C-44B6-BD37-7503D5730638}" srcId="{1B051BD7-4816-4F29-A510-18B200D7A2B4}" destId="{AEC4CAFB-DAF6-4D0B-8999-56F96FC481D7}" srcOrd="2" destOrd="0" parTransId="{BD9D0A43-CB24-4904-B29A-A3E2DD0BC731}" sibTransId="{94BFB22E-81BF-47C2-8028-0C626B80F78A}"/>
    <dgm:cxn modelId="{9A4A712B-A75C-432E-B76F-E7D4C000C0EA}" type="presOf" srcId="{BE37D293-94E8-48A5-AC90-BB1E2B0EDE3A}" destId="{C40F8CCB-4043-4036-A0C9-FD1D737D6950}" srcOrd="0" destOrd="0" presId="urn:microsoft.com/office/officeart/2005/8/layout/cycle3"/>
    <dgm:cxn modelId="{9623BEFB-1D2A-4FC4-A127-195CDEA75823}" type="presParOf" srcId="{145C2DEF-0EBE-4182-9639-A42B7D1E30C8}" destId="{742A81CE-77E9-4A99-8E99-16669E1FDEAF}" srcOrd="0" destOrd="0" presId="urn:microsoft.com/office/officeart/2005/8/layout/cycle3"/>
    <dgm:cxn modelId="{2ACE2845-5948-4A64-B7B4-862D56A83040}" type="presParOf" srcId="{742A81CE-77E9-4A99-8E99-16669E1FDEAF}" destId="{C3A24361-4F4C-4EC6-B084-2F2DA948BFA4}" srcOrd="0" destOrd="0" presId="urn:microsoft.com/office/officeart/2005/8/layout/cycle3"/>
    <dgm:cxn modelId="{DD1E74D5-5D7B-4287-B173-C9512995CDA5}" type="presParOf" srcId="{742A81CE-77E9-4A99-8E99-16669E1FDEAF}" destId="{4088F80D-C306-46B0-9169-EA57A51CA4F7}" srcOrd="1" destOrd="0" presId="urn:microsoft.com/office/officeart/2005/8/layout/cycle3"/>
    <dgm:cxn modelId="{E1D6936F-5957-44F9-BB25-6B40EF72F453}" type="presParOf" srcId="{742A81CE-77E9-4A99-8E99-16669E1FDEAF}" destId="{DF00AA9C-E6CE-4AB0-B509-8189372DE360}" srcOrd="2" destOrd="0" presId="urn:microsoft.com/office/officeart/2005/8/layout/cycle3"/>
    <dgm:cxn modelId="{996FD81E-78B5-49E5-ACDB-3043DF223B47}" type="presParOf" srcId="{742A81CE-77E9-4A99-8E99-16669E1FDEAF}" destId="{27233DC4-EDBD-401A-AB97-65A02C083010}" srcOrd="3" destOrd="0" presId="urn:microsoft.com/office/officeart/2005/8/layout/cycle3"/>
    <dgm:cxn modelId="{C4BA7573-0FD9-49A7-827F-BE7ED6F22E2C}" type="presParOf" srcId="{742A81CE-77E9-4A99-8E99-16669E1FDEAF}" destId="{C40F8CCB-4043-4036-A0C9-FD1D737D6950}" srcOrd="4" destOrd="0" presId="urn:microsoft.com/office/officeart/2005/8/layout/cycle3"/>
    <dgm:cxn modelId="{54D4ABA8-6468-4FE9-89C1-23F20235184C}" type="presParOf" srcId="{742A81CE-77E9-4A99-8E99-16669E1FDEAF}" destId="{D667974F-6730-4CA5-A561-79CEBD2A539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8F80D-C306-46B0-9169-EA57A51CA4F7}">
      <dsp:nvSpPr>
        <dsp:cNvPr id="0" name=""/>
        <dsp:cNvSpPr/>
      </dsp:nvSpPr>
      <dsp:spPr>
        <a:xfrm>
          <a:off x="1114765" y="-44033"/>
          <a:ext cx="3554773" cy="3554773"/>
        </a:xfrm>
        <a:prstGeom prst="circularArrow">
          <a:avLst>
            <a:gd name="adj1" fmla="val 5544"/>
            <a:gd name="adj2" fmla="val 330680"/>
            <a:gd name="adj3" fmla="val 13824369"/>
            <a:gd name="adj4" fmla="val 1735655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24361-4F4C-4EC6-B084-2F2DA948BFA4}">
      <dsp:nvSpPr>
        <dsp:cNvPr id="0" name=""/>
        <dsp:cNvSpPr/>
      </dsp:nvSpPr>
      <dsp:spPr>
        <a:xfrm>
          <a:off x="2077322" y="-23691"/>
          <a:ext cx="1629659" cy="814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isometricOffAxis2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>
              <a:solidFill>
                <a:schemeClr val="bg1"/>
              </a:solidFill>
            </a:rPr>
            <a:t>Dados</a:t>
          </a:r>
        </a:p>
      </dsp:txBody>
      <dsp:txXfrm>
        <a:off x="2117099" y="16086"/>
        <a:ext cx="1550105" cy="735275"/>
      </dsp:txXfrm>
    </dsp:sp>
    <dsp:sp modelId="{DF00AA9C-E6CE-4AB0-B509-8189372DE360}">
      <dsp:nvSpPr>
        <dsp:cNvPr id="0" name=""/>
        <dsp:cNvSpPr/>
      </dsp:nvSpPr>
      <dsp:spPr>
        <a:xfrm>
          <a:off x="3519023" y="1023765"/>
          <a:ext cx="1629659" cy="814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isometricOffAxis2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/>
            <a:t>Informação</a:t>
          </a:r>
        </a:p>
      </dsp:txBody>
      <dsp:txXfrm>
        <a:off x="3558800" y="1063542"/>
        <a:ext cx="1550105" cy="735275"/>
      </dsp:txXfrm>
    </dsp:sp>
    <dsp:sp modelId="{27233DC4-EDBD-401A-AB97-65A02C083010}">
      <dsp:nvSpPr>
        <dsp:cNvPr id="0" name=""/>
        <dsp:cNvSpPr/>
      </dsp:nvSpPr>
      <dsp:spPr>
        <a:xfrm>
          <a:off x="3000162" y="2305323"/>
          <a:ext cx="2210438" cy="91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isometricOffAxis2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/>
            <a:t>Conhecimento</a:t>
          </a:r>
        </a:p>
      </dsp:txBody>
      <dsp:txXfrm>
        <a:off x="3044749" y="2349910"/>
        <a:ext cx="2121264" cy="824193"/>
      </dsp:txXfrm>
    </dsp:sp>
    <dsp:sp modelId="{C40F8CCB-4043-4036-A0C9-FD1D737D6950}">
      <dsp:nvSpPr>
        <dsp:cNvPr id="0" name=""/>
        <dsp:cNvSpPr/>
      </dsp:nvSpPr>
      <dsp:spPr>
        <a:xfrm>
          <a:off x="551897" y="2304370"/>
          <a:ext cx="1970552" cy="915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isometricOffAxis2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/>
            <a:t>Ações</a:t>
          </a:r>
          <a:r>
            <a:rPr lang="pt-BR" sz="2300" kern="1200" dirty="0"/>
            <a:t> </a:t>
          </a:r>
          <a:r>
            <a:rPr lang="pt-BR" sz="2300" b="1" kern="1200" dirty="0"/>
            <a:t>Estratégicas</a:t>
          </a:r>
        </a:p>
      </dsp:txBody>
      <dsp:txXfrm>
        <a:off x="596577" y="2349050"/>
        <a:ext cx="1881192" cy="825905"/>
      </dsp:txXfrm>
    </dsp:sp>
    <dsp:sp modelId="{D667974F-6730-4CA5-A561-79CEBD2A5390}">
      <dsp:nvSpPr>
        <dsp:cNvPr id="0" name=""/>
        <dsp:cNvSpPr/>
      </dsp:nvSpPr>
      <dsp:spPr>
        <a:xfrm>
          <a:off x="551892" y="914440"/>
          <a:ext cx="1629659" cy="814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isometricOffAxis2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/>
            <a:t>Resultados</a:t>
          </a:r>
        </a:p>
      </dsp:txBody>
      <dsp:txXfrm>
        <a:off x="591669" y="954217"/>
        <a:ext cx="1550105" cy="735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D2C02-006D-4E75-B1DF-37CFD7E4F855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B6833-E2F5-4EB5-A3A4-57C07FD4F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26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C0F86-224D-4B79-9BEF-4B8CC00A53E5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DAE88-A8ED-4AFC-A6E2-C3D863B47C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73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DAE88-A8ED-4AFC-A6E2-C3D863B47CC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45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DAE88-A8ED-4AFC-A6E2-C3D863B47CC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26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63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70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12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135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8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604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850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186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024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371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55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336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695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438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138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4473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39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715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357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086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439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3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12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42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86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30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61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7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73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93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44FD8E-7AF4-4B8E-93F1-8029403ED680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67034E-E57C-479A-AB5A-7D8CDFDA9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8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profile/cao.educa.o#!/vizhome/PanoramadaEducao-V2_0Pacote2/PAPrincipa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B44457CE-1133-4FDE-9733-BFEE173F9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" y="-99392"/>
            <a:ext cx="9131407" cy="7178003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272845-AD77-40C5-B9CD-05D6F97C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5" y="-33577"/>
            <a:ext cx="9112412" cy="2631389"/>
          </a:xfrm>
        </p:spPr>
        <p:txBody>
          <a:bodyPr>
            <a:noAutofit/>
          </a:bodyPr>
          <a:lstStyle/>
          <a:p>
            <a:pPr algn="r"/>
            <a:r>
              <a:rPr lang="pt-BR" sz="3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AÇÃO ARTICULADA DE ENFRENTAMENTO </a:t>
            </a:r>
            <a:br>
              <a:rPr lang="pt-BR" sz="3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r>
              <a:rPr lang="pt-BR" sz="3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À EXCLUSÃO, À INFREQUÊNCIA, AO ABANDONO E À EVASÃO </a:t>
            </a:r>
            <a:r>
              <a:rPr lang="pt-BR" sz="3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ESCOLAR</a:t>
            </a:r>
            <a:br>
              <a:rPr lang="pt-BR" sz="3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Recomendação GPGJ nº 01, de 16 de abril de 2019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CE800196-22B3-40EB-82F6-E3C0FCBC1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73" y="5301208"/>
            <a:ext cx="338404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47B854-A572-44C1-9C5F-9B634E07D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916832"/>
            <a:ext cx="8752284" cy="47525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200" b="1" i="1" dirty="0"/>
          </a:p>
          <a:p>
            <a:pPr marL="0" indent="0" algn="just">
              <a:buNone/>
            </a:pPr>
            <a:endParaRPr lang="pt-BR" sz="2200" b="1" i="1" dirty="0"/>
          </a:p>
          <a:p>
            <a:pPr marL="0" indent="0" algn="just">
              <a:buNone/>
            </a:pPr>
            <a:endParaRPr lang="pt-BR" sz="2200" b="1" i="1" dirty="0"/>
          </a:p>
          <a:p>
            <a:pPr marL="0" indent="0" algn="just">
              <a:buNone/>
            </a:pPr>
            <a:endParaRPr lang="pt-BR" sz="2200" b="1" i="1" dirty="0"/>
          </a:p>
          <a:p>
            <a:pPr marL="0" indent="0" algn="just">
              <a:buNone/>
            </a:pPr>
            <a:endParaRPr lang="pt-BR" sz="2200" b="1" i="1" dirty="0"/>
          </a:p>
          <a:p>
            <a:pPr marL="0" indent="0" algn="just">
              <a:buNone/>
            </a:pPr>
            <a:endParaRPr lang="pt-BR" sz="2200" b="1" i="1" dirty="0"/>
          </a:p>
          <a:p>
            <a:pPr marL="0" indent="0" algn="ctr">
              <a:buNone/>
            </a:pPr>
            <a:endParaRPr lang="pt-BR" sz="1800" b="1" i="1" dirty="0" smtClean="0"/>
          </a:p>
          <a:p>
            <a:pPr marL="0" indent="0" algn="ctr">
              <a:buNone/>
            </a:pPr>
            <a:endParaRPr lang="pt-BR" sz="1800" b="1" i="1" dirty="0" smtClean="0"/>
          </a:p>
          <a:p>
            <a:pPr marL="0" indent="0" algn="ctr">
              <a:buNone/>
            </a:pPr>
            <a:r>
              <a:rPr lang="pt-BR" sz="1800" b="1" i="1" dirty="0" smtClean="0"/>
              <a:t>Censo da educação básica - </a:t>
            </a:r>
            <a:r>
              <a:rPr lang="pt-BR" sz="1800" b="1" i="1" dirty="0"/>
              <a:t>INEP/2018</a:t>
            </a:r>
          </a:p>
          <a:p>
            <a:pPr marL="0" indent="0" algn="just">
              <a:buNone/>
            </a:pPr>
            <a:endParaRPr lang="pt-BR" sz="1100" b="1" i="1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F62F93E7-E739-4D64-8E54-2AB157CBD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272400"/>
              </p:ext>
            </p:extLst>
          </p:nvPr>
        </p:nvGraphicFramePr>
        <p:xfrm>
          <a:off x="212204" y="1916832"/>
          <a:ext cx="8719591" cy="2921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6059">
                  <a:extLst>
                    <a:ext uri="{9D8B030D-6E8A-4147-A177-3AD203B41FA5}">
                      <a16:colId xmlns:a16="http://schemas.microsoft.com/office/drawing/2014/main" xmlns="" val="516814341"/>
                    </a:ext>
                  </a:extLst>
                </a:gridCol>
                <a:gridCol w="1807102">
                  <a:extLst>
                    <a:ext uri="{9D8B030D-6E8A-4147-A177-3AD203B41FA5}">
                      <a16:colId xmlns:a16="http://schemas.microsoft.com/office/drawing/2014/main" xmlns="" val="1286719856"/>
                    </a:ext>
                  </a:extLst>
                </a:gridCol>
                <a:gridCol w="1918215">
                  <a:extLst>
                    <a:ext uri="{9D8B030D-6E8A-4147-A177-3AD203B41FA5}">
                      <a16:colId xmlns:a16="http://schemas.microsoft.com/office/drawing/2014/main" xmlns="" val="902513553"/>
                    </a:ext>
                  </a:extLst>
                </a:gridCol>
                <a:gridCol w="1918215">
                  <a:extLst>
                    <a:ext uri="{9D8B030D-6E8A-4147-A177-3AD203B41FA5}">
                      <a16:colId xmlns:a16="http://schemas.microsoft.com/office/drawing/2014/main" xmlns="" val="2875075746"/>
                    </a:ext>
                  </a:extLst>
                </a:gridCol>
              </a:tblGrid>
              <a:tr h="1002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ENTE FEDERADO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(REDES PÚBLICAS)</a:t>
                      </a:r>
                      <a:endParaRPr lang="pt-BR" sz="22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DISTORÇÃO IDADE-SÉRIE</a:t>
                      </a:r>
                      <a:endParaRPr lang="pt-BR" sz="3200" b="1" i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 2018</a:t>
                      </a:r>
                      <a:endParaRPr lang="pt-BR" sz="32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8722839"/>
                  </a:ext>
                </a:extLst>
              </a:tr>
              <a:tr h="59366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ESTADO DO RIO DE JANEIRO</a:t>
                      </a:r>
                      <a:endParaRPr lang="pt-BR" sz="32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AI</a:t>
                      </a:r>
                      <a:endParaRPr lang="pt-BR" sz="32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AF</a:t>
                      </a:r>
                      <a:endParaRPr lang="pt-BR" sz="32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EM</a:t>
                      </a:r>
                      <a:endParaRPr lang="pt-BR" sz="32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7044956"/>
                  </a:ext>
                </a:extLst>
              </a:tr>
              <a:tr h="5821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3200">
                        <a:latin typeface="+mj-lt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TAXAS</a:t>
                      </a:r>
                      <a:endParaRPr lang="pt-BR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3200" dirty="0">
                        <a:latin typeface="+mj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817998"/>
                  </a:ext>
                </a:extLst>
              </a:tr>
              <a:tr h="7022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i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21,6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i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37,9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i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41,8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7514710"/>
                  </a:ext>
                </a:extLst>
              </a:tr>
            </a:tbl>
          </a:graphicData>
        </a:graphic>
      </p:graphicFrame>
      <p:pic>
        <p:nvPicPr>
          <p:cNvPr id="6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A9789D62-5498-4D0B-9CF5-3C86B3FDE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0E92F020-8AF3-4DEC-BEC3-54263E920868}"/>
              </a:ext>
            </a:extLst>
          </p:cNvPr>
          <p:cNvSpPr txBox="1">
            <a:spLocks/>
          </p:cNvSpPr>
          <p:nvPr/>
        </p:nvSpPr>
        <p:spPr>
          <a:xfrm>
            <a:off x="1" y="-23604"/>
            <a:ext cx="630019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IMPACTOS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CA3789DA-0659-4687-9AA0-EAF04EB349D0}"/>
              </a:ext>
            </a:extLst>
          </p:cNvPr>
          <p:cNvGraphicFramePr>
            <a:graphicFrameLocks noGrp="1"/>
          </p:cNvGraphicFramePr>
          <p:nvPr/>
        </p:nvGraphicFramePr>
        <p:xfrm>
          <a:off x="10010899" y="421574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7224765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2745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8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47B854-A572-44C1-9C5F-9B634E07D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916832"/>
            <a:ext cx="8752284" cy="47525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200" b="1" i="1" dirty="0"/>
          </a:p>
          <a:p>
            <a:pPr marL="0" indent="0" algn="just">
              <a:buNone/>
            </a:pPr>
            <a:endParaRPr lang="pt-BR" sz="2200" b="1" i="1" dirty="0"/>
          </a:p>
          <a:p>
            <a:pPr marL="0" indent="0" algn="just">
              <a:buNone/>
            </a:pPr>
            <a:endParaRPr lang="pt-BR" sz="2200" b="1" i="1" dirty="0"/>
          </a:p>
          <a:p>
            <a:pPr marL="0" indent="0" algn="just">
              <a:buNone/>
            </a:pPr>
            <a:endParaRPr lang="pt-BR" sz="2200" b="1" i="1" dirty="0"/>
          </a:p>
          <a:p>
            <a:pPr marL="0" indent="0" algn="just">
              <a:buNone/>
            </a:pPr>
            <a:endParaRPr lang="pt-BR" sz="2200" b="1" i="1" dirty="0"/>
          </a:p>
          <a:p>
            <a:pPr marL="0" indent="0" algn="just">
              <a:buNone/>
            </a:pPr>
            <a:endParaRPr lang="pt-BR" sz="2200" b="1" i="1" dirty="0"/>
          </a:p>
          <a:p>
            <a:pPr marL="0" indent="0" algn="ctr">
              <a:buNone/>
            </a:pPr>
            <a:endParaRPr lang="pt-BR" sz="1800" b="1" i="1" dirty="0" smtClean="0"/>
          </a:p>
          <a:p>
            <a:pPr marL="0" indent="0" algn="ctr">
              <a:buNone/>
            </a:pPr>
            <a:endParaRPr lang="pt-BR" sz="1800" b="1" i="1" dirty="0"/>
          </a:p>
          <a:p>
            <a:pPr marL="0" indent="0" algn="ctr">
              <a:buNone/>
            </a:pPr>
            <a:r>
              <a:rPr lang="pt-BR" sz="1800" b="1" i="1" dirty="0" smtClean="0"/>
              <a:t>TAXAS DE TRANSIÇÃO - INEP/2015</a:t>
            </a:r>
            <a:endParaRPr lang="pt-BR" sz="1800" b="1" i="1" dirty="0"/>
          </a:p>
          <a:p>
            <a:pPr marL="0" indent="0" algn="just">
              <a:buNone/>
            </a:pPr>
            <a:endParaRPr lang="pt-BR" sz="1100" b="1" i="1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F62F93E7-E739-4D64-8E54-2AB157CBD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862606"/>
              </p:ext>
            </p:extLst>
          </p:nvPr>
        </p:nvGraphicFramePr>
        <p:xfrm>
          <a:off x="212204" y="1916832"/>
          <a:ext cx="8719591" cy="2921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6059">
                  <a:extLst>
                    <a:ext uri="{9D8B030D-6E8A-4147-A177-3AD203B41FA5}">
                      <a16:colId xmlns:a16="http://schemas.microsoft.com/office/drawing/2014/main" xmlns="" val="516814341"/>
                    </a:ext>
                  </a:extLst>
                </a:gridCol>
                <a:gridCol w="1807102">
                  <a:extLst>
                    <a:ext uri="{9D8B030D-6E8A-4147-A177-3AD203B41FA5}">
                      <a16:colId xmlns:a16="http://schemas.microsoft.com/office/drawing/2014/main" xmlns="" val="1286719856"/>
                    </a:ext>
                  </a:extLst>
                </a:gridCol>
                <a:gridCol w="1918215">
                  <a:extLst>
                    <a:ext uri="{9D8B030D-6E8A-4147-A177-3AD203B41FA5}">
                      <a16:colId xmlns:a16="http://schemas.microsoft.com/office/drawing/2014/main" xmlns="" val="902513553"/>
                    </a:ext>
                  </a:extLst>
                </a:gridCol>
                <a:gridCol w="1918215">
                  <a:extLst>
                    <a:ext uri="{9D8B030D-6E8A-4147-A177-3AD203B41FA5}">
                      <a16:colId xmlns:a16="http://schemas.microsoft.com/office/drawing/2014/main" xmlns="" val="2875075746"/>
                    </a:ext>
                  </a:extLst>
                </a:gridCol>
              </a:tblGrid>
              <a:tr h="1002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ENTE FEDERADO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(REDES PÚBLICAS)</a:t>
                      </a:r>
                      <a:endParaRPr lang="pt-BR" sz="22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EVASÃO ESCOLAR</a:t>
                      </a:r>
                      <a:endParaRPr lang="pt-BR" sz="3200" b="1" i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 </a:t>
                      </a:r>
                      <a:r>
                        <a:rPr lang="pt-BR" sz="32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2014/2015</a:t>
                      </a:r>
                      <a:endParaRPr lang="pt-BR" sz="32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8722839"/>
                  </a:ext>
                </a:extLst>
              </a:tr>
              <a:tr h="59366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ESTADO DO RIO DE JANEIRO</a:t>
                      </a:r>
                      <a:endParaRPr lang="pt-BR" sz="32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AI</a:t>
                      </a:r>
                      <a:endParaRPr lang="pt-BR" sz="32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AF</a:t>
                      </a:r>
                      <a:endParaRPr lang="pt-BR" sz="32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EM</a:t>
                      </a:r>
                      <a:endParaRPr lang="pt-BR" sz="32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7044956"/>
                  </a:ext>
                </a:extLst>
              </a:tr>
              <a:tr h="5821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32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TAXAS</a:t>
                      </a:r>
                      <a:endParaRPr lang="pt-BR" sz="32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32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817998"/>
                  </a:ext>
                </a:extLst>
              </a:tr>
              <a:tr h="7022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7514710"/>
                  </a:ext>
                </a:extLst>
              </a:tr>
            </a:tbl>
          </a:graphicData>
        </a:graphic>
      </p:graphicFrame>
      <p:pic>
        <p:nvPicPr>
          <p:cNvPr id="6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A9789D62-5498-4D0B-9CF5-3C86B3FDE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0E92F020-8AF3-4DEC-BEC3-54263E920868}"/>
              </a:ext>
            </a:extLst>
          </p:cNvPr>
          <p:cNvSpPr txBox="1">
            <a:spLocks/>
          </p:cNvSpPr>
          <p:nvPr/>
        </p:nvSpPr>
        <p:spPr>
          <a:xfrm>
            <a:off x="1" y="-23604"/>
            <a:ext cx="630019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IMPACTOS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CA3789DA-0659-4687-9AA0-EAF04EB349D0}"/>
              </a:ext>
            </a:extLst>
          </p:cNvPr>
          <p:cNvGraphicFramePr>
            <a:graphicFrameLocks noGrp="1"/>
          </p:cNvGraphicFramePr>
          <p:nvPr/>
        </p:nvGraphicFramePr>
        <p:xfrm>
          <a:off x="10010899" y="421574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7224765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2745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2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47B854-A572-44C1-9C5F-9B634E07D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649140"/>
            <a:ext cx="8752284" cy="5020221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Dentre os adolescentes e jovens adultos  em cumprimento de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Internação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RJ em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</a:p>
          <a:p>
            <a:pPr marL="0" indent="0" algn="ctr">
              <a:buNone/>
            </a:pPr>
            <a:endParaRPr lang="pt-B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273050">
              <a:buFont typeface="Wingdings" panose="05000000000000000000" pitchFamily="2" charset="2"/>
              <a:buChar char="ü"/>
            </a:pPr>
            <a:r>
              <a:rPr lang="pt-BR" sz="2600" b="1" i="1" dirty="0"/>
              <a:t>59,6% dos entrevistados tinham entre </a:t>
            </a:r>
            <a:r>
              <a:rPr lang="pt-B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e 18 anos</a:t>
            </a:r>
            <a:r>
              <a:rPr lang="pt-BR" sz="2600" b="1" i="1" dirty="0"/>
              <a:t>;</a:t>
            </a:r>
            <a:endParaRPr lang="pt-BR" sz="2600" b="1" dirty="0"/>
          </a:p>
          <a:p>
            <a:pPr marL="355600" indent="273050">
              <a:buFont typeface="Wingdings" panose="05000000000000000000" pitchFamily="2" charset="2"/>
              <a:buChar char="ü"/>
            </a:pPr>
            <a:r>
              <a:rPr lang="pt-BR" sz="2600" b="1" i="1" dirty="0"/>
              <a:t>76,2% eram </a:t>
            </a:r>
            <a:r>
              <a:rPr lang="pt-B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negros</a:t>
            </a:r>
            <a:r>
              <a:rPr lang="pt-BR" sz="2600" b="1" i="1" dirty="0"/>
              <a:t>;</a:t>
            </a:r>
            <a:endParaRPr lang="pt-BR" sz="2600" b="1" dirty="0"/>
          </a:p>
          <a:p>
            <a:pPr marL="355600" indent="273050">
              <a:buFont typeface="Wingdings" panose="05000000000000000000" pitchFamily="2" charset="2"/>
              <a:buChar char="ü"/>
            </a:pPr>
            <a:r>
              <a:rPr lang="pt-BR" sz="2600" b="1" i="1" dirty="0"/>
              <a:t>96,7% eram do </a:t>
            </a:r>
            <a:r>
              <a:rPr lang="pt-B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sexo masculino</a:t>
            </a:r>
            <a:r>
              <a:rPr lang="pt-BR" sz="2600" b="1" i="1" dirty="0"/>
              <a:t>;</a:t>
            </a:r>
          </a:p>
          <a:p>
            <a:pPr marL="355600" indent="0">
              <a:buNone/>
            </a:pPr>
            <a:endParaRPr lang="pt-BR" sz="2400" b="1" i="1" dirty="0"/>
          </a:p>
          <a:p>
            <a:pPr marL="450850" indent="0" algn="ctr">
              <a:buNone/>
            </a:pPr>
            <a:endParaRPr lang="pt-BR" sz="1400" b="1" i="1" dirty="0"/>
          </a:p>
          <a:p>
            <a:pPr marL="450850" indent="0" algn="ctr">
              <a:buNone/>
            </a:pPr>
            <a:r>
              <a:rPr lang="pt-BR" sz="1400" b="1" i="1" dirty="0"/>
              <a:t>Pesquisa Trajetórias de Vida de Jovens em Situação de Privação de Liberdade no Sistema Socioeducativo do Estado do Rio de Janeiro”. </a:t>
            </a:r>
            <a:r>
              <a:rPr lang="pt-BR" sz="1400" b="1" i="1" dirty="0" err="1"/>
              <a:t>Orgs</a:t>
            </a:r>
            <a:r>
              <a:rPr lang="pt-BR" sz="1400" b="1" i="1" dirty="0"/>
              <a:t>. Julião e Mendes (2019)</a:t>
            </a:r>
          </a:p>
          <a:p>
            <a:pPr marL="450850" indent="44450">
              <a:buFont typeface="Wingdings" panose="05000000000000000000" pitchFamily="2" charset="2"/>
              <a:buChar char="ü"/>
            </a:pPr>
            <a:endParaRPr lang="pt-BR" sz="2800" b="1" dirty="0"/>
          </a:p>
          <a:p>
            <a:pPr marL="450850" indent="0">
              <a:buNone/>
            </a:pPr>
            <a:endParaRPr lang="pt-BR" sz="2200" b="1" i="1" dirty="0"/>
          </a:p>
        </p:txBody>
      </p:sp>
      <p:pic>
        <p:nvPicPr>
          <p:cNvPr id="6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4FAD7E2D-6703-4BA3-A5E1-1B3A8DC8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BD571438-50D8-4D52-AC20-1F0FA8A77663}"/>
              </a:ext>
            </a:extLst>
          </p:cNvPr>
          <p:cNvSpPr txBox="1">
            <a:spLocks/>
          </p:cNvSpPr>
          <p:nvPr/>
        </p:nvSpPr>
        <p:spPr>
          <a:xfrm>
            <a:off x="1" y="-23604"/>
            <a:ext cx="630019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IMPACTOS</a:t>
            </a:r>
          </a:p>
        </p:txBody>
      </p:sp>
    </p:spTree>
    <p:extLst>
      <p:ext uri="{BB962C8B-B14F-4D97-AF65-F5344CB8AC3E}">
        <p14:creationId xmlns:p14="http://schemas.microsoft.com/office/powerpoint/2010/main" val="23517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47B854-A572-44C1-9C5F-9B634E07D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649140"/>
            <a:ext cx="8752284" cy="5020221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Dentre os adolescentes e jovens adultos  em cumprimento de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Internação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RJ  em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</a:p>
          <a:p>
            <a:pPr marL="0" indent="0" algn="ctr">
              <a:buNone/>
            </a:pPr>
            <a:endParaRPr lang="pt-BR" sz="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357188" algn="just">
              <a:buFont typeface="Wingdings" panose="05000000000000000000" pitchFamily="2" charset="2"/>
              <a:buChar char="ü"/>
            </a:pPr>
            <a:r>
              <a:rPr lang="pt-BR" sz="2600" b="1" i="1" dirty="0"/>
              <a:t>71,3% ainda cursavam os </a:t>
            </a:r>
            <a:r>
              <a:rPr lang="pt-B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anos finais do ensino fundamental</a:t>
            </a:r>
            <a:r>
              <a:rPr lang="pt-BR" sz="2600" b="1" i="1" dirty="0"/>
              <a:t>;</a:t>
            </a:r>
            <a:endParaRPr lang="pt-BR" sz="2600" b="1" dirty="0"/>
          </a:p>
          <a:p>
            <a:pPr marL="355600" indent="357188" algn="just">
              <a:buFont typeface="Wingdings" panose="05000000000000000000" pitchFamily="2" charset="2"/>
              <a:buChar char="ü"/>
            </a:pPr>
            <a:r>
              <a:rPr lang="pt-BR" sz="2600" b="1" i="1" dirty="0"/>
              <a:t>61,6% estavam </a:t>
            </a:r>
            <a:r>
              <a:rPr lang="pt-B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 da escola naquele ano letivo </a:t>
            </a:r>
            <a:r>
              <a:rPr lang="pt-BR" sz="2600" b="1" i="1" dirty="0"/>
              <a:t>(abandono);</a:t>
            </a:r>
            <a:endParaRPr lang="pt-BR" sz="2600" b="1" dirty="0"/>
          </a:p>
          <a:p>
            <a:pPr marL="355600" indent="357188" algn="just">
              <a:buFont typeface="Wingdings" panose="05000000000000000000" pitchFamily="2" charset="2"/>
              <a:buChar char="ü"/>
            </a:pPr>
            <a:r>
              <a:rPr lang="pt-BR" sz="2600" b="1" i="1" dirty="0"/>
              <a:t>46,6% estavam </a:t>
            </a:r>
            <a:r>
              <a:rPr lang="pt-B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 da escola há mais de 1 ano </a:t>
            </a:r>
            <a:r>
              <a:rPr lang="pt-BR" sz="2600" b="1" i="1" dirty="0"/>
              <a:t>(evasão); </a:t>
            </a:r>
          </a:p>
          <a:p>
            <a:pPr marL="450850" indent="0" algn="ctr">
              <a:buNone/>
            </a:pPr>
            <a:r>
              <a:rPr lang="pt-BR" sz="1400" b="1" i="1" dirty="0"/>
              <a:t>Pesquisa Trajetórias de Vida de Jovens em Situação de Privação de Liberdade no Sistema Socioeducativo do Estado do Rio de Janeiro”. </a:t>
            </a:r>
            <a:r>
              <a:rPr lang="pt-BR" sz="1400" b="1" i="1" dirty="0" err="1"/>
              <a:t>Orgs</a:t>
            </a:r>
            <a:r>
              <a:rPr lang="pt-BR" sz="1400" b="1" i="1" dirty="0"/>
              <a:t>. Julião e Mendes (2019)</a:t>
            </a:r>
          </a:p>
          <a:p>
            <a:pPr marL="450850" indent="44450">
              <a:buFont typeface="Wingdings" panose="05000000000000000000" pitchFamily="2" charset="2"/>
              <a:buChar char="ü"/>
            </a:pPr>
            <a:endParaRPr lang="pt-BR" sz="2800" b="1" dirty="0"/>
          </a:p>
          <a:p>
            <a:pPr marL="450850" indent="0">
              <a:buNone/>
            </a:pPr>
            <a:endParaRPr lang="pt-BR" sz="2200" b="1" i="1" dirty="0"/>
          </a:p>
        </p:txBody>
      </p:sp>
      <p:pic>
        <p:nvPicPr>
          <p:cNvPr id="6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4FAD7E2D-6703-4BA3-A5E1-1B3A8DC8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BD571438-50D8-4D52-AC20-1F0FA8A77663}"/>
              </a:ext>
            </a:extLst>
          </p:cNvPr>
          <p:cNvSpPr txBox="1">
            <a:spLocks/>
          </p:cNvSpPr>
          <p:nvPr/>
        </p:nvSpPr>
        <p:spPr>
          <a:xfrm>
            <a:off x="1" y="-23604"/>
            <a:ext cx="630019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IMPACTOS</a:t>
            </a:r>
          </a:p>
        </p:txBody>
      </p:sp>
    </p:spTree>
    <p:extLst>
      <p:ext uri="{BB962C8B-B14F-4D97-AF65-F5344CB8AC3E}">
        <p14:creationId xmlns:p14="http://schemas.microsoft.com/office/powerpoint/2010/main" val="42432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47B854-A572-44C1-9C5F-9B634E07D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649140"/>
            <a:ext cx="8752284" cy="502022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b="1" i="1" dirty="0"/>
              <a:t>Jovens que </a:t>
            </a:r>
            <a:r>
              <a:rPr lang="pt-BR" sz="2800" b="1" i="1" dirty="0">
                <a:solidFill>
                  <a:srgbClr val="FF0000"/>
                </a:solidFill>
              </a:rPr>
              <a:t>terminam</a:t>
            </a:r>
            <a:r>
              <a:rPr lang="pt-BR" sz="2800" b="1" i="1" dirty="0"/>
              <a:t> o ensino médio:</a:t>
            </a:r>
          </a:p>
          <a:p>
            <a:pPr marL="903288" indent="0" algn="just">
              <a:buFont typeface="Wingdings" panose="05000000000000000000" pitchFamily="2" charset="2"/>
              <a:buChar char="ü"/>
            </a:pPr>
            <a:r>
              <a:rPr lang="pt-BR" sz="2600" b="1" i="1" dirty="0"/>
              <a:t>Formam famílias mais tarde;</a:t>
            </a:r>
          </a:p>
          <a:p>
            <a:pPr marL="903288" indent="0" algn="just">
              <a:buFont typeface="Wingdings" panose="05000000000000000000" pitchFamily="2" charset="2"/>
              <a:buChar char="ü"/>
            </a:pPr>
            <a:r>
              <a:rPr lang="pt-BR" sz="2600" b="1" i="1" dirty="0"/>
              <a:t>Têm menos filhos;</a:t>
            </a:r>
          </a:p>
          <a:p>
            <a:pPr marL="903288" indent="0" algn="just">
              <a:buFont typeface="Wingdings" panose="05000000000000000000" pitchFamily="2" charset="2"/>
              <a:buChar char="ü"/>
            </a:pPr>
            <a:r>
              <a:rPr lang="pt-BR" sz="2600" b="1" i="1" dirty="0"/>
              <a:t>Apresentam maior probabilidade DE adotar soluções pacíficas de conflitos </a:t>
            </a:r>
            <a:r>
              <a:rPr lang="pt-BR" sz="1800" b="1" i="1" dirty="0"/>
              <a:t>(BARROS, 2016);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800" b="1" i="1" dirty="0"/>
              <a:t>Jovens que </a:t>
            </a:r>
            <a:r>
              <a:rPr lang="pt-BR" sz="2800" b="1" i="1" dirty="0">
                <a:solidFill>
                  <a:srgbClr val="FF0000"/>
                </a:solidFill>
              </a:rPr>
              <a:t>não terminam </a:t>
            </a:r>
            <a:r>
              <a:rPr lang="pt-BR" sz="2800" b="1" i="1" dirty="0"/>
              <a:t>o ensino médio:</a:t>
            </a:r>
          </a:p>
          <a:p>
            <a:pPr marL="1163638" indent="-260350" algn="just">
              <a:buFont typeface="Wingdings" panose="05000000000000000000" pitchFamily="2" charset="2"/>
              <a:buChar char="ü"/>
            </a:pPr>
            <a:r>
              <a:rPr lang="pt-BR" sz="2600" b="1" i="1" dirty="0"/>
              <a:t>Enfrentam taxas de desemprego três vezes maiores do que os que concluem essa etapa </a:t>
            </a:r>
            <a:r>
              <a:rPr lang="pt-BR" sz="1800" b="1" i="1" dirty="0"/>
              <a:t>(FIORENTINI, 2014);</a:t>
            </a:r>
          </a:p>
          <a:p>
            <a:pPr marL="903288" indent="0" algn="just">
              <a:buNone/>
            </a:pPr>
            <a:endParaRPr lang="pt-BR" sz="1800" b="1" i="1" dirty="0"/>
          </a:p>
          <a:p>
            <a:pPr marL="177800" indent="725488" algn="just">
              <a:buFont typeface="Wingdings" panose="05000000000000000000" pitchFamily="2" charset="2"/>
              <a:buChar char="Ø"/>
            </a:pPr>
            <a:endParaRPr lang="pt-BR" sz="2800" b="1" i="1" dirty="0"/>
          </a:p>
        </p:txBody>
      </p:sp>
      <p:pic>
        <p:nvPicPr>
          <p:cNvPr id="6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4FAD7E2D-6703-4BA3-A5E1-1B3A8DC8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BD571438-50D8-4D52-AC20-1F0FA8A77663}"/>
              </a:ext>
            </a:extLst>
          </p:cNvPr>
          <p:cNvSpPr txBox="1">
            <a:spLocks/>
          </p:cNvSpPr>
          <p:nvPr/>
        </p:nvSpPr>
        <p:spPr>
          <a:xfrm>
            <a:off x="1" y="-23604"/>
            <a:ext cx="630019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IMPACTOS</a:t>
            </a:r>
          </a:p>
        </p:txBody>
      </p:sp>
    </p:spTree>
    <p:extLst>
      <p:ext uri="{BB962C8B-B14F-4D97-AF65-F5344CB8AC3E}">
        <p14:creationId xmlns:p14="http://schemas.microsoft.com/office/powerpoint/2010/main" val="1511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47B854-A572-44C1-9C5F-9B634E07D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649140"/>
            <a:ext cx="8752284" cy="502022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b="1" i="1" dirty="0"/>
              <a:t> BAIXA ESCOLARIDADE E </a:t>
            </a:r>
            <a:r>
              <a:rPr lang="pt-BR" sz="2800" b="1" i="1" dirty="0">
                <a:solidFill>
                  <a:srgbClr val="FF0000"/>
                </a:solidFill>
              </a:rPr>
              <a:t>EXPECTATIVA DE VIDA</a:t>
            </a:r>
            <a:r>
              <a:rPr lang="pt-BR" sz="2800" b="1" i="1" dirty="0"/>
              <a:t>:</a:t>
            </a:r>
          </a:p>
          <a:p>
            <a:pPr marL="0" indent="0" algn="just">
              <a:buNone/>
            </a:pPr>
            <a:endParaRPr lang="pt-BR" sz="1600" b="1" i="1" dirty="0"/>
          </a:p>
          <a:p>
            <a:pPr marL="534988" indent="-84138" algn="just">
              <a:buFont typeface="Wingdings" panose="05000000000000000000" pitchFamily="2" charset="2"/>
              <a:buChar char="ü"/>
            </a:pPr>
            <a:r>
              <a:rPr lang="pt-BR" sz="2600" b="1" i="1" dirty="0"/>
              <a:t>SEM ESCOLARIDADE – PERDA DE </a:t>
            </a:r>
            <a:r>
              <a:rPr lang="pt-BR" sz="2600" b="1" i="1" dirty="0">
                <a:solidFill>
                  <a:srgbClr val="FF0000"/>
                </a:solidFill>
              </a:rPr>
              <a:t>2,8 </a:t>
            </a:r>
            <a:r>
              <a:rPr lang="pt-BR" sz="2600" b="1" i="1" dirty="0"/>
              <a:t>ANOS DE VIDA;</a:t>
            </a:r>
          </a:p>
          <a:p>
            <a:pPr marL="534988" indent="-84138" algn="just">
              <a:buFont typeface="Wingdings" panose="05000000000000000000" pitchFamily="2" charset="2"/>
              <a:buChar char="ü"/>
            </a:pPr>
            <a:r>
              <a:rPr lang="pt-BR" sz="2600" b="1" i="1" dirty="0"/>
              <a:t>1 A 3 ANOS DE ESTUDO – PERDA DE </a:t>
            </a:r>
            <a:r>
              <a:rPr lang="pt-BR" sz="2600" b="1" i="1" dirty="0">
                <a:solidFill>
                  <a:srgbClr val="FF0000"/>
                </a:solidFill>
              </a:rPr>
              <a:t>1,4</a:t>
            </a:r>
            <a:r>
              <a:rPr lang="pt-BR" sz="2600" b="1" i="1" dirty="0"/>
              <a:t> ANOS DE VIDA;</a:t>
            </a:r>
          </a:p>
          <a:p>
            <a:pPr marL="534988" indent="-84138" algn="just">
              <a:buFont typeface="Wingdings" panose="05000000000000000000" pitchFamily="2" charset="2"/>
              <a:buChar char="ü"/>
            </a:pPr>
            <a:r>
              <a:rPr lang="pt-BR" sz="2600" b="1" i="1" dirty="0"/>
              <a:t>4 A 7 ANOS DE ESTUDO – PERDA DE </a:t>
            </a:r>
            <a:r>
              <a:rPr lang="pt-BR" sz="2600" b="1" i="1" dirty="0">
                <a:solidFill>
                  <a:srgbClr val="FF0000"/>
                </a:solidFill>
              </a:rPr>
              <a:t>1,0</a:t>
            </a:r>
            <a:r>
              <a:rPr lang="pt-BR" sz="2600" b="1" i="1" dirty="0"/>
              <a:t> ANO DE VIDA;</a:t>
            </a:r>
          </a:p>
          <a:p>
            <a:pPr marL="534988" indent="-84138" algn="just">
              <a:buFont typeface="Wingdings" panose="05000000000000000000" pitchFamily="2" charset="2"/>
              <a:buChar char="ü"/>
            </a:pPr>
            <a:r>
              <a:rPr lang="pt-BR" sz="2600" b="1" i="1" dirty="0"/>
              <a:t>9 A 11 ANOS DE ESTUDO – PERDA DE </a:t>
            </a:r>
            <a:r>
              <a:rPr lang="pt-BR" sz="2600" b="1" i="1" dirty="0">
                <a:solidFill>
                  <a:srgbClr val="FF0000"/>
                </a:solidFill>
              </a:rPr>
              <a:t>0,2</a:t>
            </a:r>
            <a:r>
              <a:rPr lang="pt-BR" sz="2600" b="1" i="1" dirty="0"/>
              <a:t> ANO DE VIDA;</a:t>
            </a:r>
          </a:p>
          <a:p>
            <a:pPr marL="534988" indent="-84138" algn="just">
              <a:buFont typeface="Wingdings" panose="05000000000000000000" pitchFamily="2" charset="2"/>
              <a:buChar char="ü"/>
            </a:pPr>
            <a:r>
              <a:rPr lang="pt-BR" sz="2600" b="1" i="1" dirty="0"/>
              <a:t>ACIMA DE 12 ANOS DE ESTUDO – </a:t>
            </a:r>
            <a:r>
              <a:rPr lang="pt-BR" sz="2600" b="1" i="1" dirty="0">
                <a:solidFill>
                  <a:srgbClr val="FF0000"/>
                </a:solidFill>
              </a:rPr>
              <a:t>0,1</a:t>
            </a:r>
            <a:r>
              <a:rPr lang="pt-BR" sz="2600" b="1" i="1" dirty="0"/>
              <a:t> ANO DE VIDA;</a:t>
            </a:r>
          </a:p>
          <a:p>
            <a:pPr marL="82550" indent="0" algn="ctr">
              <a:buNone/>
            </a:pPr>
            <a:r>
              <a:rPr lang="pt-BR" sz="2200" b="1" i="1" dirty="0"/>
              <a:t>  </a:t>
            </a:r>
          </a:p>
          <a:p>
            <a:pPr marL="82550" indent="0" algn="ctr">
              <a:buNone/>
            </a:pPr>
            <a:r>
              <a:rPr lang="pt-BR" sz="1800" b="1" i="1" dirty="0"/>
              <a:t>(CERQUEIRA, 2014)</a:t>
            </a:r>
          </a:p>
          <a:p>
            <a:pPr marL="903288" indent="0" algn="just">
              <a:buNone/>
            </a:pPr>
            <a:endParaRPr lang="pt-BR" sz="1800" b="1" i="1" dirty="0"/>
          </a:p>
          <a:p>
            <a:pPr marL="177800" indent="725488" algn="just">
              <a:buFont typeface="Wingdings" panose="05000000000000000000" pitchFamily="2" charset="2"/>
              <a:buChar char="Ø"/>
            </a:pPr>
            <a:endParaRPr lang="pt-BR" sz="2800" b="1" i="1" dirty="0"/>
          </a:p>
        </p:txBody>
      </p:sp>
      <p:pic>
        <p:nvPicPr>
          <p:cNvPr id="6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4FAD7E2D-6703-4BA3-A5E1-1B3A8DC8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BD571438-50D8-4D52-AC20-1F0FA8A77663}"/>
              </a:ext>
            </a:extLst>
          </p:cNvPr>
          <p:cNvSpPr txBox="1">
            <a:spLocks/>
          </p:cNvSpPr>
          <p:nvPr/>
        </p:nvSpPr>
        <p:spPr>
          <a:xfrm>
            <a:off x="0" y="-28896"/>
            <a:ext cx="630019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IMPACTOS</a:t>
            </a:r>
          </a:p>
        </p:txBody>
      </p:sp>
    </p:spTree>
    <p:extLst>
      <p:ext uri="{BB962C8B-B14F-4D97-AF65-F5344CB8AC3E}">
        <p14:creationId xmlns:p14="http://schemas.microsoft.com/office/powerpoint/2010/main" val="3747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FAAFAC-9DC4-4DFD-922F-6EBED3E9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01" y="35773"/>
            <a:ext cx="6164791" cy="1596177"/>
          </a:xfrm>
        </p:spPr>
        <p:txBody>
          <a:bodyPr/>
          <a:lstStyle/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POR QUE NÓS?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47B854-A572-44C1-9C5F-9B634E07D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649140"/>
            <a:ext cx="8752284" cy="5020221"/>
          </a:xfrm>
        </p:spPr>
        <p:txBody>
          <a:bodyPr>
            <a:noAutofit/>
          </a:bodyPr>
          <a:lstStyle/>
          <a:p>
            <a:pPr marL="530225" indent="-457200" algn="just">
              <a:buFont typeface="Wingdings" panose="05000000000000000000" pitchFamily="2" charset="2"/>
              <a:buChar char="Ø"/>
            </a:pP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SOMOS ATINGIDOS DIARIAMENTE </a:t>
            </a:r>
            <a:r>
              <a:rPr lang="pt-BR" sz="2800" b="1" i="1" dirty="0">
                <a:latin typeface="+mj-lt"/>
              </a:rPr>
              <a:t>NO EXERCÍCIO DAS NOSSAS FUNÇÕES;</a:t>
            </a:r>
          </a:p>
          <a:p>
            <a:pPr marL="530225" indent="-457200" algn="just">
              <a:buFont typeface="Wingdings" panose="05000000000000000000" pitchFamily="2" charset="2"/>
              <a:buChar char="Ø"/>
            </a:pPr>
            <a:r>
              <a:rPr lang="pt-BR" sz="2800" b="1" i="1" dirty="0">
                <a:latin typeface="+mj-lt"/>
              </a:rPr>
              <a:t>A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POLÍTICA EDUCACIONAL NÃO PODE SOLUCIONAR </a:t>
            </a:r>
            <a:r>
              <a:rPr lang="pt-BR" sz="2800" b="1" i="1" dirty="0">
                <a:latin typeface="+mj-lt"/>
              </a:rPr>
              <a:t>ESSAS QUESTÕES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SOZINHA</a:t>
            </a:r>
            <a:r>
              <a:rPr lang="pt-BR" sz="2800" b="1" i="1" dirty="0">
                <a:latin typeface="+mj-lt"/>
              </a:rPr>
              <a:t>;</a:t>
            </a:r>
          </a:p>
          <a:p>
            <a:pPr marL="530225" indent="-457200" algn="just">
              <a:buFont typeface="Wingdings" panose="05000000000000000000" pitchFamily="2" charset="2"/>
              <a:buChar char="Ø"/>
            </a:pP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PRECISAMOS DA AÇÃO DE </a:t>
            </a:r>
            <a:r>
              <a:rPr lang="pt-BR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TODOS</a:t>
            </a:r>
            <a:r>
              <a:rPr lang="pt-BR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2800" b="1" i="1" dirty="0">
                <a:latin typeface="+mj-lt"/>
              </a:rPr>
              <a:t>OS DEMAIS RESPONSÁVEIS - INTERSETORIALIDADE;</a:t>
            </a:r>
          </a:p>
          <a:p>
            <a:pPr marL="530225" indent="-457200" algn="just">
              <a:buFont typeface="Wingdings" panose="05000000000000000000" pitchFamily="2" charset="2"/>
              <a:buChar char="Ø"/>
            </a:pPr>
            <a:r>
              <a:rPr lang="pt-BR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MUDAR O FOCO</a:t>
            </a:r>
            <a:r>
              <a:rPr lang="pt-BR" sz="2800" b="1" i="1" dirty="0">
                <a:latin typeface="+mj-lt"/>
              </a:rPr>
              <a:t>: CULPABILIZAÇÃO X </a:t>
            </a:r>
            <a:r>
              <a:rPr lang="pt-B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BUSCA DE </a:t>
            </a:r>
            <a:r>
              <a:rPr lang="pt-BR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NOVAS</a:t>
            </a:r>
            <a:r>
              <a:rPr lang="pt-B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SOLUÇÕES</a:t>
            </a:r>
            <a:r>
              <a:rPr lang="pt-BR" sz="2800" b="1" i="1" dirty="0">
                <a:latin typeface="+mj-lt"/>
              </a:rPr>
              <a:t> CONJUNTAS E ARTICULADAS</a:t>
            </a:r>
            <a:r>
              <a:rPr lang="pt-BR" sz="2800" b="1" dirty="0">
                <a:latin typeface="+mj-lt"/>
              </a:rPr>
              <a:t>;</a:t>
            </a:r>
          </a:p>
        </p:txBody>
      </p:sp>
      <p:pic>
        <p:nvPicPr>
          <p:cNvPr id="5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3B008C54-855B-4145-8B43-23204399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5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FAAFAC-9DC4-4DFD-922F-6EBED3E9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1728"/>
            <a:ext cx="6372199" cy="1596177"/>
          </a:xfrm>
        </p:spPr>
        <p:txBody>
          <a:bodyPr/>
          <a:lstStyle/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PROPOSTA?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47B854-A572-44C1-9C5F-9B634E07D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5401" y="1584449"/>
            <a:ext cx="8873197" cy="5084912"/>
          </a:xfrm>
        </p:spPr>
        <p:txBody>
          <a:bodyPr>
            <a:normAutofit/>
          </a:bodyPr>
          <a:lstStyle/>
          <a:p>
            <a:pPr marL="415925" indent="-342900" algn="ctr">
              <a:buFont typeface="Wingdings" panose="05000000000000000000" pitchFamily="2" charset="2"/>
              <a:buChar char="Ø"/>
            </a:pPr>
            <a:r>
              <a:rPr lang="pt-B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CONSTRUIR UM “PACTO ESTADUAL” </a:t>
            </a:r>
          </a:p>
          <a:p>
            <a:pPr marL="530225" indent="633413" algn="just">
              <a:buFont typeface="Wingdings" panose="05000000000000000000" pitchFamily="2" charset="2"/>
              <a:buChar char="ü"/>
            </a:pPr>
            <a:endParaRPr lang="pt-BR" sz="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0225" indent="550863" algn="just">
              <a:buFont typeface="Wingdings" panose="05000000000000000000" pitchFamily="2" charset="2"/>
              <a:buChar char="ü"/>
            </a:pPr>
            <a:r>
              <a:rPr lang="pt-B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PROMOVER</a:t>
            </a:r>
            <a:r>
              <a:rPr lang="pt-B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DIAGNÓSTICO</a:t>
            </a:r>
            <a:r>
              <a:rPr lang="pt-BR" sz="2800" b="1" i="1" dirty="0"/>
              <a:t>;</a:t>
            </a:r>
          </a:p>
          <a:p>
            <a:pPr marL="530225" indent="550863" algn="just">
              <a:buFont typeface="Wingdings" panose="05000000000000000000" pitchFamily="2" charset="2"/>
              <a:buChar char="ü"/>
            </a:pPr>
            <a:r>
              <a:rPr lang="pt-BR" sz="2800" b="1" i="1" dirty="0" smtClean="0"/>
              <a:t>EXECUTAR AÇÕES </a:t>
            </a:r>
            <a:r>
              <a:rPr lang="pt-BR" sz="2800" b="1" i="1" dirty="0"/>
              <a:t>ARTICULADADAS DE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ENFRENTAMENTO</a:t>
            </a:r>
            <a:r>
              <a:rPr lang="pt-BR" sz="2800" b="1" i="1" dirty="0"/>
              <a:t> ÀS MÚLTIPLAS CAUSAS;</a:t>
            </a:r>
          </a:p>
          <a:p>
            <a:pPr marL="530225" indent="550863" algn="just">
              <a:buFont typeface="Wingdings" panose="05000000000000000000" pitchFamily="2" charset="2"/>
              <a:buChar char="ü"/>
            </a:pPr>
            <a:r>
              <a:rPr lang="pt-B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MOBILIZR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TODOS</a:t>
            </a:r>
            <a:r>
              <a:rPr lang="pt-BR" sz="2800" b="1" i="1" dirty="0"/>
              <a:t>;</a:t>
            </a:r>
          </a:p>
          <a:p>
            <a:pPr marL="530225" indent="550863" algn="just">
              <a:buFont typeface="Wingdings" panose="05000000000000000000" pitchFamily="2" charset="2"/>
              <a:buChar char="ü"/>
            </a:pPr>
            <a:r>
              <a:rPr lang="pt-B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ATINGIR</a:t>
            </a:r>
            <a:r>
              <a:rPr lang="pt-BR" sz="2800" b="1" i="1" dirty="0" smtClean="0"/>
              <a:t> </a:t>
            </a:r>
            <a:r>
              <a:rPr lang="pt-B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TERRITÓRIO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i="1" dirty="0"/>
              <a:t>DO ESTADO DO RIO DE JANEIRO;</a:t>
            </a:r>
            <a:endParaRPr lang="pt-BR" sz="2800" b="1" i="1" dirty="0">
              <a:latin typeface="+mj-lt"/>
            </a:endParaRPr>
          </a:p>
          <a:p>
            <a:pPr algn="just"/>
            <a:endParaRPr lang="pt-BR" sz="3600" dirty="0"/>
          </a:p>
          <a:p>
            <a:pPr algn="just"/>
            <a:endParaRPr lang="pt-BR" sz="2900" dirty="0"/>
          </a:p>
          <a:p>
            <a:pPr marL="0" indent="0" algn="just">
              <a:buNone/>
            </a:pPr>
            <a:endParaRPr lang="pt-BR" sz="2800" dirty="0"/>
          </a:p>
          <a:p>
            <a:endParaRPr lang="pt-BR" dirty="0"/>
          </a:p>
        </p:txBody>
      </p:sp>
      <p:pic>
        <p:nvPicPr>
          <p:cNvPr id="5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4C0B4440-C7AD-425B-801B-A46831D8D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47B854-A572-44C1-9C5F-9B634E07D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587673"/>
            <a:ext cx="8640960" cy="5143153"/>
          </a:xfrm>
        </p:spPr>
        <p:txBody>
          <a:bodyPr>
            <a:normAutofit/>
          </a:bodyPr>
          <a:lstStyle/>
          <a:p>
            <a:pPr marL="73025" indent="0" algn="ctr">
              <a:buNone/>
            </a:pPr>
            <a:endParaRPr lang="pt-BR" sz="3200" b="1" dirty="0">
              <a:solidFill>
                <a:srgbClr val="FF0000"/>
              </a:solidFill>
            </a:endParaRPr>
          </a:p>
          <a:p>
            <a:pPr marL="73025" indent="0" algn="just">
              <a:buNone/>
            </a:pPr>
            <a:endParaRPr lang="pt-BR" sz="1600" b="1" dirty="0">
              <a:solidFill>
                <a:srgbClr val="FF0000"/>
              </a:solidFill>
            </a:endParaRPr>
          </a:p>
          <a:p>
            <a:pPr algn="just"/>
            <a:endParaRPr lang="pt-BR" sz="3600" dirty="0"/>
          </a:p>
          <a:p>
            <a:pPr marL="0" indent="0" algn="just">
              <a:buNone/>
            </a:pPr>
            <a:endParaRPr lang="pt-BR" sz="2900" dirty="0"/>
          </a:p>
          <a:p>
            <a:pPr marL="0" indent="0" algn="just">
              <a:buNone/>
            </a:pPr>
            <a:endParaRPr lang="pt-BR" sz="2800" dirty="0"/>
          </a:p>
          <a:p>
            <a:endParaRPr lang="pt-BR" dirty="0"/>
          </a:p>
        </p:txBody>
      </p:sp>
      <p:sp>
        <p:nvSpPr>
          <p:cNvPr id="5" name="AutoShape 2" descr="blob:https://web.whatsapp.com/f35aa9af-2411-4464-b88b-f3e44d789387">
            <a:extLst>
              <a:ext uri="{FF2B5EF4-FFF2-40B4-BE49-F238E27FC236}">
                <a16:creationId xmlns:a16="http://schemas.microsoft.com/office/drawing/2014/main" xmlns="" id="{C7E06C23-DD3D-4CA1-821C-ED64460CB0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blob:https://web.whatsapp.com/f35aa9af-2411-4464-b88b-f3e44d789387">
            <a:extLst>
              <a:ext uri="{FF2B5EF4-FFF2-40B4-BE49-F238E27FC236}">
                <a16:creationId xmlns:a16="http://schemas.microsoft.com/office/drawing/2014/main" xmlns="" id="{D1F6E82C-231F-4531-9CBE-27E8FE02DD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B0C1CDE-187F-4AF5-89CB-D761E8FDF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7" y="2388075"/>
            <a:ext cx="3123456" cy="23425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E74FD39-4593-4DE7-AE90-1A1CEAA023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16" y="4446356"/>
            <a:ext cx="3150568" cy="221977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5F0012B2-6157-4E28-B1E9-ADAF2CEA37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98" y="2323020"/>
            <a:ext cx="3275856" cy="251675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8C01B5EC-0CA3-4957-AA52-2353F72D4F66}"/>
              </a:ext>
            </a:extLst>
          </p:cNvPr>
          <p:cNvSpPr txBox="1">
            <a:spLocks/>
          </p:cNvSpPr>
          <p:nvPr/>
        </p:nvSpPr>
        <p:spPr>
          <a:xfrm>
            <a:off x="493858" y="5013176"/>
            <a:ext cx="2232248" cy="1296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/>
              <a:t>Unicef</a:t>
            </a:r>
          </a:p>
          <a:p>
            <a:r>
              <a:rPr lang="pt-BR" sz="3200" b="1" i="1" dirty="0" err="1"/>
              <a:t>undime</a:t>
            </a:r>
            <a:endParaRPr lang="pt-BR" sz="3200" b="1" i="1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7F77193B-0E3D-4F50-9CDB-02B51D5D1D70}"/>
              </a:ext>
            </a:extLst>
          </p:cNvPr>
          <p:cNvSpPr txBox="1">
            <a:spLocks/>
          </p:cNvSpPr>
          <p:nvPr/>
        </p:nvSpPr>
        <p:spPr>
          <a:xfrm>
            <a:off x="3514850" y="2564904"/>
            <a:ext cx="2232248" cy="1296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Mprj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Tce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600" b="1" i="1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80247E6-C897-4B11-9FF8-D27C379B5D8A}"/>
              </a:ext>
            </a:extLst>
          </p:cNvPr>
          <p:cNvSpPr txBox="1">
            <a:spLocks/>
          </p:cNvSpPr>
          <p:nvPr/>
        </p:nvSpPr>
        <p:spPr>
          <a:xfrm>
            <a:off x="6614587" y="5114369"/>
            <a:ext cx="2232248" cy="1296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 err="1"/>
              <a:t>Gafce</a:t>
            </a:r>
            <a:endParaRPr lang="pt-BR" sz="3200" b="1" i="1" dirty="0"/>
          </a:p>
          <a:p>
            <a:r>
              <a:rPr lang="pt-BR" sz="3200" b="1" i="1" dirty="0" err="1"/>
              <a:t>uncme</a:t>
            </a:r>
            <a:endParaRPr lang="pt-BR" sz="3200" b="1" i="1" dirty="0"/>
          </a:p>
          <a:p>
            <a:endParaRPr lang="pt-BR" sz="2600" b="1" i="1" dirty="0"/>
          </a:p>
        </p:txBody>
      </p:sp>
      <p:pic>
        <p:nvPicPr>
          <p:cNvPr id="15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29A54AB5-F3A5-4761-B0BD-B3E3494B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F8CDBDA3-B3DE-4FD9-984B-D6E33F640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1728"/>
            <a:ext cx="6372199" cy="1596177"/>
          </a:xfrm>
        </p:spPr>
        <p:txBody>
          <a:bodyPr/>
          <a:lstStyle/>
          <a:p>
            <a:pPr algn="l"/>
            <a:r>
              <a:rPr lang="pt-B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“PACTO ESTADUAL” </a:t>
            </a:r>
            <a:br>
              <a:rPr lang="pt-B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PRIMEIROS PASSOS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8" b="30050"/>
          <a:stretch/>
        </p:blipFill>
        <p:spPr bwMode="auto">
          <a:xfrm>
            <a:off x="150445" y="2323020"/>
            <a:ext cx="53574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0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FAAFAC-9DC4-4DFD-922F-6EBED3E9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9" y="0"/>
            <a:ext cx="6358721" cy="1596177"/>
          </a:xfrm>
        </p:spPr>
        <p:txBody>
          <a:bodyPr/>
          <a:lstStyle/>
          <a:p>
            <a:pPr algn="l"/>
            <a:r>
              <a:rPr lang="pt-B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“PACTO ESTADUAL” </a:t>
            </a:r>
            <a:br>
              <a:rPr lang="pt-B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PRESSUPOSTOs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47B854-A572-44C1-9C5F-9B634E07D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793157"/>
            <a:ext cx="8752284" cy="4876204"/>
          </a:xfrm>
        </p:spPr>
        <p:txBody>
          <a:bodyPr>
            <a:normAutofit fontScale="85000" lnSpcReduction="10000"/>
          </a:bodyPr>
          <a:lstStyle/>
          <a:p>
            <a:pPr marL="530225" indent="-457200" algn="just">
              <a:buFont typeface="Wingdings" panose="05000000000000000000" pitchFamily="2" charset="2"/>
              <a:buChar char="Ø"/>
            </a:pPr>
            <a:r>
              <a:rPr lang="pt-BR" sz="3300" b="1" i="1" dirty="0"/>
              <a:t>Afirmação DA </a:t>
            </a:r>
            <a:r>
              <a:rPr lang="pt-BR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urgência</a:t>
            </a:r>
            <a:r>
              <a:rPr lang="pt-BR" sz="3300" b="1" i="1" dirty="0">
                <a:solidFill>
                  <a:srgbClr val="FF0000"/>
                </a:solidFill>
              </a:rPr>
              <a:t> </a:t>
            </a:r>
            <a:r>
              <a:rPr lang="pt-BR" sz="3300" b="1" i="1" dirty="0"/>
              <a:t>e DA</a:t>
            </a:r>
            <a:r>
              <a:rPr lang="pt-BR" sz="3300" b="1" i="1" dirty="0">
                <a:solidFill>
                  <a:srgbClr val="FF0000"/>
                </a:solidFill>
              </a:rPr>
              <a:t> </a:t>
            </a:r>
            <a:r>
              <a:rPr lang="pt-BR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prioridade</a:t>
            </a:r>
            <a:r>
              <a:rPr lang="pt-BR" sz="3300" b="1" i="1" dirty="0">
                <a:solidFill>
                  <a:srgbClr val="FF0000"/>
                </a:solidFill>
              </a:rPr>
              <a:t>;</a:t>
            </a:r>
            <a:endParaRPr lang="pt-BR" sz="3300" b="1" i="1" dirty="0"/>
          </a:p>
          <a:p>
            <a:pPr marL="530225" indent="-457200" algn="just">
              <a:buFont typeface="Wingdings" panose="05000000000000000000" pitchFamily="2" charset="2"/>
              <a:buChar char="Ø"/>
            </a:pPr>
            <a:r>
              <a:rPr lang="pt-BR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respeito à autonomia </a:t>
            </a:r>
            <a:r>
              <a:rPr lang="pt-BR" sz="3300" b="1" i="1" dirty="0"/>
              <a:t>do </a:t>
            </a:r>
            <a:r>
              <a:rPr lang="pt-BR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entes federados </a:t>
            </a:r>
            <a:r>
              <a:rPr lang="pt-BR" sz="3300" b="1" i="1" dirty="0"/>
              <a:t>e dos </a:t>
            </a:r>
            <a:r>
              <a:rPr lang="pt-BR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de ensino</a:t>
            </a:r>
            <a:r>
              <a:rPr lang="pt-BR" sz="3300" b="1" i="1" dirty="0"/>
              <a:t>, bem como de todos os demais pactuantes;</a:t>
            </a:r>
          </a:p>
          <a:p>
            <a:pPr marL="530225" indent="-457200" algn="just">
              <a:buFont typeface="Wingdings" panose="05000000000000000000" pitchFamily="2" charset="2"/>
              <a:buChar char="Ø"/>
            </a:pPr>
            <a:r>
              <a:rPr lang="pt-BR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valorização das </a:t>
            </a:r>
            <a:r>
              <a:rPr lang="pt-BR" sz="3300" b="1" i="1" dirty="0"/>
              <a:t>ações, programas e serviços já em execução e das </a:t>
            </a:r>
            <a:r>
              <a:rPr lang="pt-BR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experiências acumuladas</a:t>
            </a:r>
            <a:r>
              <a:rPr lang="pt-BR" sz="3300" b="1" i="1" dirty="0"/>
              <a:t>;</a:t>
            </a:r>
          </a:p>
          <a:p>
            <a:pPr marL="530225" indent="-457200" algn="just">
              <a:buFont typeface="Wingdings" panose="05000000000000000000" pitchFamily="2" charset="2"/>
              <a:buChar char="Ø"/>
            </a:pPr>
            <a:r>
              <a:rPr lang="pt-BR" sz="3300" b="1" i="1" dirty="0"/>
              <a:t>NECESSIDADE DE </a:t>
            </a:r>
            <a:r>
              <a:rPr lang="pt-BR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FAZER CONVERGIR </a:t>
            </a:r>
            <a:r>
              <a:rPr lang="pt-BR" sz="3300" b="1" i="1" dirty="0"/>
              <a:t>A</a:t>
            </a:r>
            <a:r>
              <a:rPr lang="pt-BR" sz="3300" b="1" i="1" dirty="0">
                <a:solidFill>
                  <a:srgbClr val="FF0000"/>
                </a:solidFill>
              </a:rPr>
              <a:t> </a:t>
            </a:r>
            <a:r>
              <a:rPr lang="pt-BR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 AUTÔNOMA DE TODOS </a:t>
            </a:r>
            <a:r>
              <a:rPr lang="pt-BR" sz="3300" b="1" i="1" dirty="0"/>
              <a:t>PARA UM </a:t>
            </a:r>
            <a:r>
              <a:rPr lang="pt-BR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MESMO FIM </a:t>
            </a:r>
            <a:r>
              <a:rPr lang="pt-BR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BR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COLABORAÇÃO E FORTALECIMENTO </a:t>
            </a:r>
            <a:r>
              <a:rPr lang="pt-BR" sz="3300" b="1" i="1" dirty="0"/>
              <a:t>MÚTUOS;</a:t>
            </a:r>
            <a:endParaRPr lang="pt-BR" sz="3300" b="1" i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sz="25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sz="3600" b="1" dirty="0">
              <a:solidFill>
                <a:srgbClr val="FF0000"/>
              </a:solidFill>
            </a:endParaRPr>
          </a:p>
          <a:p>
            <a:pPr algn="just"/>
            <a:endParaRPr lang="pt-BR" sz="2900" dirty="0"/>
          </a:p>
          <a:p>
            <a:pPr marL="0" indent="0" algn="just">
              <a:buNone/>
            </a:pPr>
            <a:endParaRPr lang="pt-BR" sz="2800" dirty="0"/>
          </a:p>
          <a:p>
            <a:endParaRPr lang="pt-BR" dirty="0"/>
          </a:p>
        </p:txBody>
      </p:sp>
      <p:pic>
        <p:nvPicPr>
          <p:cNvPr id="5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DFE3E5D9-DB97-44C1-989B-3FFF0806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9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FAAFAC-9DC4-4DFD-922F-6EBED3E9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57" y="0"/>
            <a:ext cx="6458379" cy="1460500"/>
          </a:xfrm>
        </p:spPr>
        <p:txBody>
          <a:bodyPr>
            <a:normAutofit/>
          </a:bodyPr>
          <a:lstStyle/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Construindo </a:t>
            </a:r>
            <a:r>
              <a:rPr lang="pt-B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juntos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PROPOSTA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47B854-A572-44C1-9C5F-9B634E07D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6888" y="1587673"/>
            <a:ext cx="8928992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i="1" dirty="0">
              <a:latin typeface="+mj-lt"/>
            </a:endParaRPr>
          </a:p>
          <a:p>
            <a:pPr marL="73025" indent="0" algn="just">
              <a:buNone/>
            </a:pPr>
            <a:endParaRPr lang="pt-BR" sz="300" b="1" i="1" dirty="0">
              <a:latin typeface="+mj-lt"/>
            </a:endParaRPr>
          </a:p>
          <a:p>
            <a:pPr marL="530225" indent="-457200" algn="just">
              <a:buFont typeface="Wingdings" panose="05000000000000000000" pitchFamily="2" charset="2"/>
              <a:buChar char="Ø"/>
            </a:pPr>
            <a:endParaRPr lang="pt-BR" sz="3000" i="1" dirty="0"/>
          </a:p>
          <a:p>
            <a:pPr marL="0" indent="0" algn="just">
              <a:buNone/>
            </a:pPr>
            <a:endParaRPr lang="pt-BR" sz="3000" dirty="0"/>
          </a:p>
          <a:p>
            <a:pPr marL="0" indent="0" algn="just">
              <a:buNone/>
            </a:pPr>
            <a:endParaRPr lang="pt-BR" sz="3000" dirty="0"/>
          </a:p>
          <a:p>
            <a:pPr marL="0" indent="0" algn="just">
              <a:buNone/>
            </a:pPr>
            <a:endParaRPr lang="pt-BR" sz="3000" dirty="0"/>
          </a:p>
          <a:p>
            <a:endParaRPr lang="pt-BR" dirty="0"/>
          </a:p>
        </p:txBody>
      </p:sp>
      <p:pic>
        <p:nvPicPr>
          <p:cNvPr id="5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F17C6620-0940-4F66-94B0-0DECBDE8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5" y="3044335"/>
            <a:ext cx="1776791" cy="126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34" y="3044335"/>
            <a:ext cx="1431943" cy="126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97" y="3104412"/>
            <a:ext cx="1436070" cy="1260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61" y="2863004"/>
            <a:ext cx="1518135" cy="159476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57" y="4722512"/>
            <a:ext cx="1702153" cy="144315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35" y="1301205"/>
            <a:ext cx="2555776" cy="170223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32" y="4648774"/>
            <a:ext cx="1908900" cy="1431460"/>
          </a:xfrm>
          <a:prstGeom prst="rect">
            <a:avLst/>
          </a:prstGeom>
        </p:spPr>
      </p:pic>
      <p:sp>
        <p:nvSpPr>
          <p:cNvPr id="4" name="AutoShape 2" descr="blob:https://web.whatsapp.com/2e538f00-8b60-4c5a-8c42-193292337bb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4" descr="blob:https://web.whatsapp.com/2e538f00-8b60-4c5a-8c42-193292337bb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41872"/>
            <a:ext cx="1821571" cy="104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47B854-A572-44C1-9C5F-9B634E07D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1" y="1723350"/>
            <a:ext cx="8829088" cy="5134649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pacto</a:t>
            </a:r>
            <a:r>
              <a:rPr lang="pt-BR" sz="2800" b="1" i="1" dirty="0"/>
              <a:t> ESTADUAL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TERMOS DE ADESÃO </a:t>
            </a:r>
            <a:r>
              <a:rPr lang="pt-BR" sz="2800" b="1" i="1" dirty="0"/>
              <a:t>MUNICIPAIS – 93 DOCUMENTOS E 1 SÓ COMPROMISSO;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r>
              <a:rPr lang="pt-BR" sz="2800" b="1" i="1" dirty="0"/>
              <a:t> comuns e específicos;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Responsabilidades</a:t>
            </a:r>
            <a:r>
              <a:rPr lang="pt-BR" sz="2800" b="1" i="1" dirty="0"/>
              <a:t> comuns e específicas;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pt-BR" sz="2800" b="1" i="1" dirty="0"/>
              <a:t> pretendidos;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GOVERNANÇA</a:t>
            </a:r>
            <a:r>
              <a:rPr lang="pt-BR" sz="2800" b="1" i="1" dirty="0"/>
              <a:t>:</a:t>
            </a:r>
          </a:p>
          <a:p>
            <a:pPr marL="712788" indent="0" algn="just">
              <a:buFont typeface="Wingdings" panose="05000000000000000000" pitchFamily="2" charset="2"/>
              <a:buChar char="ü"/>
            </a:pP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de trabalho interinstitucional</a:t>
            </a:r>
            <a:r>
              <a:rPr lang="pt-BR" sz="2800" b="1" i="1" dirty="0"/>
              <a:t>;</a:t>
            </a:r>
          </a:p>
          <a:p>
            <a:pPr marL="2136775" indent="-342900" algn="just">
              <a:buFont typeface="Wingdings" panose="05000000000000000000" pitchFamily="2" charset="2"/>
              <a:buChar char="§"/>
            </a:pPr>
            <a:r>
              <a:rPr lang="pt-BR" sz="2400" b="1" i="1" dirty="0"/>
              <a:t>DO PACTO – ÂMBITO ESTADUAL;</a:t>
            </a:r>
          </a:p>
          <a:p>
            <a:pPr marL="2136775" indent="-342900" algn="just">
              <a:buFont typeface="Wingdings" panose="05000000000000000000" pitchFamily="2" charset="2"/>
              <a:buChar char="§"/>
            </a:pPr>
            <a:r>
              <a:rPr lang="pt-BR" sz="2400" b="1" i="1" dirty="0"/>
              <a:t>DOS TERMOS DE ADESÃO – ÂMBITO MUNICIPAL;</a:t>
            </a:r>
          </a:p>
          <a:p>
            <a:pPr algn="just"/>
            <a:endParaRPr lang="pt-BR" sz="2900" dirty="0"/>
          </a:p>
          <a:p>
            <a:pPr marL="0" indent="0" algn="just">
              <a:buNone/>
            </a:pPr>
            <a:endParaRPr lang="pt-BR" sz="2800" dirty="0"/>
          </a:p>
          <a:p>
            <a:endParaRPr lang="pt-BR" dirty="0"/>
          </a:p>
        </p:txBody>
      </p:sp>
      <p:pic>
        <p:nvPicPr>
          <p:cNvPr id="5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C0794CC9-8066-4A13-A6D1-36491D4BB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EDD6D375-2768-4EB3-BFBC-C30CB09C82D9}"/>
              </a:ext>
            </a:extLst>
          </p:cNvPr>
          <p:cNvSpPr txBox="1">
            <a:spLocks/>
          </p:cNvSpPr>
          <p:nvPr/>
        </p:nvSpPr>
        <p:spPr>
          <a:xfrm>
            <a:off x="13479" y="0"/>
            <a:ext cx="635872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“PACTO ESTADUAL” </a:t>
            </a:r>
            <a:br>
              <a:rPr lang="pt-B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 E FORMA</a:t>
            </a:r>
          </a:p>
        </p:txBody>
      </p:sp>
    </p:spTree>
    <p:extLst>
      <p:ext uri="{BB962C8B-B14F-4D97-AF65-F5344CB8AC3E}">
        <p14:creationId xmlns:p14="http://schemas.microsoft.com/office/powerpoint/2010/main" val="1043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47B854-A572-44C1-9C5F-9B634E07D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844824"/>
            <a:ext cx="8712968" cy="4824536"/>
          </a:xfrm>
        </p:spPr>
        <p:txBody>
          <a:bodyPr>
            <a:normAutofit lnSpcReduction="10000"/>
          </a:bodyPr>
          <a:lstStyle/>
          <a:p>
            <a:pPr marL="1081088" indent="-457200" algn="just">
              <a:buFont typeface="Wingdings" panose="05000000000000000000" pitchFamily="2" charset="2"/>
              <a:buChar char="Ø"/>
            </a:pP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</a:t>
            </a:r>
            <a:r>
              <a:rPr lang="pt-BR" sz="2800" b="1" i="1" dirty="0"/>
              <a:t>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Estado e governos municipais:</a:t>
            </a:r>
            <a:r>
              <a:rPr lang="pt-BR" sz="2800" b="1" i="1" dirty="0"/>
              <a:t> </a:t>
            </a:r>
          </a:p>
          <a:p>
            <a:pPr marL="1620838" indent="-457200" algn="just">
              <a:buFont typeface="Wingdings" panose="05000000000000000000" pitchFamily="2" charset="2"/>
              <a:buChar char="ü"/>
            </a:pPr>
            <a:r>
              <a:rPr lang="pt-BR" sz="2400" b="1" i="1" dirty="0"/>
              <a:t>CHEFES DO EXECUTIVO;</a:t>
            </a:r>
          </a:p>
          <a:p>
            <a:pPr marL="1620838" indent="-457200" algn="just">
              <a:buFont typeface="Wingdings" panose="05000000000000000000" pitchFamily="2" charset="2"/>
              <a:buChar char="ü"/>
            </a:pPr>
            <a:r>
              <a:rPr lang="pt-BR" sz="2400" b="1" i="1" dirty="0"/>
              <a:t>Secretários EDUCAÇÃO, SAÚDE, ASSISTÊNCIA SOCIAL; </a:t>
            </a:r>
          </a:p>
          <a:p>
            <a:pPr marL="1169988" indent="-457200" algn="just">
              <a:buFont typeface="Wingdings" panose="05000000000000000000" pitchFamily="2" charset="2"/>
              <a:buChar char="Ø"/>
            </a:pPr>
            <a:r>
              <a:rPr lang="pt-BR" sz="2800" b="1" i="1" dirty="0"/>
              <a:t>instituições de controle externo;</a:t>
            </a:r>
          </a:p>
          <a:p>
            <a:pPr marL="1169988" indent="-457200" algn="just">
              <a:buFont typeface="Wingdings" panose="05000000000000000000" pitchFamily="2" charset="2"/>
              <a:buChar char="Ø"/>
            </a:pPr>
            <a:r>
              <a:rPr lang="pt-BR" sz="2800" b="1" i="1" dirty="0"/>
              <a:t>colegiados de políticas públicas;</a:t>
            </a:r>
          </a:p>
          <a:p>
            <a:pPr marL="1169988" indent="-457200" algn="just">
              <a:buFont typeface="Wingdings" panose="05000000000000000000" pitchFamily="2" charset="2"/>
              <a:buChar char="Ø"/>
            </a:pPr>
            <a:r>
              <a:rPr lang="pt-BR" sz="2800" b="1" i="1" dirty="0"/>
              <a:t>organismos internacionais e sociais;</a:t>
            </a:r>
          </a:p>
          <a:p>
            <a:pPr marL="1169988" indent="-457200" algn="just">
              <a:buFont typeface="Wingdings" panose="05000000000000000000" pitchFamily="2" charset="2"/>
              <a:buChar char="Ø"/>
            </a:pPr>
            <a:r>
              <a:rPr lang="pt-BR" sz="2800" b="1" i="1" dirty="0"/>
              <a:t>entidades privadas e sindicais;</a:t>
            </a:r>
          </a:p>
          <a:p>
            <a:pPr marL="1169988" indent="-457200" algn="just">
              <a:buFont typeface="Wingdings" panose="05000000000000000000" pitchFamily="2" charset="2"/>
              <a:buChar char="Ø"/>
            </a:pPr>
            <a:r>
              <a:rPr lang="pt-BR" sz="2800" b="1" i="1" dirty="0"/>
              <a:t>Famílias e alunos;</a:t>
            </a:r>
          </a:p>
          <a:p>
            <a:endParaRPr lang="pt-BR" dirty="0"/>
          </a:p>
        </p:txBody>
      </p:sp>
      <p:pic>
        <p:nvPicPr>
          <p:cNvPr id="5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368C7FBA-F1A4-4D76-8AA8-958C49E7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3C92E14-D463-4893-B06F-478ED5E0D957}"/>
              </a:ext>
            </a:extLst>
          </p:cNvPr>
          <p:cNvSpPr txBox="1">
            <a:spLocks/>
          </p:cNvSpPr>
          <p:nvPr/>
        </p:nvSpPr>
        <p:spPr>
          <a:xfrm>
            <a:off x="13479" y="0"/>
            <a:ext cx="635872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“PACTO ESTADUAL” </a:t>
            </a:r>
            <a:br>
              <a:rPr lang="pt-B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DESAFIO É </a:t>
            </a:r>
            <a:r>
              <a:rPr lang="pt-B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SENSIBILIZAR</a:t>
            </a:r>
          </a:p>
        </p:txBody>
      </p:sp>
    </p:spTree>
    <p:extLst>
      <p:ext uri="{BB962C8B-B14F-4D97-AF65-F5344CB8AC3E}">
        <p14:creationId xmlns:p14="http://schemas.microsoft.com/office/powerpoint/2010/main" val="10122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368C7FBA-F1A4-4D76-8AA8-958C49E7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3C92E14-D463-4893-B06F-478ED5E0D957}"/>
              </a:ext>
            </a:extLst>
          </p:cNvPr>
          <p:cNvSpPr txBox="1">
            <a:spLocks/>
          </p:cNvSpPr>
          <p:nvPr/>
        </p:nvSpPr>
        <p:spPr>
          <a:xfrm>
            <a:off x="13479" y="0"/>
            <a:ext cx="7150809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instrumento em </a:t>
            </a:r>
          </a:p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construção</a:t>
            </a:r>
            <a:endParaRPr lang="pt-B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DEEDA712-7B6A-4632-97E8-C9BDC74467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587673"/>
            <a:ext cx="8712968" cy="508168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t-B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“EDUCAÇÃO SEM DISTINÇÃO”</a:t>
            </a:r>
          </a:p>
          <a:p>
            <a:pPr marL="0" indent="0" algn="ctr">
              <a:buNone/>
            </a:pPr>
            <a:r>
              <a:rPr lang="pt-B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“Panorama educação”</a:t>
            </a:r>
          </a:p>
          <a:p>
            <a:pPr marL="355600" indent="0" algn="just">
              <a:buFont typeface="Wingdings" panose="05000000000000000000" pitchFamily="2" charset="2"/>
              <a:buChar char="ü"/>
            </a:pPr>
            <a:r>
              <a:rPr lang="pt-BR" sz="2800" b="1" dirty="0"/>
              <a:t>Auxiliar na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identificação das realidades </a:t>
            </a:r>
            <a:r>
              <a:rPr lang="pt-BR" sz="2800" b="1" dirty="0"/>
              <a:t>locais;</a:t>
            </a:r>
          </a:p>
          <a:p>
            <a:pPr marL="355600" indent="0" algn="just">
              <a:buFont typeface="Wingdings" panose="05000000000000000000" pitchFamily="2" charset="2"/>
              <a:buChar char="ü"/>
            </a:pPr>
            <a:r>
              <a:rPr lang="pt-BR" sz="2800" b="1" dirty="0"/>
              <a:t>Promover a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comparação entre territórios</a:t>
            </a:r>
            <a:r>
              <a:rPr lang="pt-BR" sz="2800" b="1" dirty="0"/>
              <a:t>;</a:t>
            </a:r>
          </a:p>
          <a:p>
            <a:pPr marL="355600" indent="0" algn="just">
              <a:buFont typeface="Wingdings" panose="05000000000000000000" pitchFamily="2" charset="2"/>
              <a:buChar char="ü"/>
            </a:pPr>
            <a:r>
              <a:rPr lang="pt-BR" sz="2800" b="1" dirty="0"/>
              <a:t>demonstrar a evolução do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cumprimento das metas do </a:t>
            </a:r>
            <a:r>
              <a:rPr lang="pt-B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</a:t>
            </a:r>
            <a:r>
              <a:rPr lang="pt-BR" sz="2800" b="1" dirty="0"/>
              <a:t>;</a:t>
            </a:r>
          </a:p>
          <a:p>
            <a:pPr marL="355600" indent="0" algn="just">
              <a:buFont typeface="Wingdings" panose="05000000000000000000" pitchFamily="2" charset="2"/>
              <a:buChar char="ü"/>
            </a:pPr>
            <a:r>
              <a:rPr lang="pt-BR" sz="2800" b="1" dirty="0"/>
              <a:t>Promover a elaboração de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painéis temáticos</a:t>
            </a:r>
            <a:r>
              <a:rPr lang="pt-BR" sz="2800" b="1" dirty="0">
                <a:solidFill>
                  <a:srgbClr val="FF0000"/>
                </a:solidFill>
              </a:rPr>
              <a:t>:</a:t>
            </a:r>
          </a:p>
          <a:p>
            <a:pPr marL="1341438" indent="-533400" algn="just">
              <a:buFont typeface="Wingdings" panose="05000000000000000000" pitchFamily="2" charset="2"/>
              <a:buChar char="§"/>
            </a:pPr>
            <a:r>
              <a:rPr lang="pt-BR" sz="2600" b="1" dirty="0"/>
              <a:t>dados públicos;</a:t>
            </a:r>
          </a:p>
          <a:p>
            <a:pPr marL="1341438" indent="-533400" algn="just">
              <a:buFont typeface="Wingdings" panose="05000000000000000000" pitchFamily="2" charset="2"/>
              <a:buChar char="§"/>
            </a:pPr>
            <a:r>
              <a:rPr lang="pt-BR" sz="2600" b="1" dirty="0"/>
              <a:t>produzidos por ação do </a:t>
            </a:r>
            <a:r>
              <a:rPr lang="pt-BR" sz="2600" b="1" dirty="0" err="1"/>
              <a:t>mprj</a:t>
            </a:r>
            <a:r>
              <a:rPr lang="pt-BR" sz="2600" b="1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eta: Dobrada para Cima 10">
            <a:extLst>
              <a:ext uri="{FF2B5EF4-FFF2-40B4-BE49-F238E27FC236}">
                <a16:creationId xmlns:a16="http://schemas.microsoft.com/office/drawing/2014/main" xmlns="" id="{D7A2C245-6D52-4300-8A58-094DCA6B4FA2}"/>
              </a:ext>
            </a:extLst>
          </p:cNvPr>
          <p:cNvSpPr/>
          <p:nvPr/>
        </p:nvSpPr>
        <p:spPr>
          <a:xfrm rot="5400000">
            <a:off x="1661962" y="2306590"/>
            <a:ext cx="347468" cy="432048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8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47B854-A572-44C1-9C5F-9B634E07D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587673"/>
            <a:ext cx="8712968" cy="5081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“EDUCAÇÃO SEM DISTINÇÃO”</a:t>
            </a:r>
          </a:p>
          <a:p>
            <a:pPr marL="0" indent="0" algn="ctr">
              <a:buNone/>
            </a:pPr>
            <a:r>
              <a:rPr lang="pt-B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“Panorama educação”</a:t>
            </a:r>
          </a:p>
          <a:p>
            <a:pPr marL="355600" indent="0" algn="just">
              <a:buFont typeface="Wingdings" panose="05000000000000000000" pitchFamily="2" charset="2"/>
              <a:buChar char="ü"/>
            </a:pPr>
            <a:r>
              <a:rPr lang="pt-BR" sz="2800" b="1" dirty="0"/>
              <a:t>Transformar: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368C7FBA-F1A4-4D76-8AA8-958C49E7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3C92E14-D463-4893-B06F-478ED5E0D957}"/>
              </a:ext>
            </a:extLst>
          </p:cNvPr>
          <p:cNvSpPr txBox="1">
            <a:spLocks/>
          </p:cNvSpPr>
          <p:nvPr/>
        </p:nvSpPr>
        <p:spPr>
          <a:xfrm>
            <a:off x="13479" y="0"/>
            <a:ext cx="7150809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instrumento em </a:t>
            </a:r>
          </a:p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construção</a:t>
            </a:r>
            <a:endParaRPr lang="pt-B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2C01371F-B81F-4557-8C41-BD602932DA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836068"/>
              </p:ext>
            </p:extLst>
          </p:nvPr>
        </p:nvGraphicFramePr>
        <p:xfrm>
          <a:off x="1643844" y="3429000"/>
          <a:ext cx="5784304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eta: Dobrada para Cima 6">
            <a:extLst>
              <a:ext uri="{FF2B5EF4-FFF2-40B4-BE49-F238E27FC236}">
                <a16:creationId xmlns:a16="http://schemas.microsoft.com/office/drawing/2014/main" xmlns="" id="{25CA2B32-BE36-40F8-BE1B-2C56119F0E5F}"/>
              </a:ext>
            </a:extLst>
          </p:cNvPr>
          <p:cNvSpPr/>
          <p:nvPr/>
        </p:nvSpPr>
        <p:spPr>
          <a:xfrm rot="5400000">
            <a:off x="1470110" y="2485422"/>
            <a:ext cx="347468" cy="432048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0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368C7FBA-F1A4-4D76-8AA8-958C49E7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3C92E14-D463-4893-B06F-478ED5E0D957}"/>
              </a:ext>
            </a:extLst>
          </p:cNvPr>
          <p:cNvSpPr txBox="1">
            <a:spLocks/>
          </p:cNvSpPr>
          <p:nvPr/>
        </p:nvSpPr>
        <p:spPr>
          <a:xfrm>
            <a:off x="13479" y="0"/>
            <a:ext cx="7150809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instrumento em </a:t>
            </a:r>
          </a:p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construção</a:t>
            </a:r>
            <a:endParaRPr lang="pt-B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DEEDA712-7B6A-4632-97E8-C9BDC74467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587673"/>
            <a:ext cx="8712968" cy="5081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“EDUCAÇÃO SEM DISTINÇÃO”</a:t>
            </a:r>
          </a:p>
          <a:p>
            <a:pPr marL="0" indent="0" algn="ctr">
              <a:buNone/>
            </a:pPr>
            <a:r>
              <a:rPr lang="pt-B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“Panorama educação”</a:t>
            </a:r>
          </a:p>
          <a:p>
            <a:pPr marL="0" indent="0" algn="ctr">
              <a:buNone/>
            </a:pPr>
            <a:endParaRPr lang="pt-BR" sz="39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eta: Dobrada para Cima 10">
            <a:extLst>
              <a:ext uri="{FF2B5EF4-FFF2-40B4-BE49-F238E27FC236}">
                <a16:creationId xmlns:a16="http://schemas.microsoft.com/office/drawing/2014/main" xmlns="" id="{D7A2C245-6D52-4300-8A58-094DCA6B4FA2}"/>
              </a:ext>
            </a:extLst>
          </p:cNvPr>
          <p:cNvSpPr/>
          <p:nvPr/>
        </p:nvSpPr>
        <p:spPr>
          <a:xfrm rot="5400000">
            <a:off x="1661962" y="2378598"/>
            <a:ext cx="347468" cy="432048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DEEDA712-7B6A-4632-97E8-C9BDC7446716}"/>
              </a:ext>
            </a:extLst>
          </p:cNvPr>
          <p:cNvSpPr txBox="1">
            <a:spLocks/>
          </p:cNvSpPr>
          <p:nvPr/>
        </p:nvSpPr>
        <p:spPr>
          <a:xfrm>
            <a:off x="171450" y="5481786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</a:t>
            </a: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mapas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DEEDA712-7B6A-4632-97E8-C9BDC7446716}"/>
              </a:ext>
            </a:extLst>
          </p:cNvPr>
          <p:cNvSpPr txBox="1">
            <a:spLocks/>
          </p:cNvSpPr>
          <p:nvPr/>
        </p:nvSpPr>
        <p:spPr>
          <a:xfrm>
            <a:off x="3523692" y="5481786"/>
            <a:ext cx="1880592" cy="544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CENPE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xmlns="" id="{DEEDA712-7B6A-4632-97E8-C9BDC7446716}"/>
              </a:ext>
            </a:extLst>
          </p:cNvPr>
          <p:cNvSpPr txBox="1">
            <a:spLocks/>
          </p:cNvSpPr>
          <p:nvPr/>
        </p:nvSpPr>
        <p:spPr>
          <a:xfrm>
            <a:off x="6370548" y="5477076"/>
            <a:ext cx="2321024" cy="61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 EDUCAÇÃO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4"/>
          <a:stretch/>
        </p:blipFill>
        <p:spPr bwMode="auto">
          <a:xfrm>
            <a:off x="2998981" y="3344016"/>
            <a:ext cx="3153961" cy="19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3356991"/>
            <a:ext cx="2608852" cy="195663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" t="12042" r="2653"/>
          <a:stretch/>
        </p:blipFill>
        <p:spPr>
          <a:xfrm>
            <a:off x="6291846" y="3344015"/>
            <a:ext cx="2811059" cy="193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368C7FBA-F1A4-4D76-8AA8-958C49E7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3C92E14-D463-4893-B06F-478ED5E0D957}"/>
              </a:ext>
            </a:extLst>
          </p:cNvPr>
          <p:cNvSpPr txBox="1">
            <a:spLocks/>
          </p:cNvSpPr>
          <p:nvPr/>
        </p:nvSpPr>
        <p:spPr>
          <a:xfrm>
            <a:off x="13479" y="0"/>
            <a:ext cx="7150809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</a:t>
            </a: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FERRAMENTA em 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construção</a:t>
            </a:r>
            <a:endParaRPr lang="pt-B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9" t="24316" r="4373" b="18792"/>
          <a:stretch/>
        </p:blipFill>
        <p:spPr bwMode="auto">
          <a:xfrm>
            <a:off x="467544" y="1772816"/>
            <a:ext cx="8126363" cy="433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1560" y="2492896"/>
            <a:ext cx="614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Clique na imagem para acessar o Painel do Panorama Educação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65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47B854-A572-44C1-9C5F-9B634E07D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793157"/>
            <a:ext cx="8752284" cy="487620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pt-BR" sz="2900" dirty="0"/>
          </a:p>
          <a:p>
            <a:pPr marL="0" indent="0" algn="just">
              <a:buNone/>
            </a:pPr>
            <a:r>
              <a:rPr lang="pt-BR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é possível refazer este país, democratizá-lo, humanizá-lo, torná-lo sério, com adolescentes brincando de matar gente, ofendendo a vida, destruindo o sonho, inviabilizando o amor. </a:t>
            </a:r>
            <a:r>
              <a:rPr lang="pt-B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 educação sozinha não transforma a sociedade, sem ela tampouco a sociedade muda.</a:t>
            </a:r>
            <a:r>
              <a:rPr lang="pt-BR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0" indent="0">
              <a:buNone/>
            </a:pPr>
            <a:r>
              <a:rPr lang="pt-BR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Paulo Freire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endParaRPr lang="pt-BR" sz="2800" dirty="0"/>
          </a:p>
          <a:p>
            <a:endParaRPr lang="pt-BR" dirty="0"/>
          </a:p>
        </p:txBody>
      </p:sp>
      <p:pic>
        <p:nvPicPr>
          <p:cNvPr id="5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F3DC77ED-92BF-4C8B-ADDD-774F5E2D3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4F3FBB08-97F0-4A05-A750-E6FA96CAD2C5}"/>
              </a:ext>
            </a:extLst>
          </p:cNvPr>
          <p:cNvSpPr txBox="1">
            <a:spLocks/>
          </p:cNvSpPr>
          <p:nvPr/>
        </p:nvSpPr>
        <p:spPr>
          <a:xfrm>
            <a:off x="13479" y="0"/>
            <a:ext cx="635872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TEMOS A PERDER TENTANDO?</a:t>
            </a:r>
            <a:endParaRPr lang="pt-B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83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FAAFAC-9DC4-4DFD-922F-6EBED3E9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57" y="0"/>
            <a:ext cx="6458379" cy="1460500"/>
          </a:xfrm>
        </p:spPr>
        <p:txBody>
          <a:bodyPr>
            <a:normAutofit/>
          </a:bodyPr>
          <a:lstStyle/>
          <a:p>
            <a:pPr algn="l"/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47B854-A572-44C1-9C5F-9B634E07D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6888" y="1587673"/>
            <a:ext cx="8928992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pt-B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Agradecemos </a:t>
            </a:r>
          </a:p>
          <a:p>
            <a:pPr marL="0" indent="0" algn="ctr">
              <a:buNone/>
            </a:pPr>
            <a:r>
              <a:rPr lang="pt-B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nos colocamos à disposição!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F17C6620-0940-4F66-94B0-0DECBDE8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6" y="5673817"/>
            <a:ext cx="1153478" cy="81798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660402"/>
            <a:ext cx="982974" cy="86494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66" y="5664411"/>
            <a:ext cx="1056675" cy="92712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99" y="5517232"/>
            <a:ext cx="1153477" cy="103258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166" y="5600512"/>
            <a:ext cx="1175913" cy="99698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44" y="4078941"/>
            <a:ext cx="1797508" cy="119720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55" y="5517232"/>
            <a:ext cx="1316716" cy="103258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71" y="5660402"/>
            <a:ext cx="1368152" cy="86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FAAFAC-9DC4-4DFD-922F-6EBED3E9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6452824" cy="1700809"/>
          </a:xfrm>
        </p:spPr>
        <p:txBody>
          <a:bodyPr>
            <a:noAutofit/>
          </a:bodyPr>
          <a:lstStyle/>
          <a:p>
            <a:pPr algn="l"/>
            <a:r>
              <a:rPr lang="pt-B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</a:t>
            </a:r>
            <a:r>
              <a:rPr lang="pt-BR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EXCLUSÃO,  </a:t>
            </a:r>
            <a:br>
              <a:rPr lang="pt-BR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infrequência, o ABANDONO E </a:t>
            </a:r>
            <a:br>
              <a:rPr lang="pt-BR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EVASÃO escolar?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47B854-A572-44C1-9C5F-9B634E07D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504" y="1714847"/>
            <a:ext cx="8928992" cy="5026522"/>
          </a:xfrm>
        </p:spPr>
        <p:txBody>
          <a:bodyPr>
            <a:normAutofit fontScale="92500" lnSpcReduction="20000"/>
          </a:bodyPr>
          <a:lstStyle/>
          <a:p>
            <a:pPr marL="73025" indent="0" algn="just">
              <a:buNone/>
            </a:pPr>
            <a:endParaRPr lang="pt-BR" sz="800" b="1" dirty="0">
              <a:latin typeface="+mj-lt"/>
            </a:endParaRPr>
          </a:p>
          <a:p>
            <a:pPr marL="530225" indent="-457200" algn="just">
              <a:buFont typeface="Wingdings" panose="05000000000000000000" pitchFamily="2" charset="2"/>
              <a:buChar char="Ø"/>
            </a:pPr>
            <a:r>
              <a:rPr lang="pt-BR" sz="3000" b="1" i="1" dirty="0">
                <a:latin typeface="+mj-lt"/>
              </a:rPr>
              <a:t>Representam a</a:t>
            </a:r>
            <a:r>
              <a:rPr lang="pt-BR" sz="3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negação do direito à educação </a:t>
            </a:r>
            <a:r>
              <a:rPr lang="pt-BR" sz="3000" b="1" i="1" dirty="0">
                <a:latin typeface="+mj-lt"/>
              </a:rPr>
              <a:t>–acesso, permanência, participação, aprendizagem e progressão a níveis mais elevados de ensino;</a:t>
            </a:r>
          </a:p>
          <a:p>
            <a:pPr marL="530225" indent="-457200" algn="just">
              <a:buFont typeface="Wingdings" panose="05000000000000000000" pitchFamily="2" charset="2"/>
              <a:buChar char="Ø"/>
            </a:pPr>
            <a:r>
              <a:rPr lang="pt-BR" sz="3000" b="1" i="1" dirty="0">
                <a:latin typeface="+mj-lt"/>
              </a:rPr>
              <a:t>COMPROMETEM  O </a:t>
            </a:r>
            <a:r>
              <a:rPr lang="pt-B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PLENO DESENVOLVIMENTO DO INDIVÍDUO </a:t>
            </a:r>
            <a:r>
              <a:rPr lang="pt-BR" sz="3000" b="1" i="1" dirty="0">
                <a:latin typeface="+mj-lt"/>
              </a:rPr>
              <a:t>(cognitivo e socioemocional);</a:t>
            </a:r>
          </a:p>
          <a:p>
            <a:pPr marL="530225" indent="-457200" algn="just">
              <a:buFont typeface="Wingdings" panose="05000000000000000000" pitchFamily="2" charset="2"/>
              <a:buChar char="Ø"/>
            </a:pPr>
            <a:r>
              <a:rPr lang="pt-BR" sz="3000" b="1" i="1" dirty="0"/>
              <a:t>Se refletem em diversas </a:t>
            </a:r>
            <a:r>
              <a:rPr lang="pt-B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 e estratégias do </a:t>
            </a:r>
            <a:r>
              <a:rPr lang="pt-BR" sz="3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</a:t>
            </a:r>
            <a:r>
              <a:rPr lang="pt-BR" sz="3000" b="1" i="1" dirty="0"/>
              <a:t>;</a:t>
            </a:r>
          </a:p>
          <a:p>
            <a:pPr marL="1081088" indent="4763" algn="just">
              <a:buFont typeface="Wingdings" panose="05000000000000000000" pitchFamily="2" charset="2"/>
              <a:buChar char="ü"/>
            </a:pPr>
            <a:r>
              <a:rPr lang="pt-BR" sz="2400" b="1" i="1" dirty="0"/>
              <a:t>Metas 1, 2, 3 (ACESSO, permanência e progressão);</a:t>
            </a:r>
          </a:p>
          <a:p>
            <a:pPr marL="1081088" indent="4763" algn="just">
              <a:buFont typeface="Wingdings" panose="05000000000000000000" pitchFamily="2" charset="2"/>
              <a:buChar char="ü"/>
            </a:pPr>
            <a:r>
              <a:rPr lang="pt-BR" sz="2400" b="1" i="1" dirty="0"/>
              <a:t>Metas 4 e 19 (participação);</a:t>
            </a:r>
          </a:p>
          <a:p>
            <a:pPr marL="1081088" indent="4763" algn="just">
              <a:buFont typeface="Wingdings" panose="05000000000000000000" pitchFamily="2" charset="2"/>
              <a:buChar char="ü"/>
            </a:pPr>
            <a:r>
              <a:rPr lang="pt-BR" sz="2400" b="1" i="1" dirty="0"/>
              <a:t>Metas 5, 7, </a:t>
            </a:r>
            <a:r>
              <a:rPr lang="pt-BR" sz="2400" b="1" i="1" dirty="0" smtClean="0"/>
              <a:t>9 (aprendizagem</a:t>
            </a:r>
            <a:r>
              <a:rPr lang="pt-BR" sz="2400" b="1" i="1" dirty="0"/>
              <a:t>);</a:t>
            </a:r>
          </a:p>
          <a:p>
            <a:pPr marL="1081088" indent="0" algn="just">
              <a:buNone/>
            </a:pPr>
            <a:endParaRPr lang="pt-BR" sz="2800" b="1" i="1" dirty="0"/>
          </a:p>
          <a:p>
            <a:pPr marL="0" indent="0" algn="just">
              <a:buNone/>
            </a:pPr>
            <a:endParaRPr lang="pt-BR" sz="300" b="1" i="1" dirty="0">
              <a:latin typeface="+mj-lt"/>
            </a:endParaRPr>
          </a:p>
          <a:p>
            <a:pPr marL="73025" indent="0" algn="just">
              <a:buNone/>
            </a:pPr>
            <a:endParaRPr lang="pt-BR" sz="300" b="1" i="1" dirty="0">
              <a:latin typeface="+mj-lt"/>
            </a:endParaRPr>
          </a:p>
          <a:p>
            <a:pPr marL="530225" indent="-457200" algn="just">
              <a:buFont typeface="Wingdings" panose="05000000000000000000" pitchFamily="2" charset="2"/>
              <a:buChar char="Ø"/>
            </a:pPr>
            <a:endParaRPr lang="pt-BR" sz="3000" i="1" dirty="0"/>
          </a:p>
          <a:p>
            <a:pPr marL="0" indent="0" algn="just">
              <a:buNone/>
            </a:pPr>
            <a:endParaRPr lang="pt-BR" sz="3000" dirty="0"/>
          </a:p>
          <a:p>
            <a:pPr marL="0" indent="0" algn="just">
              <a:buNone/>
            </a:pPr>
            <a:endParaRPr lang="pt-BR" sz="3000" dirty="0"/>
          </a:p>
          <a:p>
            <a:pPr marL="0" indent="0" algn="just">
              <a:buNone/>
            </a:pPr>
            <a:endParaRPr lang="pt-BR" sz="3000" dirty="0"/>
          </a:p>
          <a:p>
            <a:endParaRPr lang="pt-BR" dirty="0"/>
          </a:p>
        </p:txBody>
      </p:sp>
      <p:pic>
        <p:nvPicPr>
          <p:cNvPr id="5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F17C6620-0940-4F66-94B0-0DECBDE8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47B854-A572-44C1-9C5F-9B634E07D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504" y="1916832"/>
            <a:ext cx="8928992" cy="4824536"/>
          </a:xfrm>
        </p:spPr>
        <p:txBody>
          <a:bodyPr>
            <a:normAutofit/>
          </a:bodyPr>
          <a:lstStyle/>
          <a:p>
            <a:pPr marL="530225" indent="-457200" algn="just">
              <a:buFont typeface="Wingdings" panose="05000000000000000000" pitchFamily="2" charset="2"/>
              <a:buChar char="Ø"/>
            </a:pP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Expõem a outras vulnerabilidades</a:t>
            </a:r>
            <a:r>
              <a:rPr lang="pt-BR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2800" b="1" i="1" dirty="0">
                <a:latin typeface="+mj-lt"/>
              </a:rPr>
              <a:t>– explosão da violência e mortalidade jovem;</a:t>
            </a:r>
          </a:p>
          <a:p>
            <a:pPr marL="530225" indent="-457200" algn="just">
              <a:buFont typeface="Wingdings" panose="05000000000000000000" pitchFamily="2" charset="2"/>
              <a:buChar char="Ø"/>
            </a:pPr>
            <a:r>
              <a:rPr lang="pt-BR" sz="2800" b="1" i="1" dirty="0"/>
              <a:t>Perpetuam o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 de desigualdades </a:t>
            </a:r>
            <a:r>
              <a:rPr lang="pt-BR" sz="2800" b="1" i="1" dirty="0"/>
              <a:t>sociais – educação é mecanismo de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mobilidade social</a:t>
            </a:r>
            <a:r>
              <a:rPr lang="pt-BR" sz="2800" b="1" i="1" dirty="0"/>
              <a:t>;</a:t>
            </a:r>
          </a:p>
          <a:p>
            <a:pPr marL="530225" indent="-457200" algn="just">
              <a:buFont typeface="Wingdings" panose="05000000000000000000" pitchFamily="2" charset="2"/>
              <a:buChar char="Ø"/>
            </a:pP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Impactam o desenvolvimento econômico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i="1" dirty="0">
                <a:latin typeface="+mj-lt"/>
              </a:rPr>
              <a:t>do estado;</a:t>
            </a:r>
          </a:p>
          <a:p>
            <a:pPr marL="73025" indent="0" algn="just">
              <a:buNone/>
            </a:pPr>
            <a:endParaRPr lang="pt-BR" sz="300" b="1" i="1" dirty="0">
              <a:latin typeface="+mj-lt"/>
            </a:endParaRPr>
          </a:p>
          <a:p>
            <a:pPr marL="530225" indent="-457200" algn="just">
              <a:buFont typeface="Wingdings" panose="05000000000000000000" pitchFamily="2" charset="2"/>
              <a:buChar char="Ø"/>
            </a:pPr>
            <a:endParaRPr lang="pt-BR" sz="3000" i="1" dirty="0"/>
          </a:p>
          <a:p>
            <a:pPr marL="0" indent="0" algn="just">
              <a:buNone/>
            </a:pPr>
            <a:endParaRPr lang="pt-BR" sz="3000" dirty="0"/>
          </a:p>
          <a:p>
            <a:pPr marL="0" indent="0" algn="just">
              <a:buNone/>
            </a:pPr>
            <a:endParaRPr lang="pt-BR" sz="3000" dirty="0"/>
          </a:p>
          <a:p>
            <a:pPr marL="0" indent="0" algn="just">
              <a:buNone/>
            </a:pPr>
            <a:endParaRPr lang="pt-BR" sz="3000" dirty="0"/>
          </a:p>
          <a:p>
            <a:endParaRPr lang="pt-BR" dirty="0"/>
          </a:p>
        </p:txBody>
      </p:sp>
      <p:pic>
        <p:nvPicPr>
          <p:cNvPr id="5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F17C6620-0940-4F66-94B0-0DECBDE8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F8B6F58-C1EC-43D6-A130-167B292C2A94}"/>
              </a:ext>
            </a:extLst>
          </p:cNvPr>
          <p:cNvSpPr txBox="1">
            <a:spLocks/>
          </p:cNvSpPr>
          <p:nvPr/>
        </p:nvSpPr>
        <p:spPr>
          <a:xfrm>
            <a:off x="-1" y="-1"/>
            <a:ext cx="6452824" cy="1700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</a:t>
            </a:r>
            <a:r>
              <a:rPr lang="pt-BR" sz="3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EXCLUSÃO,  </a:t>
            </a:r>
            <a:br>
              <a:rPr lang="pt-BR" sz="3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infrequência, o ABANDONO E </a:t>
            </a:r>
            <a:br>
              <a:rPr lang="pt-BR" sz="3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EVASÃO escolar?</a:t>
            </a:r>
            <a:endParaRPr lang="pt-BR" sz="3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9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F17C6620-0940-4F66-94B0-0DECBDE8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BAA6D0C8-2794-464B-B396-812E4DBD85A8}"/>
              </a:ext>
            </a:extLst>
          </p:cNvPr>
          <p:cNvSpPr txBox="1">
            <a:spLocks/>
          </p:cNvSpPr>
          <p:nvPr/>
        </p:nvSpPr>
        <p:spPr>
          <a:xfrm>
            <a:off x="179512" y="1340769"/>
            <a:ext cx="8784976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3025" indent="0" algn="just">
              <a:buFont typeface="Arial" panose="020B0604020202020204" pitchFamily="34" charset="0"/>
              <a:buNone/>
            </a:pPr>
            <a:endParaRPr lang="pt-BR" sz="800" b="1" dirty="0">
              <a:latin typeface="+mj-lt"/>
            </a:endParaRPr>
          </a:p>
          <a:p>
            <a:pPr marL="530225" indent="-457200" algn="just">
              <a:buFont typeface="Wingdings" panose="05000000000000000000" pitchFamily="2" charset="2"/>
              <a:buChar char="Ø"/>
            </a:pPr>
            <a:r>
              <a:rPr lang="pt-B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DENTRO</a:t>
            </a:r>
            <a:r>
              <a:rPr lang="pt-BR" sz="36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3600" b="1" i="1" dirty="0">
                <a:latin typeface="+mj-lt"/>
              </a:rPr>
              <a:t>DA POLÍTICA EDUCACIONAL;</a:t>
            </a:r>
          </a:p>
          <a:p>
            <a:pPr marL="903288" indent="0" algn="just">
              <a:buFont typeface="Wingdings" panose="05000000000000000000" pitchFamily="2" charset="2"/>
              <a:buChar char="ü"/>
            </a:pPr>
            <a:r>
              <a:rPr lang="pt-BR" sz="2800" b="1" i="1" dirty="0">
                <a:latin typeface="+mj-lt"/>
              </a:rPr>
              <a:t>INSUFICIÊNCIA DA OFERTA;</a:t>
            </a:r>
          </a:p>
          <a:p>
            <a:pPr marL="903288" indent="0" algn="just">
              <a:buFont typeface="Wingdings" panose="05000000000000000000" pitchFamily="2" charset="2"/>
              <a:buChar char="ü"/>
            </a:pPr>
            <a:r>
              <a:rPr lang="pt-BR" sz="2800" b="1" i="1" dirty="0">
                <a:latin typeface="+mj-lt"/>
              </a:rPr>
              <a:t>TRANSPORTE ESCOLAR;</a:t>
            </a:r>
          </a:p>
          <a:p>
            <a:pPr marL="903288" indent="0" algn="just">
              <a:buFont typeface="Wingdings" panose="05000000000000000000" pitchFamily="2" charset="2"/>
              <a:buChar char="ü"/>
            </a:pPr>
            <a:r>
              <a:rPr lang="pt-BR" sz="2800" b="1" i="1" dirty="0">
                <a:latin typeface="+mj-lt"/>
              </a:rPr>
              <a:t>CARÊNCIA DE PROFESSORES;</a:t>
            </a:r>
          </a:p>
          <a:p>
            <a:pPr marL="903288" indent="0" algn="just">
              <a:buFont typeface="Wingdings" panose="05000000000000000000" pitchFamily="2" charset="2"/>
              <a:buChar char="ü"/>
            </a:pPr>
            <a:r>
              <a:rPr lang="pt-BR" sz="2800" b="1" i="1" dirty="0">
                <a:latin typeface="+mj-lt"/>
              </a:rPr>
              <a:t>ESTRUTURA DO AMBIENTE ESCOLAR;</a:t>
            </a:r>
          </a:p>
          <a:p>
            <a:pPr marL="903288" indent="0" algn="just">
              <a:buFont typeface="Wingdings" panose="05000000000000000000" pitchFamily="2" charset="2"/>
              <a:buChar char="ü"/>
            </a:pPr>
            <a:r>
              <a:rPr lang="pt-BR" sz="2800" b="1" i="1" dirty="0">
                <a:latin typeface="+mj-lt"/>
              </a:rPr>
              <a:t>APRENDIZAGEM X DISTORÇÃO;</a:t>
            </a:r>
          </a:p>
          <a:p>
            <a:pPr marL="903288" indent="0" algn="just">
              <a:buFont typeface="Wingdings" panose="05000000000000000000" pitchFamily="2" charset="2"/>
              <a:buChar char="ü"/>
            </a:pPr>
            <a:r>
              <a:rPr lang="pt-BR" sz="2800" b="1" i="1" dirty="0">
                <a:latin typeface="+mj-lt"/>
              </a:rPr>
              <a:t>VIOLÊNCIA Nas RELAÇÕES ESCOLARES;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43744E7A-82C9-48D4-B5B3-E56592F4810A}"/>
              </a:ext>
            </a:extLst>
          </p:cNvPr>
          <p:cNvSpPr txBox="1">
            <a:spLocks/>
          </p:cNvSpPr>
          <p:nvPr/>
        </p:nvSpPr>
        <p:spPr>
          <a:xfrm>
            <a:off x="-10904" y="0"/>
            <a:ext cx="633812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CAUSAS OU DETERMINANTES</a:t>
            </a:r>
          </a:p>
        </p:txBody>
      </p:sp>
    </p:spTree>
    <p:extLst>
      <p:ext uri="{BB962C8B-B14F-4D97-AF65-F5344CB8AC3E}">
        <p14:creationId xmlns:p14="http://schemas.microsoft.com/office/powerpoint/2010/main" val="26823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F17C6620-0940-4F66-94B0-0DECBDE8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43744E7A-82C9-48D4-B5B3-E56592F4810A}"/>
              </a:ext>
            </a:extLst>
          </p:cNvPr>
          <p:cNvSpPr txBox="1">
            <a:spLocks/>
          </p:cNvSpPr>
          <p:nvPr/>
        </p:nvSpPr>
        <p:spPr>
          <a:xfrm>
            <a:off x="-10904" y="0"/>
            <a:ext cx="633812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CAUSAS OU DETERMINANTES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9A954EE2-8FC1-4EDD-8647-6F071858EE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340769"/>
            <a:ext cx="8784976" cy="5400600"/>
          </a:xfrm>
        </p:spPr>
        <p:txBody>
          <a:bodyPr>
            <a:normAutofit/>
          </a:bodyPr>
          <a:lstStyle/>
          <a:p>
            <a:pPr marL="73025" indent="0" algn="just">
              <a:buNone/>
            </a:pPr>
            <a:endParaRPr lang="pt-BR" sz="800" b="1" dirty="0">
              <a:latin typeface="+mj-lt"/>
            </a:endParaRPr>
          </a:p>
          <a:p>
            <a:pPr marL="530225" indent="-457200" algn="just">
              <a:buFont typeface="Wingdings" panose="05000000000000000000" pitchFamily="2" charset="2"/>
              <a:buChar char="Ø"/>
            </a:pPr>
            <a:r>
              <a:rPr lang="pt-B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FORA </a:t>
            </a:r>
            <a:r>
              <a:rPr lang="pt-BR" sz="3600" b="1" i="1" dirty="0">
                <a:latin typeface="+mj-lt"/>
              </a:rPr>
              <a:t>DA POLÍTICA EDUCACIONAL;</a:t>
            </a:r>
          </a:p>
          <a:p>
            <a:pPr marL="903288" indent="0" algn="just">
              <a:buFont typeface="Wingdings" panose="05000000000000000000" pitchFamily="2" charset="2"/>
              <a:buChar char="ü"/>
            </a:pPr>
            <a:r>
              <a:rPr lang="pt-BR" sz="2800" b="1" i="1" dirty="0">
                <a:latin typeface="+mj-lt"/>
              </a:rPr>
              <a:t>PRESSÃO POR RENDA E TRABALHO;</a:t>
            </a:r>
          </a:p>
          <a:p>
            <a:pPr marL="903288" indent="0" algn="just">
              <a:buFont typeface="Wingdings" panose="05000000000000000000" pitchFamily="2" charset="2"/>
              <a:buChar char="ü"/>
            </a:pPr>
            <a:r>
              <a:rPr lang="pt-BR" sz="2800" b="1" i="1" dirty="0">
                <a:latin typeface="+mj-lt"/>
              </a:rPr>
              <a:t>UNIÃO E FILHOS;</a:t>
            </a:r>
          </a:p>
          <a:p>
            <a:pPr marL="903288" indent="0" algn="just">
              <a:buFont typeface="Wingdings" panose="05000000000000000000" pitchFamily="2" charset="2"/>
              <a:buChar char="ü"/>
            </a:pPr>
            <a:r>
              <a:rPr lang="pt-BR" sz="2800" b="1" i="1" dirty="0">
                <a:latin typeface="+mj-lt"/>
              </a:rPr>
              <a:t>VIOLÊNCIA DOMÉSTICA;</a:t>
            </a:r>
          </a:p>
          <a:p>
            <a:pPr marL="903288" indent="0" algn="just">
              <a:buFont typeface="Wingdings" panose="05000000000000000000" pitchFamily="2" charset="2"/>
              <a:buChar char="ü"/>
            </a:pPr>
            <a:r>
              <a:rPr lang="pt-BR" sz="2800" b="1" i="1" dirty="0">
                <a:latin typeface="+mj-lt"/>
              </a:rPr>
              <a:t>VIOLÊNCIA comunitária;</a:t>
            </a:r>
          </a:p>
          <a:p>
            <a:pPr marL="903288" indent="0" algn="just">
              <a:buFont typeface="Wingdings" panose="05000000000000000000" pitchFamily="2" charset="2"/>
              <a:buChar char="ü"/>
            </a:pPr>
            <a:r>
              <a:rPr lang="pt-BR" sz="2800" b="1" i="1" dirty="0"/>
              <a:t>DESVALORIZAÇÃO SOCIAL DA EDUCAÇÃO;</a:t>
            </a:r>
          </a:p>
          <a:p>
            <a:pPr marL="903288" indent="0" algn="just">
              <a:buFont typeface="Wingdings" panose="05000000000000000000" pitchFamily="2" charset="2"/>
              <a:buChar char="ü"/>
            </a:pPr>
            <a:r>
              <a:rPr lang="pt-BR" sz="2800" b="1" i="1" dirty="0"/>
              <a:t>DESINTERESSE </a:t>
            </a:r>
            <a:r>
              <a:rPr lang="pt-BR" sz="2800" b="1" i="1" dirty="0" err="1"/>
              <a:t>DOs</a:t>
            </a:r>
            <a:r>
              <a:rPr lang="pt-BR" sz="2800" b="1" i="1" dirty="0"/>
              <a:t> JOVENS PELA ESCOLA;</a:t>
            </a:r>
          </a:p>
          <a:p>
            <a:pPr marL="903288" indent="0" algn="just">
              <a:buFont typeface="Wingdings" panose="05000000000000000000" pitchFamily="2" charset="2"/>
              <a:buChar char="ü"/>
            </a:pPr>
            <a:endParaRPr lang="pt-BR" sz="2800" b="1" i="1" dirty="0"/>
          </a:p>
          <a:p>
            <a:pPr marL="903288" indent="0" algn="just">
              <a:buNone/>
            </a:pPr>
            <a:endParaRPr lang="pt-BR" sz="2800" dirty="0"/>
          </a:p>
          <a:p>
            <a:pPr marL="903288" indent="0" algn="just">
              <a:buFont typeface="Wingdings" panose="05000000000000000000" pitchFamily="2" charset="2"/>
              <a:buChar char="ü"/>
            </a:pPr>
            <a:endParaRPr lang="pt-BR" sz="2800" b="1" i="1" dirty="0">
              <a:latin typeface="+mj-lt"/>
            </a:endParaRPr>
          </a:p>
          <a:p>
            <a:pPr marL="903288" indent="0" algn="just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786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F17C6620-0940-4F66-94B0-0DECBDE8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F0EA1CEF-8F5D-41C9-BF30-9850B47D34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649140"/>
            <a:ext cx="8752284" cy="50202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2017</a:t>
            </a:r>
            <a:endParaRPr lang="pt-BR" sz="4000" b="1" i="1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133.745</a:t>
            </a:r>
            <a:r>
              <a:rPr lang="pt-BR" sz="2800" b="1" i="1" dirty="0"/>
              <a:t> CRIANÇAS E ADOLESCENTES entre 4 e 17 anos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ESTAVAM fora da escola </a:t>
            </a:r>
            <a:r>
              <a:rPr lang="pt-BR" sz="2800" b="1" i="1" dirty="0"/>
              <a:t>no rio de janeiro;</a:t>
            </a:r>
          </a:p>
          <a:p>
            <a:pPr marL="0" indent="0" algn="just">
              <a:buNone/>
            </a:pPr>
            <a:endParaRPr lang="pt-BR" sz="1400" b="1" i="1" dirty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2800" b="1" i="1" dirty="0"/>
              <a:t>50.398 ou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37,6% entre 4 e 5</a:t>
            </a:r>
            <a:r>
              <a:rPr lang="pt-BR" sz="2800" b="1" i="1" dirty="0">
                <a:solidFill>
                  <a:srgbClr val="FF0000"/>
                </a:solidFill>
              </a:rPr>
              <a:t> </a:t>
            </a:r>
            <a:r>
              <a:rPr lang="pt-BR" sz="2800" b="1" i="1" dirty="0"/>
              <a:t>anos;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2800" b="1" i="1" dirty="0"/>
              <a:t>47.279 ou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35,3% </a:t>
            </a:r>
            <a:r>
              <a:rPr lang="pt-B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e 14 </a:t>
            </a:r>
            <a:r>
              <a:rPr lang="pt-BR" sz="2800" b="1" i="1" dirty="0"/>
              <a:t>anos;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2800" b="1" i="1" dirty="0"/>
              <a:t>36.068 </a:t>
            </a:r>
            <a:r>
              <a:rPr lang="pt-BR" sz="2800" b="1" i="1" dirty="0" smtClean="0"/>
              <a:t>ou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26,9%</a:t>
            </a:r>
            <a:r>
              <a:rPr lang="pt-BR" sz="2800" b="1" i="1" dirty="0" smtClean="0"/>
              <a:t> </a:t>
            </a:r>
            <a:r>
              <a:rPr lang="pt-B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e 17</a:t>
            </a:r>
            <a:r>
              <a:rPr lang="pt-BR" sz="2800" b="1" i="1" dirty="0">
                <a:solidFill>
                  <a:srgbClr val="FF0000"/>
                </a:solidFill>
              </a:rPr>
              <a:t> </a:t>
            </a:r>
            <a:r>
              <a:rPr lang="pt-BR" sz="2800" b="1" i="1" dirty="0"/>
              <a:t>anos.</a:t>
            </a:r>
          </a:p>
          <a:p>
            <a:pPr marL="0" indent="0" algn="just">
              <a:buNone/>
            </a:pPr>
            <a:endParaRPr lang="pt-BR" sz="1100" b="1" i="1" dirty="0"/>
          </a:p>
          <a:p>
            <a:pPr marL="0" indent="0" algn="ctr">
              <a:buNone/>
            </a:pPr>
            <a:r>
              <a:rPr lang="pt-BR" sz="1800" b="1" i="1" dirty="0"/>
              <a:t>Relatório do 2º Ciclo de Monitoramento do PNE 2014-2024 – INEP/2018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C3029282-3CD4-42FA-BFCA-62387988A9CB}"/>
              </a:ext>
            </a:extLst>
          </p:cNvPr>
          <p:cNvSpPr txBox="1">
            <a:spLocks/>
          </p:cNvSpPr>
          <p:nvPr/>
        </p:nvSpPr>
        <p:spPr>
          <a:xfrm>
            <a:off x="1" y="-23604"/>
            <a:ext cx="630019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IMPACTOS</a:t>
            </a:r>
          </a:p>
        </p:txBody>
      </p:sp>
    </p:spTree>
    <p:extLst>
      <p:ext uri="{BB962C8B-B14F-4D97-AF65-F5344CB8AC3E}">
        <p14:creationId xmlns:p14="http://schemas.microsoft.com/office/powerpoint/2010/main" val="39946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47B854-A572-44C1-9C5F-9B634E07D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916832"/>
            <a:ext cx="8752284" cy="47525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200" b="1" i="1" dirty="0"/>
          </a:p>
          <a:p>
            <a:pPr marL="0" indent="0" algn="just">
              <a:buNone/>
            </a:pPr>
            <a:endParaRPr lang="pt-BR" sz="2200" b="1" i="1" dirty="0"/>
          </a:p>
          <a:p>
            <a:pPr marL="0" indent="0" algn="just">
              <a:buNone/>
            </a:pPr>
            <a:endParaRPr lang="pt-BR" sz="2200" b="1" i="1" dirty="0"/>
          </a:p>
          <a:p>
            <a:pPr marL="0" indent="0" algn="just">
              <a:buNone/>
            </a:pPr>
            <a:endParaRPr lang="pt-BR" sz="2200" b="1" i="1" dirty="0"/>
          </a:p>
          <a:p>
            <a:pPr marL="0" indent="0" algn="just">
              <a:buNone/>
            </a:pPr>
            <a:endParaRPr lang="pt-BR" sz="2200" b="1" i="1" dirty="0"/>
          </a:p>
          <a:p>
            <a:pPr marL="0" indent="0" algn="just">
              <a:buNone/>
            </a:pPr>
            <a:endParaRPr lang="pt-BR" sz="2200" b="1" i="1" dirty="0"/>
          </a:p>
          <a:p>
            <a:pPr marL="0" indent="0" algn="ctr">
              <a:buNone/>
            </a:pPr>
            <a:endParaRPr lang="pt-BR" sz="1800" b="1" i="1" dirty="0" smtClean="0"/>
          </a:p>
          <a:p>
            <a:pPr marL="0" indent="0" algn="ctr">
              <a:buNone/>
            </a:pPr>
            <a:endParaRPr lang="pt-BR" sz="1800" b="1" i="1" dirty="0" smtClean="0"/>
          </a:p>
          <a:p>
            <a:pPr marL="0" indent="0" algn="ctr">
              <a:buNone/>
            </a:pPr>
            <a:r>
              <a:rPr lang="pt-BR" sz="1800" b="1" i="1" dirty="0" smtClean="0"/>
              <a:t>CENSO DA EDUCAÇÃO BÁSICA </a:t>
            </a:r>
            <a:r>
              <a:rPr lang="pt-BR" sz="1800" b="1" i="1" dirty="0"/>
              <a:t>- INEP/2018</a:t>
            </a:r>
          </a:p>
          <a:p>
            <a:pPr marL="0" indent="0" algn="just">
              <a:buNone/>
            </a:pPr>
            <a:endParaRPr lang="pt-BR" sz="1100" b="1" i="1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F62F93E7-E739-4D64-8E54-2AB157CBD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289205"/>
              </p:ext>
            </p:extLst>
          </p:nvPr>
        </p:nvGraphicFramePr>
        <p:xfrm>
          <a:off x="212204" y="1916832"/>
          <a:ext cx="8719591" cy="2921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6059">
                  <a:extLst>
                    <a:ext uri="{9D8B030D-6E8A-4147-A177-3AD203B41FA5}">
                      <a16:colId xmlns:a16="http://schemas.microsoft.com/office/drawing/2014/main" xmlns="" val="516814341"/>
                    </a:ext>
                  </a:extLst>
                </a:gridCol>
                <a:gridCol w="1807102">
                  <a:extLst>
                    <a:ext uri="{9D8B030D-6E8A-4147-A177-3AD203B41FA5}">
                      <a16:colId xmlns:a16="http://schemas.microsoft.com/office/drawing/2014/main" xmlns="" val="1286719856"/>
                    </a:ext>
                  </a:extLst>
                </a:gridCol>
                <a:gridCol w="1918215">
                  <a:extLst>
                    <a:ext uri="{9D8B030D-6E8A-4147-A177-3AD203B41FA5}">
                      <a16:colId xmlns:a16="http://schemas.microsoft.com/office/drawing/2014/main" xmlns="" val="902513553"/>
                    </a:ext>
                  </a:extLst>
                </a:gridCol>
                <a:gridCol w="1918215">
                  <a:extLst>
                    <a:ext uri="{9D8B030D-6E8A-4147-A177-3AD203B41FA5}">
                      <a16:colId xmlns:a16="http://schemas.microsoft.com/office/drawing/2014/main" xmlns="" val="2875075746"/>
                    </a:ext>
                  </a:extLst>
                </a:gridCol>
              </a:tblGrid>
              <a:tr h="1002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ENTE FEDERADO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(REDES PÚBLICAS)</a:t>
                      </a:r>
                      <a:endParaRPr lang="pt-BR" sz="22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REPROVAÇÃO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EM 2018</a:t>
                      </a:r>
                      <a:endParaRPr lang="pt-BR" sz="32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8722839"/>
                  </a:ext>
                </a:extLst>
              </a:tr>
              <a:tr h="59366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ESTADO DO RIO DE JANEIRO</a:t>
                      </a:r>
                      <a:endParaRPr lang="pt-BR" sz="32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AI</a:t>
                      </a:r>
                      <a:endParaRPr lang="pt-BR" sz="32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AF</a:t>
                      </a:r>
                      <a:endParaRPr lang="pt-BR" sz="32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EM</a:t>
                      </a:r>
                      <a:endParaRPr lang="pt-BR" sz="32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7044956"/>
                  </a:ext>
                </a:extLst>
              </a:tr>
              <a:tr h="5821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32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TAXAS</a:t>
                      </a:r>
                      <a:endParaRPr lang="pt-BR" sz="32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32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817998"/>
                  </a:ext>
                </a:extLst>
              </a:tr>
              <a:tr h="7022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7514710"/>
                  </a:ext>
                </a:extLst>
              </a:tr>
            </a:tbl>
          </a:graphicData>
        </a:graphic>
      </p:graphicFrame>
      <p:pic>
        <p:nvPicPr>
          <p:cNvPr id="6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A9789D62-5498-4D0B-9CF5-3C86B3FDE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0E92F020-8AF3-4DEC-BEC3-54263E920868}"/>
              </a:ext>
            </a:extLst>
          </p:cNvPr>
          <p:cNvSpPr txBox="1">
            <a:spLocks/>
          </p:cNvSpPr>
          <p:nvPr/>
        </p:nvSpPr>
        <p:spPr>
          <a:xfrm>
            <a:off x="1" y="-23604"/>
            <a:ext cx="630019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IMPACTOS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CA3789DA-0659-4687-9AA0-EAF04EB349D0}"/>
              </a:ext>
            </a:extLst>
          </p:cNvPr>
          <p:cNvGraphicFramePr>
            <a:graphicFrameLocks noGrp="1"/>
          </p:cNvGraphicFramePr>
          <p:nvPr/>
        </p:nvGraphicFramePr>
        <p:xfrm>
          <a:off x="10010899" y="421574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7224765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2745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47B854-A572-44C1-9C5F-9B634E07D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916832"/>
            <a:ext cx="8752284" cy="47525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200" b="1" i="1" dirty="0"/>
          </a:p>
          <a:p>
            <a:pPr marL="0" indent="0" algn="just">
              <a:buNone/>
            </a:pPr>
            <a:endParaRPr lang="pt-BR" sz="2200" b="1" i="1" dirty="0"/>
          </a:p>
          <a:p>
            <a:pPr marL="0" indent="0" algn="just">
              <a:buNone/>
            </a:pPr>
            <a:endParaRPr lang="pt-BR" sz="2200" b="1" i="1" dirty="0"/>
          </a:p>
          <a:p>
            <a:pPr marL="0" indent="0" algn="just">
              <a:buNone/>
            </a:pPr>
            <a:endParaRPr lang="pt-BR" sz="2200" b="1" i="1" dirty="0"/>
          </a:p>
          <a:p>
            <a:pPr marL="0" indent="0" algn="just">
              <a:buNone/>
            </a:pPr>
            <a:endParaRPr lang="pt-BR" sz="2200" b="1" i="1" dirty="0"/>
          </a:p>
          <a:p>
            <a:pPr marL="0" indent="0" algn="just">
              <a:buNone/>
            </a:pPr>
            <a:endParaRPr lang="pt-BR" sz="2200" b="1" i="1" dirty="0"/>
          </a:p>
          <a:p>
            <a:pPr marL="0" indent="0" algn="ctr">
              <a:buNone/>
            </a:pPr>
            <a:endParaRPr lang="pt-BR" sz="1800" b="1" i="1" dirty="0" smtClean="0"/>
          </a:p>
          <a:p>
            <a:pPr marL="0" indent="0" algn="ctr">
              <a:buNone/>
            </a:pPr>
            <a:endParaRPr lang="pt-BR" sz="1800" b="1" i="1" dirty="0"/>
          </a:p>
          <a:p>
            <a:pPr marL="0" indent="0" algn="ctr">
              <a:buNone/>
            </a:pPr>
            <a:r>
              <a:rPr lang="pt-BR" sz="1800" b="1" i="1" dirty="0" smtClean="0"/>
              <a:t>CENSO DA EDUCAÇÃO BÁSICA – INEP/2018</a:t>
            </a:r>
            <a:endParaRPr lang="pt-BR" sz="1800" b="1" i="1" dirty="0"/>
          </a:p>
          <a:p>
            <a:pPr marL="0" indent="0" algn="just">
              <a:buNone/>
            </a:pPr>
            <a:endParaRPr lang="pt-BR" sz="1100" b="1" i="1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F62F93E7-E739-4D64-8E54-2AB157CBD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063352"/>
              </p:ext>
            </p:extLst>
          </p:nvPr>
        </p:nvGraphicFramePr>
        <p:xfrm>
          <a:off x="212204" y="1916832"/>
          <a:ext cx="8719591" cy="2921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6059">
                  <a:extLst>
                    <a:ext uri="{9D8B030D-6E8A-4147-A177-3AD203B41FA5}">
                      <a16:colId xmlns:a16="http://schemas.microsoft.com/office/drawing/2014/main" xmlns="" val="516814341"/>
                    </a:ext>
                  </a:extLst>
                </a:gridCol>
                <a:gridCol w="1807102">
                  <a:extLst>
                    <a:ext uri="{9D8B030D-6E8A-4147-A177-3AD203B41FA5}">
                      <a16:colId xmlns:a16="http://schemas.microsoft.com/office/drawing/2014/main" xmlns="" val="1286719856"/>
                    </a:ext>
                  </a:extLst>
                </a:gridCol>
                <a:gridCol w="1918215">
                  <a:extLst>
                    <a:ext uri="{9D8B030D-6E8A-4147-A177-3AD203B41FA5}">
                      <a16:colId xmlns:a16="http://schemas.microsoft.com/office/drawing/2014/main" xmlns="" val="902513553"/>
                    </a:ext>
                  </a:extLst>
                </a:gridCol>
                <a:gridCol w="1918215">
                  <a:extLst>
                    <a:ext uri="{9D8B030D-6E8A-4147-A177-3AD203B41FA5}">
                      <a16:colId xmlns:a16="http://schemas.microsoft.com/office/drawing/2014/main" xmlns="" val="2875075746"/>
                    </a:ext>
                  </a:extLst>
                </a:gridCol>
              </a:tblGrid>
              <a:tr h="1002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ENTE FEDERADO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(REDES PÚBLICAS)</a:t>
                      </a:r>
                      <a:endParaRPr lang="pt-BR" sz="22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ABANDONO </a:t>
                      </a:r>
                      <a:r>
                        <a:rPr lang="pt-B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ESCOLAR</a:t>
                      </a:r>
                      <a:endParaRPr lang="pt-BR" sz="32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 2018</a:t>
                      </a:r>
                      <a:endParaRPr lang="pt-BR" sz="32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8722839"/>
                  </a:ext>
                </a:extLst>
              </a:tr>
              <a:tr h="59366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ESTADO DO RIO DE JANEIRO</a:t>
                      </a:r>
                      <a:endParaRPr lang="pt-BR" sz="32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</a:t>
                      </a:r>
                      <a:endParaRPr lang="pt-BR" sz="32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</a:t>
                      </a:r>
                      <a:endParaRPr lang="pt-BR" sz="32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</a:t>
                      </a:r>
                      <a:endParaRPr lang="pt-BR" sz="32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7044956"/>
                  </a:ext>
                </a:extLst>
              </a:tr>
              <a:tr h="5821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TAXAS</a:t>
                      </a:r>
                      <a:endParaRPr lang="pt-BR" sz="32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817998"/>
                  </a:ext>
                </a:extLst>
              </a:tr>
              <a:tr h="7022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7514710"/>
                  </a:ext>
                </a:extLst>
              </a:tr>
            </a:tbl>
          </a:graphicData>
        </a:graphic>
      </p:graphicFrame>
      <p:pic>
        <p:nvPicPr>
          <p:cNvPr id="6" name="Picture 2" descr="https://attachments.office.net/owa/debora@mprj.mp.br/service.svc/s/GetAttachmentThumbnail?id=AAMkADIwZTk2YzQzLWNmYzctNDAxMi05MDY4LWU3MmJiYmY3YzI0OABGAAAAAADlsx5Oy8lXRLZ%2FGm4dxraaBwC0%2BnfnQqhLR7DEHwWrQrz%2BAABoJZ9TAAAmB1S0M2apSb3hufgyDsX8AAB2tIlYAAABEgAQAFOOpyeVzF9NkcC5aUBfFyQ%3D&amp;thumbnailType=2&amp;owa=outlook.office.com&amp;scriptVer=2019060301.15&amp;X-OWA-CANARY=U4tL2xh2cE-VcrPoU77xZuBmy8tm-tYYOQqJW0qbGUsO3ZhGlYK7dTQK1vq7la0O7QxlovKVWhM.&amp;token=eyJhbGciOiJSUzI1NiIsImtpZCI6IjA2MDBGOUY2NzQ2MjA3MzdFNzM0MDRFMjg3QzQ1QTgxOENCN0NFQjgiLCJ4NXQiOiJCZ0Q1OW5SaUJ6Zm5OQVRpaDhSYWdZeTN6cmciLCJ0eXAiOiJKV1QifQ.eyJ2ZXIiOiJFeGNoYW5nZS5DYWxsYmFjay5WMSIsImFwcGN0eHNlbmRlciI6Ik93YURvd25sb2FkQGM5ZTQ3ODk2LWUwN2YtNDRjZS04NmNkLTJlZjc4NGNkYTFkYiIsImFwcGN0eCI6IntcIm1zZXhjaHByb3RcIjpcIm93YVwiLFwicHJpbWFyeXNpZFwiOlwiUy0xLTUtMjEtMjE1NDUwODU5MC0zNzI1OTIzMTU0LTIzNzk3MzAxMTctNDgxNjcwN1wiLFwicHVpZFwiOlwiMTE1Mzc2NTkzMjQ2OTgxNzU0NVwiLFwib2lkXCI6XCIwNDdlNjAyZi1mNzM4LTRiZGQtYTFiYi0zMzJmOGY5M2Q3ZDJcIixcInNjb3BlXCI6XCJPd2FEb3dubG9hZFwifSIsIm5iZiI6MTU2MTU3NDg0NiwiZXhwIjoxNTYxNTc1NDQ2LCJpc3MiOiIwMDAwMDAwMi0wMDAwLTBmZjEtY2UwMC0wMDAwMDAwMDAwMDBAYzllNDc4OTYtZTA3Zi00NGNlLTg2Y2QtMmVmNzg0Y2RhMWRiIiwiYXVkIjoiMDAwMDAwMDItMDAwMC0wZmYxLWNlMDAtMDAwMDAwMDAwMDAwL2F0dGFjaG1lbnRzLm9mZmljZS5uZXRAYzllNDc4OTYtZTA3Zi00NGNlLTg2Y2QtMmVmNzg0Y2RhMWRiIn0.D5_Xs7KLNptN38plIpUx_qU6hYE6CQDL1cOm9BZzxcjgcGl9sZ4n8gHoUaQ5-q7cRIi5YRZaXi9sEErckO7LNEdm5ufkPc7oGXoMarlfPbsNpFdFVGdOdztnN9mqIpoHSmS2JKOorZo1KNbNuT2EV4zXetGZJU4vgGuICLNI8De37rLK1Kc9nQdKXQxa3IwTW6IepsZqoLcBYLCdVBh1-YC_RgOqmmNuwKGW5Hu0YJbQq8QyEMdITFz_0jiBMwYfYClrUUoYTxM2uTh9Q3F0_uaQY0n20Q52tPFWIWk7wdLkBsXp8wOKzPpW8I96G6KoKU8D_-MAAJhpbFUyAs6IsA&amp;animation=true">
            <a:extLst>
              <a:ext uri="{FF2B5EF4-FFF2-40B4-BE49-F238E27FC236}">
                <a16:creationId xmlns:a16="http://schemas.microsoft.com/office/drawing/2014/main" xmlns="" id="{A9789D62-5498-4D0B-9CF5-3C86B3FDE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127173"/>
            <a:ext cx="255577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0E92F020-8AF3-4DEC-BEC3-54263E920868}"/>
              </a:ext>
            </a:extLst>
          </p:cNvPr>
          <p:cNvSpPr txBox="1">
            <a:spLocks/>
          </p:cNvSpPr>
          <p:nvPr/>
        </p:nvSpPr>
        <p:spPr>
          <a:xfrm>
            <a:off x="1" y="-23604"/>
            <a:ext cx="630019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IMPACTOS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CA3789DA-0659-4687-9AA0-EAF04EB349D0}"/>
              </a:ext>
            </a:extLst>
          </p:cNvPr>
          <p:cNvGraphicFramePr>
            <a:graphicFrameLocks noGrp="1"/>
          </p:cNvGraphicFramePr>
          <p:nvPr/>
        </p:nvGraphicFramePr>
        <p:xfrm>
          <a:off x="10010899" y="421574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7224765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2745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0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4FDA6D13AE1247A9B0C79979AB1262" ma:contentTypeVersion="18" ma:contentTypeDescription="Crie um novo documento." ma:contentTypeScope="" ma:versionID="83a184262e473aeceb778863e87505bf">
  <xsd:schema xmlns:xsd="http://www.w3.org/2001/XMLSchema" xmlns:xs="http://www.w3.org/2001/XMLSchema" xmlns:p="http://schemas.microsoft.com/office/2006/metadata/properties" xmlns:ns2="e461758b-926b-44e9-b618-2ebbf9c7904c" xmlns:ns3="5b029b56-3411-473c-8dc4-47702cfa7f09" targetNamespace="http://schemas.microsoft.com/office/2006/metadata/properties" ma:root="true" ma:fieldsID="fcb0e20cc688b2b1cbd0e5fa140ef4b3" ns2:_="" ns3:_="">
    <xsd:import namespace="e461758b-926b-44e9-b618-2ebbf9c7904c"/>
    <xsd:import namespace="5b029b56-3411-473c-8dc4-47702cfa7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758b-926b-44e9-b618-2ebbf9c79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7f071e9a-c5f5-413c-99f8-544067b83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29b56-3411-473c-8dc4-47702cfa7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8e03233-003e-466b-8a0b-74bd81e32b73}" ma:internalName="TaxCatchAll" ma:showField="CatchAllData" ma:web="5b029b56-3411-473c-8dc4-47702cfa7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029b56-3411-473c-8dc4-47702cfa7f09" xsi:nil="true"/>
    <lcf76f155ced4ddcb4097134ff3c332f xmlns="e461758b-926b-44e9-b618-2ebbf9c790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C85CEB-C4D9-459C-95D6-0EDA9A17544F}"/>
</file>

<file path=customXml/itemProps2.xml><?xml version="1.0" encoding="utf-8"?>
<ds:datastoreItem xmlns:ds="http://schemas.openxmlformats.org/officeDocument/2006/customXml" ds:itemID="{549743C0-EC59-47B0-9A98-7FF375F07230}"/>
</file>

<file path=customXml/itemProps3.xml><?xml version="1.0" encoding="utf-8"?>
<ds:datastoreItem xmlns:ds="http://schemas.openxmlformats.org/officeDocument/2006/customXml" ds:itemID="{8C96C6CF-49B6-4E99-AB5B-36D92895009E}"/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1082</Words>
  <Application>Microsoft Office PowerPoint</Application>
  <PresentationFormat>Apresentação na tela (4:3)</PresentationFormat>
  <Paragraphs>284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29" baseType="lpstr">
      <vt:lpstr>Tema do Office</vt:lpstr>
      <vt:lpstr>Gotícula</vt:lpstr>
      <vt:lpstr>AÇÃO ARTICULADA DE ENFRENTAMENTO  À EXCLUSÃO, À INFREQUÊNCIA, AO ABANDONO E À EVASÃO ESCOLAR Recomendação GPGJ nº 01, de 16 de abril de 2019</vt:lpstr>
      <vt:lpstr>Construindo juntos A PROPOSTA</vt:lpstr>
      <vt:lpstr>Por que A EXCLUSÃO,   a infrequência, o ABANDONO E  A EVASÃO escolar?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 POR QUE NÓS?</vt:lpstr>
      <vt:lpstr>QUAL A PROPOSTA?</vt:lpstr>
      <vt:lpstr>“PACTO ESTADUAL”   PRIMEIROS PASSOS</vt:lpstr>
      <vt:lpstr>“PACTO ESTADUAL”   PRESSUPOSTOs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Portaria Conjunta STN/FNDE n° 2/2018</dc:title>
  <dc:creator>Karine Tomaz Veiga</dc:creator>
  <cp:lastModifiedBy>Débora Da Silva Vicente</cp:lastModifiedBy>
  <cp:revision>261</cp:revision>
  <cp:lastPrinted>2019-06-27T20:36:12Z</cp:lastPrinted>
  <dcterms:created xsi:type="dcterms:W3CDTF">2019-02-21T15:16:02Z</dcterms:created>
  <dcterms:modified xsi:type="dcterms:W3CDTF">2019-06-28T15:46:25Z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0x010100544FDA6D13AE1247A9B0C79979AB1262</vt:lpwstr>
  </property>
</Properties>
</file>