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54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1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7.xml" ContentType="application/vnd.openxmlformats-officedocument.presentationml.slide+xml"/>
  <Override PartName="/ppt/slides/slide41.xml" ContentType="application/vnd.openxmlformats-officedocument.presentationml.slide+xml"/>
  <Override PartName="/ppt/slides/slide38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6"/>
  </p:notesMasterIdLst>
  <p:sldIdLst>
    <p:sldId id="256" r:id="rId2"/>
    <p:sldId id="535" r:id="rId3"/>
    <p:sldId id="536" r:id="rId4"/>
    <p:sldId id="537" r:id="rId5"/>
    <p:sldId id="534" r:id="rId6"/>
    <p:sldId id="538" r:id="rId7"/>
    <p:sldId id="539" r:id="rId8"/>
    <p:sldId id="541" r:id="rId9"/>
    <p:sldId id="540" r:id="rId10"/>
    <p:sldId id="531" r:id="rId11"/>
    <p:sldId id="542" r:id="rId12"/>
    <p:sldId id="543" r:id="rId13"/>
    <p:sldId id="512" r:id="rId14"/>
    <p:sldId id="514" r:id="rId15"/>
    <p:sldId id="515" r:id="rId16"/>
    <p:sldId id="516" r:id="rId17"/>
    <p:sldId id="517" r:id="rId18"/>
    <p:sldId id="403" r:id="rId19"/>
    <p:sldId id="520" r:id="rId20"/>
    <p:sldId id="522" r:id="rId21"/>
    <p:sldId id="548" r:id="rId22"/>
    <p:sldId id="577" r:id="rId23"/>
    <p:sldId id="549" r:id="rId24"/>
    <p:sldId id="544" r:id="rId25"/>
    <p:sldId id="546" r:id="rId26"/>
    <p:sldId id="551" r:id="rId27"/>
    <p:sldId id="523" r:id="rId28"/>
    <p:sldId id="552" r:id="rId29"/>
    <p:sldId id="526" r:id="rId30"/>
    <p:sldId id="557" r:id="rId31"/>
    <p:sldId id="565" r:id="rId32"/>
    <p:sldId id="560" r:id="rId33"/>
    <p:sldId id="561" r:id="rId34"/>
    <p:sldId id="563" r:id="rId35"/>
    <p:sldId id="564" r:id="rId36"/>
    <p:sldId id="579" r:id="rId37"/>
    <p:sldId id="574" r:id="rId38"/>
    <p:sldId id="573" r:id="rId39"/>
    <p:sldId id="575" r:id="rId40"/>
    <p:sldId id="576" r:id="rId41"/>
    <p:sldId id="566" r:id="rId42"/>
    <p:sldId id="568" r:id="rId43"/>
    <p:sldId id="569" r:id="rId44"/>
    <p:sldId id="570" r:id="rId45"/>
    <p:sldId id="571" r:id="rId46"/>
    <p:sldId id="572" r:id="rId47"/>
    <p:sldId id="580" r:id="rId48"/>
    <p:sldId id="553" r:id="rId49"/>
    <p:sldId id="556" r:id="rId50"/>
    <p:sldId id="555" r:id="rId51"/>
    <p:sldId id="554" r:id="rId52"/>
    <p:sldId id="524" r:id="rId53"/>
    <p:sldId id="525" r:id="rId54"/>
    <p:sldId id="406" r:id="rId5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29" autoAdjust="0"/>
  </p:normalViewPr>
  <p:slideViewPr>
    <p:cSldViewPr>
      <p:cViewPr varScale="1">
        <p:scale>
          <a:sx n="67" d="100"/>
          <a:sy n="67" d="100"/>
        </p:scale>
        <p:origin x="14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1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customXml" Target="../customXml/item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53C7C-81B4-4F81-B647-71D7A09004C1}" type="datetimeFigureOut">
              <a:rPr lang="pt-BR" smtClean="0"/>
              <a:t>15/06/2018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86CC0-8C3F-4972-8C98-80FBCFABF8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4302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6CC0-8C3F-4972-8C98-80FBCFABF88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6266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6CC0-8C3F-4972-8C98-80FBCFABF88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898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6CC0-8C3F-4972-8C98-80FBCFABF88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238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6CC0-8C3F-4972-8C98-80FBCFABF88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6757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6CC0-8C3F-4972-8C98-80FBCFABF88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3587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6CC0-8C3F-4972-8C98-80FBCFABF889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2507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6CC0-8C3F-4972-8C98-80FBCFABF889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968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6CC0-8C3F-4972-8C98-80FBCFABF889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4258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6CC0-8C3F-4972-8C98-80FBCFABF889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1749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4E94-67F0-4473-8DBF-E45697C73E61}" type="datetime1">
              <a:rPr lang="pt-BR" smtClean="0"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095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C700-A4F7-4062-9F87-C319CDAE67C6}" type="datetime1">
              <a:rPr lang="pt-BR" smtClean="0"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479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AC5DE-D6F7-4C81-AC4F-6DFD2C37A10A}" type="datetime1">
              <a:rPr lang="pt-BR" smtClean="0"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415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C1B6-6BAF-4109-8599-8A354C1E2FD4}" type="datetime1">
              <a:rPr lang="pt-BR" smtClean="0"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401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94CC6-D73D-4BAD-9D16-D6B53DA4533B}" type="datetime1">
              <a:rPr lang="pt-BR" smtClean="0"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5065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E23F-DE9C-4CF4-8F7C-75E50ED781EE}" type="datetime1">
              <a:rPr lang="pt-BR" smtClean="0"/>
              <a:t>15/06/2018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798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15595-2BA5-4F32-BB75-96E561D6AAE9}" type="datetime1">
              <a:rPr lang="pt-BR" smtClean="0"/>
              <a:t>15/06/2018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269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DC4B-6487-4196-943C-C8A28CC78411}" type="datetime1">
              <a:rPr lang="pt-BR" smtClean="0"/>
              <a:t>15/06/2018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2060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B0339-F7B6-4D85-8551-44F0C8CD20C8}" type="datetime1">
              <a:rPr lang="pt-BR" smtClean="0"/>
              <a:t>15/06/2018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1976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DF45A-E51A-4A16-A72F-F89EEBB779FD}" type="datetime1">
              <a:rPr lang="pt-BR" smtClean="0"/>
              <a:t>15/06/2018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9150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9F02-5ABE-4F41-89EC-30DC83D84A9F}" type="datetime1">
              <a:rPr lang="pt-BR" smtClean="0"/>
              <a:t>15/06/2018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40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1256B-F99C-434B-90AA-0D94E39A33A9}" type="datetime1">
              <a:rPr lang="pt-BR" smtClean="0"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3B045-4A5B-4024-A188-66D63FADB0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435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karine.veiga@mprj.mp.br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karinetomaz@msn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1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863"/>
            <a:ext cx="3421360" cy="256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46956" y="2900749"/>
            <a:ext cx="889248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Financiamento da Educação Pública e o Desenvolvimento de Boas Práticas Orçamentárias</a:t>
            </a:r>
          </a:p>
          <a:p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Karine Tomaz Veiga</a:t>
            </a:r>
          </a:p>
          <a:p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Auditora 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do Tribunal de Contas do Estado do Rio de Janeiro</a:t>
            </a:r>
          </a:p>
          <a:p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Assessora do Laboratório de Análise de Orçamentos e Políticas Públicas do Ministério Público do ERJ</a:t>
            </a:r>
          </a:p>
          <a:p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Mestranda em Educação (UERJ)</a:t>
            </a:r>
          </a:p>
          <a:p>
            <a:r>
              <a:rPr lang="pt-B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Especialista em Administração </a:t>
            </a: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Pública e Gerência de Cidades (IBPEX)</a:t>
            </a:r>
          </a:p>
          <a:p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223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8" y="0"/>
            <a:ext cx="8851262" cy="6858000"/>
          </a:xfrm>
          <a:prstGeom prst="rect">
            <a:avLst/>
          </a:prstGeom>
        </p:spPr>
      </p:pic>
      <p:sp>
        <p:nvSpPr>
          <p:cNvPr id="5" name="Título 5"/>
          <p:cNvSpPr txBox="1">
            <a:spLocks/>
          </p:cNvSpPr>
          <p:nvPr/>
        </p:nvSpPr>
        <p:spPr>
          <a:xfrm>
            <a:off x="1043608" y="1340768"/>
            <a:ext cx="71026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 smtClean="0">
                <a:solidFill>
                  <a:schemeClr val="bg1"/>
                </a:solidFill>
              </a:rPr>
              <a:t>Você se sentiria feliz e valorizado estudando nessa sala? </a:t>
            </a:r>
            <a:endParaRPr lang="pt-BR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3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11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51520" y="692696"/>
            <a:ext cx="87820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 smtClean="0"/>
              <a:t>A verdade é que o tema é </a:t>
            </a:r>
            <a:r>
              <a:rPr lang="pt-BR" sz="4000" b="1" dirty="0" smtClean="0">
                <a:solidFill>
                  <a:srgbClr val="FF0000"/>
                </a:solidFill>
              </a:rPr>
              <a:t>URGENTE</a:t>
            </a:r>
            <a:r>
              <a:rPr lang="pt-BR" sz="4000" dirty="0" smtClean="0">
                <a:solidFill>
                  <a:srgbClr val="FF0000"/>
                </a:solidFill>
              </a:rPr>
              <a:t> </a:t>
            </a:r>
            <a:r>
              <a:rPr lang="pt-BR" sz="4000" dirty="0" smtClean="0"/>
              <a:t>e nós precisamos falar sobre </a:t>
            </a:r>
          </a:p>
          <a:p>
            <a:pPr algn="ctr"/>
            <a:r>
              <a:rPr lang="pt-BR" sz="4000" b="1" dirty="0" smtClean="0">
                <a:solidFill>
                  <a:srgbClr val="FF0000"/>
                </a:solidFill>
              </a:rPr>
              <a:t>BOAS PRÁTICAS ORÇAMENTÁRIAS</a:t>
            </a:r>
            <a:r>
              <a:rPr lang="pt-BR" sz="4000" dirty="0" smtClean="0"/>
              <a:t>.</a:t>
            </a:r>
          </a:p>
          <a:p>
            <a:pPr algn="ctr"/>
            <a:endParaRPr lang="pt-BR" sz="4000" dirty="0" smtClean="0"/>
          </a:p>
          <a:p>
            <a:pPr algn="ctr"/>
            <a:r>
              <a:rPr lang="pt-BR" sz="4000" dirty="0" smtClean="0"/>
              <a:t>Dados do </a:t>
            </a:r>
            <a:r>
              <a:rPr lang="pt-BR" sz="4000" b="1" dirty="0" smtClean="0"/>
              <a:t>Relatório de Monitoramento Global da Educação 2017/18 </a:t>
            </a:r>
            <a:r>
              <a:rPr lang="pt-BR" sz="4000" dirty="0" smtClean="0"/>
              <a:t>afirmam...</a:t>
            </a:r>
          </a:p>
        </p:txBody>
      </p:sp>
    </p:spTree>
    <p:extLst>
      <p:ext uri="{BB962C8B-B14F-4D97-AF65-F5344CB8AC3E}">
        <p14:creationId xmlns:p14="http://schemas.microsoft.com/office/powerpoint/2010/main" val="391380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12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1"/>
            <a:ext cx="8712968" cy="653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13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11876" y="178633"/>
            <a:ext cx="87820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dirty="0" smtClean="0"/>
              <a:t>Conforme Cysne (2009), pensar sobre </a:t>
            </a:r>
            <a:r>
              <a:rPr lang="pt-BR" sz="4000" b="1" dirty="0" smtClean="0"/>
              <a:t>ORÇAMENTO</a:t>
            </a:r>
            <a:r>
              <a:rPr lang="pt-BR" sz="4000" dirty="0" smtClean="0"/>
              <a:t> requer:</a:t>
            </a:r>
          </a:p>
          <a:p>
            <a:pPr algn="just"/>
            <a:endParaRPr lang="pt-BR" sz="40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pt-BR" sz="4000" b="1" dirty="0" smtClean="0">
                <a:solidFill>
                  <a:srgbClr val="FF0000"/>
                </a:solidFill>
              </a:rPr>
              <a:t>Compreendê-lo</a:t>
            </a:r>
            <a:r>
              <a:rPr lang="pt-BR" sz="4000" dirty="0" smtClean="0">
                <a:solidFill>
                  <a:srgbClr val="FF0000"/>
                </a:solidFill>
              </a:rPr>
              <a:t> </a:t>
            </a:r>
            <a:r>
              <a:rPr lang="pt-BR" sz="4000" dirty="0" smtClean="0"/>
              <a:t>(legível </a:t>
            </a:r>
            <a:r>
              <a:rPr lang="pt-BR" sz="4000" dirty="0"/>
              <a:t>e </a:t>
            </a:r>
            <a:r>
              <a:rPr lang="pt-BR" sz="4000" dirty="0" smtClean="0"/>
              <a:t>inteligível </a:t>
            </a:r>
            <a:r>
              <a:rPr lang="pt-BR" sz="4000" dirty="0"/>
              <a:t>por leigos ou </a:t>
            </a:r>
            <a:r>
              <a:rPr lang="pt-BR" sz="4000" dirty="0" smtClean="0"/>
              <a:t>doutos);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4000" dirty="0" smtClean="0"/>
              <a:t>Detalhar a </a:t>
            </a:r>
            <a:r>
              <a:rPr lang="pt-BR" sz="4000" b="1" dirty="0">
                <a:solidFill>
                  <a:srgbClr val="FF0000"/>
                </a:solidFill>
              </a:rPr>
              <a:t>renda líquida do </a:t>
            </a:r>
            <a:r>
              <a:rPr lang="pt-BR" sz="4000" b="1" dirty="0" smtClean="0">
                <a:solidFill>
                  <a:srgbClr val="FF0000"/>
                </a:solidFill>
              </a:rPr>
              <a:t>governo</a:t>
            </a:r>
            <a:r>
              <a:rPr lang="pt-BR" sz="4000" dirty="0" smtClean="0"/>
              <a:t>, a </a:t>
            </a:r>
            <a:r>
              <a:rPr lang="pt-BR" sz="4000" b="1" dirty="0">
                <a:solidFill>
                  <a:srgbClr val="FF0000"/>
                </a:solidFill>
              </a:rPr>
              <a:t>poupança pública </a:t>
            </a:r>
            <a:r>
              <a:rPr lang="pt-BR" sz="4000" dirty="0" smtClean="0"/>
              <a:t>e o </a:t>
            </a:r>
            <a:r>
              <a:rPr lang="pt-BR" sz="4000" b="1" dirty="0" smtClean="0">
                <a:solidFill>
                  <a:srgbClr val="FF0000"/>
                </a:solidFill>
              </a:rPr>
              <a:t>déficit público</a:t>
            </a:r>
            <a:r>
              <a:rPr lang="pt-BR" sz="4000" dirty="0" smtClean="0"/>
              <a:t>;</a:t>
            </a:r>
            <a:endParaRPr lang="pt-BR" sz="4000" b="1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pt-BR" sz="4000" dirty="0" smtClean="0"/>
              <a:t>Adotar </a:t>
            </a:r>
            <a:r>
              <a:rPr lang="pt-BR" sz="4000" b="1" dirty="0" smtClean="0">
                <a:solidFill>
                  <a:srgbClr val="FF0000"/>
                </a:solidFill>
              </a:rPr>
              <a:t>regime </a:t>
            </a:r>
            <a:r>
              <a:rPr lang="pt-BR" sz="4000" b="1" dirty="0">
                <a:solidFill>
                  <a:srgbClr val="FF0000"/>
                </a:solidFill>
              </a:rPr>
              <a:t>contábil de </a:t>
            </a:r>
            <a:r>
              <a:rPr lang="pt-BR" sz="4000" b="1" dirty="0" smtClean="0">
                <a:solidFill>
                  <a:srgbClr val="FF0000"/>
                </a:solidFill>
              </a:rPr>
              <a:t>competência</a:t>
            </a:r>
            <a:r>
              <a:rPr lang="pt-BR" sz="4000" dirty="0" smtClean="0"/>
              <a:t>;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40792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14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11876" y="178633"/>
            <a:ext cx="87820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dirty="0" smtClean="0"/>
              <a:t>4. Prover</a:t>
            </a:r>
            <a:r>
              <a:rPr lang="pt-BR" sz="4000" b="1" dirty="0" smtClean="0"/>
              <a:t> </a:t>
            </a:r>
            <a:r>
              <a:rPr lang="pt-BR" sz="4000" dirty="0" smtClean="0"/>
              <a:t>análises </a:t>
            </a:r>
            <a:r>
              <a:rPr lang="pt-BR" sz="4000" dirty="0"/>
              <a:t>estatísticas </a:t>
            </a:r>
            <a:r>
              <a:rPr lang="pt-BR" sz="4000" dirty="0" smtClean="0"/>
              <a:t>de </a:t>
            </a:r>
            <a:r>
              <a:rPr lang="pt-BR" sz="4000" dirty="0"/>
              <a:t>receitas e despesas </a:t>
            </a:r>
            <a:r>
              <a:rPr lang="pt-BR" sz="4000" dirty="0" smtClean="0"/>
              <a:t>(</a:t>
            </a:r>
            <a:r>
              <a:rPr lang="pt-BR" sz="4000" b="1" dirty="0" smtClean="0">
                <a:solidFill>
                  <a:srgbClr val="FF0000"/>
                </a:solidFill>
              </a:rPr>
              <a:t>planejamento</a:t>
            </a:r>
            <a:r>
              <a:rPr lang="pt-BR" sz="4000" dirty="0" smtClean="0"/>
              <a:t>);</a:t>
            </a:r>
          </a:p>
          <a:p>
            <a:pPr algn="just"/>
            <a:r>
              <a:rPr lang="pt-BR" sz="4000" dirty="0" smtClean="0"/>
              <a:t>5. Atualizar as previsões com base no </a:t>
            </a:r>
            <a:r>
              <a:rPr lang="pt-BR" sz="4000" b="1" dirty="0" smtClean="0">
                <a:solidFill>
                  <a:srgbClr val="FF0000"/>
                </a:solidFill>
              </a:rPr>
              <a:t>ciclo econômico - estagnação </a:t>
            </a:r>
            <a:r>
              <a:rPr lang="pt-BR" sz="4000" dirty="0" smtClean="0"/>
              <a:t>(quando não mantém o ritmo de crescimento) e </a:t>
            </a:r>
            <a:r>
              <a:rPr lang="pt-BR" sz="4000" b="1" dirty="0" smtClean="0">
                <a:solidFill>
                  <a:srgbClr val="FF0000"/>
                </a:solidFill>
              </a:rPr>
              <a:t>recessão</a:t>
            </a:r>
            <a:r>
              <a:rPr lang="pt-BR" sz="4000" dirty="0" smtClean="0">
                <a:solidFill>
                  <a:srgbClr val="FF0000"/>
                </a:solidFill>
              </a:rPr>
              <a:t> </a:t>
            </a:r>
            <a:r>
              <a:rPr lang="pt-BR" sz="4000" dirty="0" smtClean="0"/>
              <a:t>(economia deixa de crescer por um 2 trimestres);</a:t>
            </a:r>
          </a:p>
          <a:p>
            <a:pPr algn="just"/>
            <a:r>
              <a:rPr lang="pt-BR" sz="4000" dirty="0" smtClean="0"/>
              <a:t>6. Atualizar as previsões com base no </a:t>
            </a:r>
            <a:r>
              <a:rPr lang="pt-BR" sz="4000" b="1" dirty="0" smtClean="0">
                <a:solidFill>
                  <a:srgbClr val="FF0000"/>
                </a:solidFill>
              </a:rPr>
              <a:t>juros reais ao invés de nominais</a:t>
            </a:r>
            <a:r>
              <a:rPr lang="pt-BR" sz="4000" dirty="0" smtClean="0"/>
              <a:t>;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8327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15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11876" y="178633"/>
            <a:ext cx="87820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dirty="0" smtClean="0"/>
              <a:t>7. Valorizar o orçamento </a:t>
            </a:r>
            <a:r>
              <a:rPr lang="pt-BR" sz="4000" b="1" dirty="0" smtClean="0">
                <a:solidFill>
                  <a:srgbClr val="FF0000"/>
                </a:solidFill>
              </a:rPr>
              <a:t>UNO</a:t>
            </a:r>
            <a:r>
              <a:rPr lang="pt-BR" sz="4000" dirty="0" smtClean="0">
                <a:solidFill>
                  <a:srgbClr val="FF0000"/>
                </a:solidFill>
              </a:rPr>
              <a:t> </a:t>
            </a:r>
            <a:r>
              <a:rPr lang="pt-BR" sz="4000" dirty="0" smtClean="0"/>
              <a:t>e </a:t>
            </a:r>
            <a:r>
              <a:rPr lang="pt-BR" sz="4000" b="1" dirty="0" smtClean="0">
                <a:solidFill>
                  <a:srgbClr val="FF0000"/>
                </a:solidFill>
              </a:rPr>
              <a:t>UNIVERSAL</a:t>
            </a:r>
            <a:r>
              <a:rPr lang="pt-BR" sz="4000" dirty="0" smtClean="0"/>
              <a:t>, </a:t>
            </a:r>
            <a:r>
              <a:rPr lang="pt-BR" sz="4000" b="1" dirty="0">
                <a:solidFill>
                  <a:srgbClr val="FF0000"/>
                </a:solidFill>
              </a:rPr>
              <a:t>nenhuma renúncia </a:t>
            </a:r>
            <a:r>
              <a:rPr lang="pt-BR" sz="4000" b="1" dirty="0" smtClean="0">
                <a:solidFill>
                  <a:srgbClr val="FF0000"/>
                </a:solidFill>
              </a:rPr>
              <a:t>fiscal </a:t>
            </a:r>
            <a:r>
              <a:rPr lang="pt-BR" sz="4000" dirty="0"/>
              <a:t>ou </a:t>
            </a:r>
            <a:r>
              <a:rPr lang="pt-BR" sz="4000" b="1" dirty="0">
                <a:solidFill>
                  <a:srgbClr val="FF0000"/>
                </a:solidFill>
              </a:rPr>
              <a:t>subsídio </a:t>
            </a:r>
            <a:r>
              <a:rPr lang="pt-BR" sz="4000" b="1" dirty="0" smtClean="0">
                <a:solidFill>
                  <a:srgbClr val="FF0000"/>
                </a:solidFill>
              </a:rPr>
              <a:t>implícito</a:t>
            </a:r>
            <a:r>
              <a:rPr lang="pt-BR" sz="4000" dirty="0"/>
              <a:t>;</a:t>
            </a:r>
          </a:p>
          <a:p>
            <a:pPr algn="just"/>
            <a:r>
              <a:rPr lang="pt-BR" sz="4000" b="1" dirty="0" smtClean="0"/>
              <a:t>8. </a:t>
            </a:r>
            <a:r>
              <a:rPr lang="pt-BR" sz="4000" dirty="0" smtClean="0"/>
              <a:t>Demonstrar o </a:t>
            </a:r>
            <a:r>
              <a:rPr lang="pt-BR" sz="4000" b="1" dirty="0" smtClean="0">
                <a:solidFill>
                  <a:srgbClr val="FF0000"/>
                </a:solidFill>
              </a:rPr>
              <a:t>impacto</a:t>
            </a:r>
            <a:r>
              <a:rPr lang="pt-BR" sz="4000" dirty="0" smtClean="0">
                <a:solidFill>
                  <a:srgbClr val="FF0000"/>
                </a:solidFill>
              </a:rPr>
              <a:t> </a:t>
            </a:r>
            <a:r>
              <a:rPr lang="pt-BR" sz="4000" dirty="0"/>
              <a:t>ou </a:t>
            </a:r>
            <a:r>
              <a:rPr lang="pt-BR" sz="4000" b="1" dirty="0">
                <a:solidFill>
                  <a:srgbClr val="FF0000"/>
                </a:solidFill>
              </a:rPr>
              <a:t>retorno social </a:t>
            </a:r>
            <a:r>
              <a:rPr lang="pt-BR" sz="4000" dirty="0" smtClean="0"/>
              <a:t>de </a:t>
            </a:r>
            <a:r>
              <a:rPr lang="pt-BR" sz="4000" b="1" dirty="0" smtClean="0">
                <a:solidFill>
                  <a:srgbClr val="FF0000"/>
                </a:solidFill>
              </a:rPr>
              <a:t>investimento</a:t>
            </a:r>
            <a:r>
              <a:rPr lang="pt-BR" sz="4000" dirty="0" smtClean="0">
                <a:solidFill>
                  <a:srgbClr val="FF0000"/>
                </a:solidFill>
              </a:rPr>
              <a:t> </a:t>
            </a:r>
            <a:r>
              <a:rPr lang="pt-BR" sz="4000" dirty="0" smtClean="0"/>
              <a:t>x </a:t>
            </a:r>
            <a:r>
              <a:rPr lang="pt-BR" sz="4000" b="1" dirty="0" smtClean="0">
                <a:solidFill>
                  <a:srgbClr val="FF0000"/>
                </a:solidFill>
              </a:rPr>
              <a:t>relevância</a:t>
            </a:r>
            <a:r>
              <a:rPr lang="pt-BR" sz="4000" dirty="0" smtClean="0">
                <a:solidFill>
                  <a:srgbClr val="FF0000"/>
                </a:solidFill>
              </a:rPr>
              <a:t> </a:t>
            </a:r>
            <a:r>
              <a:rPr lang="pt-BR" sz="4000" dirty="0" smtClean="0"/>
              <a:t>x </a:t>
            </a:r>
            <a:r>
              <a:rPr lang="pt-BR" sz="4000" b="1" dirty="0" smtClean="0">
                <a:solidFill>
                  <a:srgbClr val="FF0000"/>
                </a:solidFill>
              </a:rPr>
              <a:t>pertinência</a:t>
            </a:r>
            <a:r>
              <a:rPr lang="pt-BR" sz="4000" dirty="0"/>
              <a:t>;</a:t>
            </a:r>
          </a:p>
          <a:p>
            <a:pPr algn="just"/>
            <a:r>
              <a:rPr lang="pt-BR" sz="4000" b="1" dirty="0" smtClean="0"/>
              <a:t>9. </a:t>
            </a:r>
            <a:r>
              <a:rPr lang="pt-BR" sz="4000" b="1" dirty="0" smtClean="0">
                <a:solidFill>
                  <a:srgbClr val="FF0000"/>
                </a:solidFill>
              </a:rPr>
              <a:t>Não engessá-lo com DOCC </a:t>
            </a:r>
            <a:r>
              <a:rPr lang="pt-BR" sz="4000" dirty="0" smtClean="0"/>
              <a:t>e ter, </a:t>
            </a:r>
            <a:r>
              <a:rPr lang="pt-BR" sz="4000" dirty="0"/>
              <a:t>pelo </a:t>
            </a:r>
            <a:r>
              <a:rPr lang="pt-BR" sz="4000" dirty="0" smtClean="0"/>
              <a:t>menos, </a:t>
            </a:r>
            <a:r>
              <a:rPr lang="pt-BR" sz="4000" dirty="0"/>
              <a:t>35% (média da OECD) </a:t>
            </a:r>
            <a:r>
              <a:rPr lang="pt-BR" sz="4000" dirty="0" smtClean="0"/>
              <a:t>para seguir a LOA </a:t>
            </a:r>
            <a:r>
              <a:rPr lang="pt-BR" sz="4000" dirty="0"/>
              <a:t>atual</a:t>
            </a:r>
            <a:r>
              <a:rPr lang="pt-BR" sz="4000" dirty="0" smtClean="0"/>
              <a:t>;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79296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16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07504" y="188640"/>
            <a:ext cx="878206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dirty="0" smtClean="0"/>
              <a:t>10. Prever a possibilidade, via projetos </a:t>
            </a:r>
            <a:r>
              <a:rPr lang="pt-BR" sz="4000" dirty="0"/>
              <a:t>de </a:t>
            </a:r>
            <a:r>
              <a:rPr lang="pt-BR" sz="4000" dirty="0" smtClean="0"/>
              <a:t>lei, </a:t>
            </a:r>
            <a:r>
              <a:rPr lang="pt-BR" sz="4000" dirty="0"/>
              <a:t>sobre </a:t>
            </a:r>
            <a:r>
              <a:rPr lang="pt-BR" sz="4000" b="1" dirty="0">
                <a:solidFill>
                  <a:srgbClr val="FF0000"/>
                </a:solidFill>
              </a:rPr>
              <a:t>como </a:t>
            </a:r>
            <a:r>
              <a:rPr lang="pt-BR" sz="4000" b="1" dirty="0" smtClean="0">
                <a:solidFill>
                  <a:srgbClr val="FF0000"/>
                </a:solidFill>
              </a:rPr>
              <a:t>reduzir as </a:t>
            </a:r>
            <a:r>
              <a:rPr lang="pt-BR" sz="4000" b="1" dirty="0">
                <a:solidFill>
                  <a:srgbClr val="FF0000"/>
                </a:solidFill>
              </a:rPr>
              <a:t>despesas obrigatórias </a:t>
            </a:r>
            <a:r>
              <a:rPr lang="pt-BR" sz="4000" b="1" dirty="0" smtClean="0">
                <a:solidFill>
                  <a:srgbClr val="FF0000"/>
                </a:solidFill>
              </a:rPr>
              <a:t> geradas por </a:t>
            </a:r>
            <a:r>
              <a:rPr lang="pt-BR" sz="4000" b="1" dirty="0">
                <a:solidFill>
                  <a:srgbClr val="FF0000"/>
                </a:solidFill>
              </a:rPr>
              <a:t>legislação </a:t>
            </a:r>
            <a:r>
              <a:rPr lang="pt-BR" sz="4000" b="1" dirty="0" smtClean="0">
                <a:solidFill>
                  <a:srgbClr val="FF0000"/>
                </a:solidFill>
              </a:rPr>
              <a:t>não orçamentária</a:t>
            </a:r>
            <a:r>
              <a:rPr lang="pt-BR" sz="4000" dirty="0" smtClean="0"/>
              <a:t>; </a:t>
            </a:r>
          </a:p>
          <a:p>
            <a:pPr algn="just"/>
            <a:endParaRPr lang="pt-BR" sz="4000" dirty="0" smtClean="0"/>
          </a:p>
          <a:p>
            <a:pPr algn="just"/>
            <a:r>
              <a:rPr lang="pt-BR" sz="4000" dirty="0" smtClean="0"/>
              <a:t>11. Uma vez votado, ser, </a:t>
            </a:r>
            <a:r>
              <a:rPr lang="pt-BR" sz="4000" b="1" dirty="0" smtClean="0">
                <a:solidFill>
                  <a:srgbClr val="FF0000"/>
                </a:solidFill>
              </a:rPr>
              <a:t>ao invés </a:t>
            </a:r>
            <a:r>
              <a:rPr lang="pt-BR" sz="4000" b="1" dirty="0">
                <a:solidFill>
                  <a:srgbClr val="FF0000"/>
                </a:solidFill>
              </a:rPr>
              <a:t>de autorizativo</a:t>
            </a:r>
            <a:r>
              <a:rPr lang="pt-BR" sz="4000" dirty="0"/>
              <a:t>, abrindo a possibilidade </a:t>
            </a:r>
            <a:r>
              <a:rPr lang="pt-BR" sz="4000" dirty="0" smtClean="0"/>
              <a:t>para contingenciamentos, </a:t>
            </a:r>
            <a:r>
              <a:rPr lang="pt-BR" sz="4000" b="1" dirty="0" smtClean="0">
                <a:solidFill>
                  <a:srgbClr val="FF0000"/>
                </a:solidFill>
              </a:rPr>
              <a:t>mandatório</a:t>
            </a:r>
            <a:r>
              <a:rPr lang="pt-BR" sz="4000" b="1" dirty="0" smtClean="0"/>
              <a:t>.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7031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17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07504" y="0"/>
            <a:ext cx="878206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6600" b="1" dirty="0" smtClean="0"/>
          </a:p>
          <a:p>
            <a:pPr algn="ctr"/>
            <a:r>
              <a:rPr lang="pt-BR" sz="6600" b="1" dirty="0" smtClean="0"/>
              <a:t>O fato é...</a:t>
            </a:r>
          </a:p>
          <a:p>
            <a:pPr algn="ctr"/>
            <a:r>
              <a:rPr lang="pt-BR" sz="6600" b="1" dirty="0" smtClean="0"/>
              <a:t>as consequências de uma má gestão podem ser desastrosas.</a:t>
            </a:r>
            <a:endParaRPr lang="pt-BR" sz="6600" b="1" dirty="0"/>
          </a:p>
        </p:txBody>
      </p:sp>
    </p:spTree>
    <p:extLst>
      <p:ext uri="{BB962C8B-B14F-4D97-AF65-F5344CB8AC3E}">
        <p14:creationId xmlns:p14="http://schemas.microsoft.com/office/powerpoint/2010/main" val="342038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18</a:t>
            </a:fld>
            <a:endParaRPr lang="pt-BR"/>
          </a:p>
        </p:txBody>
      </p:sp>
      <p:pic>
        <p:nvPicPr>
          <p:cNvPr id="5" name="Picture 6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" y="0"/>
            <a:ext cx="91353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91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m para educação públ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88" y="1590904"/>
            <a:ext cx="6840760" cy="513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19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052984" y="-675456"/>
            <a:ext cx="72298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4800" b="1" dirty="0" smtClean="0"/>
          </a:p>
          <a:p>
            <a:pPr algn="ctr"/>
            <a:r>
              <a:rPr lang="pt-BR" sz="4800" b="1" dirty="0" smtClean="0"/>
              <a:t>Insegurança </a:t>
            </a:r>
          </a:p>
          <a:p>
            <a:pPr algn="ctr"/>
            <a:r>
              <a:rPr lang="pt-BR" sz="4800" b="1" dirty="0" smtClean="0"/>
              <a:t>com o presente</a:t>
            </a:r>
            <a:endParaRPr lang="pt-BR" sz="4800" b="1" dirty="0"/>
          </a:p>
        </p:txBody>
      </p:sp>
    </p:spTree>
    <p:extLst>
      <p:ext uri="{BB962C8B-B14F-4D97-AF65-F5344CB8AC3E}">
        <p14:creationId xmlns:p14="http://schemas.microsoft.com/office/powerpoint/2010/main" val="87679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m para financiamen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552" y="18977"/>
            <a:ext cx="3162448" cy="158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24352" cy="1143000"/>
          </a:xfrm>
        </p:spPr>
        <p:txBody>
          <a:bodyPr>
            <a:noAutofit/>
          </a:bodyPr>
          <a:lstStyle/>
          <a:p>
            <a:r>
              <a:rPr lang="pt-BR" sz="3200" b="1" dirty="0" smtClean="0"/>
              <a:t>Mas o que é Financiamento da Educação Pública?</a:t>
            </a:r>
            <a:endParaRPr lang="pt-BR" sz="3200" b="1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457200" y="1938228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800" dirty="0"/>
              <a:t>A temática do financiamento da educação tem assumido importante papel na compreensão da </a:t>
            </a:r>
            <a:r>
              <a:rPr lang="pt-BR" sz="2800" b="1" dirty="0">
                <a:solidFill>
                  <a:srgbClr val="FF0000"/>
                </a:solidFill>
              </a:rPr>
              <a:t>organização</a:t>
            </a:r>
            <a:r>
              <a:rPr lang="pt-BR" sz="2800" dirty="0">
                <a:solidFill>
                  <a:srgbClr val="FF0000"/>
                </a:solidFill>
              </a:rPr>
              <a:t> </a:t>
            </a:r>
            <a:r>
              <a:rPr lang="pt-BR" sz="2800" dirty="0"/>
              <a:t>e da </a:t>
            </a:r>
            <a:r>
              <a:rPr lang="pt-BR" sz="2800" b="1" dirty="0">
                <a:solidFill>
                  <a:srgbClr val="FF0000"/>
                </a:solidFill>
              </a:rPr>
              <a:t>gestão da educação</a:t>
            </a:r>
            <a:r>
              <a:rPr lang="pt-BR" sz="2800" dirty="0"/>
              <a:t>, particularmente a partir de estudos e análises que exploram a relação entre o </a:t>
            </a:r>
            <a:r>
              <a:rPr lang="pt-BR" sz="2800" b="1" dirty="0">
                <a:solidFill>
                  <a:srgbClr val="FF0000"/>
                </a:solidFill>
              </a:rPr>
              <a:t>financiamento</a:t>
            </a:r>
            <a:r>
              <a:rPr lang="pt-BR" sz="2800" dirty="0"/>
              <a:t>, as políticas educacionais e o </a:t>
            </a:r>
            <a:r>
              <a:rPr lang="pt-BR" sz="2800" b="1" dirty="0">
                <a:solidFill>
                  <a:srgbClr val="FF0000"/>
                </a:solidFill>
              </a:rPr>
              <a:t>Estado brasileiro</a:t>
            </a:r>
            <a:r>
              <a:rPr lang="pt-BR" sz="2800" dirty="0"/>
              <a:t>, ganhando densidade também no subcampo da </a:t>
            </a:r>
            <a:r>
              <a:rPr lang="pt-BR" sz="2800" b="1" dirty="0">
                <a:solidFill>
                  <a:srgbClr val="FF0000"/>
                </a:solidFill>
              </a:rPr>
              <a:t>economia da </a:t>
            </a:r>
            <a:r>
              <a:rPr lang="pt-BR" sz="2800" b="1" dirty="0" smtClean="0">
                <a:solidFill>
                  <a:srgbClr val="FF0000"/>
                </a:solidFill>
              </a:rPr>
              <a:t>educação </a:t>
            </a:r>
            <a:r>
              <a:rPr lang="pt-BR" sz="2800" dirty="0" smtClean="0"/>
              <a:t>(Dourado, Moraes e Oliveira, 2009).</a:t>
            </a:r>
            <a:endParaRPr lang="pt-BR" sz="28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2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9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20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052984" y="-675456"/>
            <a:ext cx="72298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4800" b="1" dirty="0" smtClean="0"/>
          </a:p>
          <a:p>
            <a:pPr algn="ctr"/>
            <a:r>
              <a:rPr lang="pt-BR" sz="4800" b="1" dirty="0" smtClean="0"/>
              <a:t>Insegurança </a:t>
            </a:r>
          </a:p>
          <a:p>
            <a:pPr algn="ctr"/>
            <a:r>
              <a:rPr lang="pt-BR" sz="4800" b="1" dirty="0" smtClean="0"/>
              <a:t>com o futuro</a:t>
            </a:r>
            <a:endParaRPr lang="pt-BR" sz="4800" b="1" dirty="0"/>
          </a:p>
        </p:txBody>
      </p:sp>
      <p:pic>
        <p:nvPicPr>
          <p:cNvPr id="2052" name="Picture 4" descr="Resultado de imagem para plano nacional de educaÃ§Ã£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05" y="1616864"/>
            <a:ext cx="4464496" cy="411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plano nacional de educaÃ§Ã£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553" y="1602957"/>
            <a:ext cx="2976265" cy="202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4427984" y="3483758"/>
            <a:ext cx="49367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200" b="1" dirty="0" smtClean="0"/>
          </a:p>
          <a:p>
            <a:pPr algn="ctr"/>
            <a:r>
              <a:rPr lang="pt-BR" sz="3200" b="1" dirty="0" smtClean="0"/>
              <a:t>Como cumprir 20 Metas com 254 Estratégias </a:t>
            </a:r>
          </a:p>
          <a:p>
            <a:pPr algn="ctr"/>
            <a:r>
              <a:rPr lang="pt-BR" sz="3200" b="1" dirty="0" smtClean="0"/>
              <a:t>sem Orçamento?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40481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21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23528" y="352342"/>
            <a:ext cx="8640959" cy="58129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b="1" dirty="0" smtClean="0">
                <a:solidFill>
                  <a:schemeClr val="tx1"/>
                </a:solidFill>
              </a:rPr>
              <a:t>1.14 - Monitoramento do acesso e da permanência</a:t>
            </a:r>
          </a:p>
          <a:p>
            <a:pPr algn="just"/>
            <a:endParaRPr lang="pt-BR" dirty="0" smtClean="0">
              <a:solidFill>
                <a:schemeClr val="tx1"/>
              </a:solidFill>
            </a:endParaRPr>
          </a:p>
          <a:p>
            <a:pPr algn="just"/>
            <a:r>
              <a:rPr lang="pt-BR" dirty="0" smtClean="0">
                <a:solidFill>
                  <a:schemeClr val="tx1"/>
                </a:solidFill>
              </a:rPr>
              <a:t>Fortalecer o acompanhamento e o monitoramento do acesso e da permanência das crianças na Educação Infantil, em especial dos beneficiários de programas de transferência de renda, em colaboração com as famílias e com os órgãos públicos de assistência social, saúde e proteção à infância.</a:t>
            </a:r>
          </a:p>
          <a:p>
            <a:pPr algn="just"/>
            <a:endParaRPr lang="pt-BR" dirty="0" smtClean="0">
              <a:solidFill>
                <a:schemeClr val="tx1"/>
              </a:solidFill>
            </a:endParaRPr>
          </a:p>
          <a:p>
            <a:pPr algn="just"/>
            <a:r>
              <a:rPr lang="pt-BR" b="1" dirty="0" smtClean="0">
                <a:solidFill>
                  <a:schemeClr val="tx1"/>
                </a:solidFill>
              </a:rPr>
              <a:t>1.6 - </a:t>
            </a:r>
            <a:r>
              <a:rPr lang="pt-BR" b="1" dirty="0">
                <a:solidFill>
                  <a:schemeClr val="tx1"/>
                </a:solidFill>
              </a:rPr>
              <a:t>Avaliação</a:t>
            </a:r>
          </a:p>
          <a:p>
            <a:pPr algn="just"/>
            <a:endParaRPr lang="pt-BR" dirty="0">
              <a:solidFill>
                <a:schemeClr val="tx1"/>
              </a:solidFill>
            </a:endParaRPr>
          </a:p>
          <a:p>
            <a:pPr algn="just"/>
            <a:r>
              <a:rPr lang="pt-BR" dirty="0">
                <a:solidFill>
                  <a:schemeClr val="tx1"/>
                </a:solidFill>
              </a:rPr>
              <a:t>Implantar, </a:t>
            </a:r>
            <a:r>
              <a:rPr lang="pt-BR" b="1" dirty="0">
                <a:solidFill>
                  <a:srgbClr val="FF0000"/>
                </a:solidFill>
              </a:rPr>
              <a:t>até o segundo ano da vigência deste PNE</a:t>
            </a:r>
            <a:r>
              <a:rPr lang="pt-BR" dirty="0">
                <a:solidFill>
                  <a:schemeClr val="tx1"/>
                </a:solidFill>
              </a:rPr>
              <a:t>, avaliação da Educação Infantil, a ser realizada a cada dois anos, com base em parâmetros nacionais de qualidade, a fim de aferir a infraestrutura física, o quadro de pessoal, as condições de gestão, os recursos pedagógicos, a situação de acessibilidade, entre outros indicadores relevantes.</a:t>
            </a:r>
          </a:p>
          <a:p>
            <a:pPr algn="just"/>
            <a:endParaRPr lang="pt-BR" dirty="0">
              <a:solidFill>
                <a:schemeClr val="tx1"/>
              </a:solidFill>
            </a:endParaRPr>
          </a:p>
          <a:p>
            <a:pPr algn="just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 rot="19765720">
            <a:off x="-117085" y="1489402"/>
            <a:ext cx="983060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b="1" dirty="0" smtClean="0">
                <a:latin typeface="Arial Black" panose="020B0A04020102020204" pitchFamily="34" charset="0"/>
              </a:rPr>
              <a:t>25/06/2014</a:t>
            </a:r>
          </a:p>
          <a:p>
            <a:pPr algn="ctr"/>
            <a:r>
              <a:rPr lang="pt-BR" sz="8000" b="1" dirty="0" smtClean="0">
                <a:latin typeface="Arial Black" panose="020B0A04020102020204" pitchFamily="34" charset="0"/>
              </a:rPr>
              <a:t>Quase 4 anos depois...</a:t>
            </a:r>
          </a:p>
        </p:txBody>
      </p:sp>
    </p:spTree>
    <p:extLst>
      <p:ext uri="{BB962C8B-B14F-4D97-AF65-F5344CB8AC3E}">
        <p14:creationId xmlns:p14="http://schemas.microsoft.com/office/powerpoint/2010/main" val="341137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sultado de imagem para 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394" y="775084"/>
            <a:ext cx="5403243" cy="540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22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052984" y="-675456"/>
            <a:ext cx="72298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4800" b="1" dirty="0" smtClean="0"/>
          </a:p>
          <a:p>
            <a:pPr algn="ctr"/>
            <a:r>
              <a:rPr lang="pt-BR" sz="4800" b="1" dirty="0" smtClean="0"/>
              <a:t>Fora o PNE...</a:t>
            </a:r>
          </a:p>
          <a:p>
            <a:pPr algn="ctr"/>
            <a:r>
              <a:rPr lang="pt-BR" sz="4800" b="1" dirty="0" smtClean="0"/>
              <a:t>ainda tem mais...</a:t>
            </a:r>
            <a:endParaRPr lang="pt-BR" sz="4800" b="1" dirty="0"/>
          </a:p>
        </p:txBody>
      </p:sp>
    </p:spTree>
    <p:extLst>
      <p:ext uri="{BB962C8B-B14F-4D97-AF65-F5344CB8AC3E}">
        <p14:creationId xmlns:p14="http://schemas.microsoft.com/office/powerpoint/2010/main" val="339471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ods educaÃ§Ã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" y="1340768"/>
            <a:ext cx="9074788" cy="571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79512" y="188640"/>
            <a:ext cx="8964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2030 – Assegurar a Educação Inclusiva e Equitativa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Qualidade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e Promover Oportunidades de Aprendizagem ao Longo da Vida para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12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24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1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4860032" y="260648"/>
            <a:ext cx="4176464" cy="59766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800" dirty="0" smtClean="0"/>
              <a:t>Criar espaços de engajamento para (</a:t>
            </a:r>
            <a:r>
              <a:rPr lang="pt-BR" sz="2800" dirty="0" err="1" smtClean="0"/>
              <a:t>re</a:t>
            </a:r>
            <a:r>
              <a:rPr lang="pt-BR" sz="2800" dirty="0" smtClean="0"/>
              <a:t>)construir a </a:t>
            </a:r>
            <a:r>
              <a:rPr lang="pt-BR" sz="2800" b="1" dirty="0" smtClean="0">
                <a:solidFill>
                  <a:srgbClr val="FF0000"/>
                </a:solidFill>
              </a:rPr>
              <a:t>CONFIANÇA</a:t>
            </a:r>
            <a:r>
              <a:rPr lang="pt-BR" sz="2800" dirty="0" smtClean="0">
                <a:solidFill>
                  <a:srgbClr val="FF0000"/>
                </a:solidFill>
              </a:rPr>
              <a:t> </a:t>
            </a:r>
            <a:r>
              <a:rPr lang="pt-BR" sz="2800" dirty="0" smtClean="0"/>
              <a:t>social – </a:t>
            </a:r>
            <a:r>
              <a:rPr lang="pt-BR" sz="2800" b="1" dirty="0" smtClean="0"/>
              <a:t>Diálogos</a:t>
            </a:r>
            <a:r>
              <a:rPr lang="pt-BR" sz="2800" dirty="0" smtClean="0"/>
              <a:t>, </a:t>
            </a:r>
            <a:r>
              <a:rPr lang="pt-BR" sz="2800" b="1" dirty="0" smtClean="0"/>
              <a:t>Comissões</a:t>
            </a:r>
            <a:r>
              <a:rPr lang="pt-BR" sz="2800" dirty="0" smtClean="0"/>
              <a:t> Parlamentares, </a:t>
            </a:r>
            <a:r>
              <a:rPr lang="pt-BR" sz="2800" b="1" dirty="0"/>
              <a:t>O</a:t>
            </a:r>
            <a:r>
              <a:rPr lang="pt-BR" sz="2800" b="1" dirty="0" smtClean="0"/>
              <a:t>rçamentos</a:t>
            </a:r>
            <a:r>
              <a:rPr lang="pt-BR" sz="2800" dirty="0" smtClean="0"/>
              <a:t> Participativos e Transparentes, </a:t>
            </a:r>
            <a:r>
              <a:rPr lang="pt-BR" sz="2800" b="1" dirty="0" smtClean="0"/>
              <a:t>Relatórios</a:t>
            </a:r>
            <a:r>
              <a:rPr lang="pt-BR" sz="2800" dirty="0" smtClean="0"/>
              <a:t> “humanizados” sobre </a:t>
            </a:r>
            <a:r>
              <a:rPr lang="pt-BR" sz="2800" i="1" dirty="0" err="1" smtClean="0"/>
              <a:t>Accountability</a:t>
            </a:r>
            <a:r>
              <a:rPr lang="pt-BR" sz="2800" dirty="0" smtClean="0"/>
              <a:t> Educacional (informações relevantes e atuais), </a:t>
            </a:r>
            <a:r>
              <a:rPr lang="pt-BR" sz="2800" b="1" i="1" dirty="0" err="1" smtClean="0"/>
              <a:t>Compliance</a:t>
            </a:r>
            <a:r>
              <a:rPr lang="pt-BR" sz="2800" dirty="0" smtClean="0"/>
              <a:t> Educacional, </a:t>
            </a:r>
            <a:r>
              <a:rPr lang="pt-BR" sz="2800" b="1" i="1" dirty="0" err="1" smtClean="0"/>
              <a:t>Sharing</a:t>
            </a:r>
            <a:r>
              <a:rPr lang="pt-BR" sz="2800" i="1" dirty="0" smtClean="0"/>
              <a:t> </a:t>
            </a:r>
            <a:r>
              <a:rPr lang="pt-BR" sz="2800" b="1" i="1" dirty="0" err="1" smtClean="0"/>
              <a:t>Control</a:t>
            </a:r>
            <a:r>
              <a:rPr lang="pt-BR" sz="2800" i="1" dirty="0" smtClean="0"/>
              <a:t>, </a:t>
            </a:r>
            <a:r>
              <a:rPr lang="pt-BR" sz="2800" b="1" dirty="0" smtClean="0"/>
              <a:t>Diagnosticar</a:t>
            </a:r>
            <a:r>
              <a:rPr lang="pt-BR" sz="2800" dirty="0" smtClean="0"/>
              <a:t> para “conhecer e melhor planejar”.</a:t>
            </a:r>
            <a:endParaRPr lang="pt-BR" sz="28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0" y="0"/>
            <a:ext cx="4628868" cy="659735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844824"/>
            <a:ext cx="1749641" cy="71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6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12&#10;M3&#10;M2&#10;M1&#10;M16M15&#10;M18&#10;M20&#10;M4&#10;M5&#10;M10&#10;M9&#10;M7&#10;M6&#10;M17&#10;M19&#10;M13&#10;M8&#10;M11&#10;M14&#10;Infantil Fundamental MÃ©dio Superior&#10;Ensino&#10;Regular&#10;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" y="9127"/>
            <a:ext cx="9036496" cy="640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79512" y="6430904"/>
            <a:ext cx="1253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Fonte: IPEA</a:t>
            </a:r>
            <a:endParaRPr lang="pt-BR" dirty="0"/>
          </a:p>
        </p:txBody>
      </p:sp>
      <p:pic>
        <p:nvPicPr>
          <p:cNvPr id="5126" name="Picture 6" descr="Resultado de imagem para dinheiro 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3617">
            <a:off x="7500094" y="3638387"/>
            <a:ext cx="1080120" cy="102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sultado de imagem para dinheiro 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3617">
            <a:off x="7500096" y="2099846"/>
            <a:ext cx="1080120" cy="102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59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27</a:t>
            </a:fld>
            <a:endParaRPr lang="pt-BR"/>
          </a:p>
        </p:txBody>
      </p:sp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14724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m para plano nacional de educaÃ§Ã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5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28</a:t>
            </a:fld>
            <a:endParaRPr lang="pt-BR"/>
          </a:p>
        </p:txBody>
      </p:sp>
      <p:pic>
        <p:nvPicPr>
          <p:cNvPr id="6148" name="Picture 4" descr="Resultado de imagem para ods educaÃ§Ã£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2"/>
            <a:ext cx="9150063" cy="687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95819" y="692696"/>
            <a:ext cx="8964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Mas COMO cobrar se eu ainda não COMPREENDO os dados orçamentários?</a:t>
            </a:r>
            <a:endParaRPr lang="pt-BR" sz="40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72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06" y="1301304"/>
            <a:ext cx="2401906" cy="1233977"/>
          </a:xfrm>
          <a:prstGeom prst="rect">
            <a:avLst/>
          </a:prstGeom>
        </p:spPr>
      </p:pic>
      <p:pic>
        <p:nvPicPr>
          <p:cNvPr id="3" name="Picture 2" descr="https://encrypted-tbn2.gstatic.com/images?q=tbn:ANd9GcRzTwefoDZqBrihP95FoSiS427mDG2zLM7B_dasw_YHA2huSoC3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726" y="3813544"/>
            <a:ext cx="990422" cy="132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16990" y="122861"/>
            <a:ext cx="8601075" cy="11858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just">
              <a:buNone/>
            </a:pPr>
            <a:r>
              <a:rPr lang="pt-BR" altLang="pt-BR" sz="2800" b="1" dirty="0" smtClean="0">
                <a:ea typeface="Geneva"/>
                <a:cs typeface="Geneva"/>
              </a:rPr>
              <a:t>Mecanismos de prevenção e cooperação entre Instituições de Controle (Externo e Social):</a:t>
            </a:r>
          </a:p>
        </p:txBody>
      </p:sp>
      <p:sp>
        <p:nvSpPr>
          <p:cNvPr id="5" name="Seta para baixo 4"/>
          <p:cNvSpPr>
            <a:spLocks noChangeArrowheads="1"/>
          </p:cNvSpPr>
          <p:nvPr/>
        </p:nvSpPr>
        <p:spPr bwMode="auto">
          <a:xfrm>
            <a:off x="1835150" y="2832100"/>
            <a:ext cx="642938" cy="2714625"/>
          </a:xfrm>
          <a:prstGeom prst="downArrow">
            <a:avLst>
              <a:gd name="adj1" fmla="val 50000"/>
              <a:gd name="adj2" fmla="val 50007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chemeClr val="lt1"/>
              </a:solidFill>
            </a:endParaRPr>
          </a:p>
        </p:txBody>
      </p:sp>
      <p:sp>
        <p:nvSpPr>
          <p:cNvPr id="6" name="Seta para baixo 5"/>
          <p:cNvSpPr>
            <a:spLocks noChangeArrowheads="1"/>
          </p:cNvSpPr>
          <p:nvPr/>
        </p:nvSpPr>
        <p:spPr bwMode="auto">
          <a:xfrm>
            <a:off x="5310188" y="2832100"/>
            <a:ext cx="642937" cy="2714625"/>
          </a:xfrm>
          <a:prstGeom prst="downArrow">
            <a:avLst>
              <a:gd name="adj1" fmla="val 50000"/>
              <a:gd name="adj2" fmla="val 50007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chemeClr val="lt1"/>
              </a:solidFill>
            </a:endParaRPr>
          </a:p>
        </p:txBody>
      </p:sp>
      <p:sp>
        <p:nvSpPr>
          <p:cNvPr id="7" name="CaixaDeTexto 5"/>
          <p:cNvSpPr txBox="1">
            <a:spLocks noChangeArrowheads="1"/>
          </p:cNvSpPr>
          <p:nvPr/>
        </p:nvSpPr>
        <p:spPr bwMode="auto">
          <a:xfrm>
            <a:off x="2478088" y="3117850"/>
            <a:ext cx="24114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kumimoji="1" lang="pt-BR" altLang="pt-BR" sz="2800" dirty="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rPr>
              <a:t>diminuição dos riscos de práticas </a:t>
            </a:r>
            <a:r>
              <a:rPr kumimoji="1" lang="pt-BR" altLang="pt-BR" sz="2800" dirty="0" smtClean="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rPr>
              <a:t>ilegais ou ilegítimas.</a:t>
            </a:r>
            <a:endParaRPr kumimoji="1" lang="pt-BR" altLang="pt-BR" sz="2800" dirty="0">
              <a:solidFill>
                <a:schemeClr val="tx1"/>
              </a:solidFill>
              <a:latin typeface="Corbel" panose="020B0503020204020204" pitchFamily="34" charset="0"/>
              <a:ea typeface="Geneva"/>
              <a:cs typeface="Geneva"/>
            </a:endParaRPr>
          </a:p>
        </p:txBody>
      </p:sp>
      <p:sp>
        <p:nvSpPr>
          <p:cNvPr id="8" name="CaixaDeTexto 6"/>
          <p:cNvSpPr txBox="1">
            <a:spLocks noChangeArrowheads="1"/>
          </p:cNvSpPr>
          <p:nvPr/>
        </p:nvSpPr>
        <p:spPr bwMode="auto">
          <a:xfrm>
            <a:off x="5888038" y="3117850"/>
            <a:ext cx="238918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kumimoji="1" lang="pt-BR" altLang="pt-BR" sz="2800" dirty="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rPr>
              <a:t>minoração de eventuais </a:t>
            </a:r>
            <a:r>
              <a:rPr kumimoji="1" lang="pt-BR" altLang="pt-BR" sz="2800" dirty="0" smtClean="0">
                <a:solidFill>
                  <a:schemeClr val="tx1"/>
                </a:solidFill>
                <a:latin typeface="Corbel" panose="020B0503020204020204" pitchFamily="34" charset="0"/>
                <a:ea typeface="Geneva"/>
                <a:cs typeface="Geneva"/>
              </a:rPr>
              <a:t>prejuízos ao Erário.</a:t>
            </a:r>
            <a:endParaRPr kumimoji="1" lang="pt-BR" altLang="pt-BR" sz="2800" dirty="0">
              <a:solidFill>
                <a:schemeClr val="tx1"/>
              </a:solidFill>
              <a:latin typeface="Corbel" panose="020B0503020204020204" pitchFamily="34" charset="0"/>
              <a:ea typeface="Geneva"/>
              <a:cs typeface="Geneva"/>
            </a:endParaRPr>
          </a:p>
        </p:txBody>
      </p:sp>
      <p:pic>
        <p:nvPicPr>
          <p:cNvPr id="9" name="Picture 4" descr="https://www.tethras.com/images/microscope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83" y="2920618"/>
            <a:ext cx="1808048" cy="221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r para CAO EducaÃ§Ã£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125" y="1308188"/>
            <a:ext cx="12382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m representativa da Ãrea de AtuaÃ§Ã£o Centro de Apoio Operacional das Promotorias de JustiÃ§a da InfÃ¢ncia e Juventu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51" y="1308188"/>
            <a:ext cx="1396066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r para GAEDU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243" y="1345104"/>
            <a:ext cx="1599994" cy="105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25" y="1187539"/>
            <a:ext cx="1793866" cy="133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0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323528" y="260648"/>
            <a:ext cx="8640960" cy="586551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500" dirty="0" smtClean="0"/>
              <a:t>O </a:t>
            </a:r>
            <a:r>
              <a:rPr lang="pt-BR" sz="2500" dirty="0"/>
              <a:t>dever do </a:t>
            </a:r>
            <a:r>
              <a:rPr lang="pt-BR" sz="2500" dirty="0" smtClean="0"/>
              <a:t>Estado envolve </a:t>
            </a:r>
            <a:r>
              <a:rPr lang="pt-BR" sz="2500" dirty="0"/>
              <a:t>tanto </a:t>
            </a:r>
            <a:r>
              <a:rPr lang="pt-BR" sz="2500" b="1" dirty="0" smtClean="0">
                <a:solidFill>
                  <a:srgbClr val="FF0000"/>
                </a:solidFill>
              </a:rPr>
              <a:t>objetivos </a:t>
            </a:r>
            <a:r>
              <a:rPr lang="pt-BR" sz="2500" b="1" dirty="0">
                <a:solidFill>
                  <a:srgbClr val="FF0000"/>
                </a:solidFill>
              </a:rPr>
              <a:t>inerentes à </a:t>
            </a:r>
            <a:r>
              <a:rPr lang="pt-BR" sz="2500" b="1" dirty="0" smtClean="0">
                <a:solidFill>
                  <a:srgbClr val="FF0000"/>
                </a:solidFill>
              </a:rPr>
              <a:t>escolarização </a:t>
            </a:r>
            <a:r>
              <a:rPr lang="pt-BR" sz="2500" dirty="0"/>
              <a:t>quanto aqueles que, embora garantindo as </a:t>
            </a:r>
            <a:r>
              <a:rPr lang="pt-BR" sz="2500" b="1" dirty="0" smtClean="0">
                <a:solidFill>
                  <a:srgbClr val="FF0000"/>
                </a:solidFill>
              </a:rPr>
              <a:t>condições </a:t>
            </a:r>
            <a:r>
              <a:rPr lang="pt-BR" sz="2500" b="1" dirty="0">
                <a:solidFill>
                  <a:srgbClr val="FF0000"/>
                </a:solidFill>
              </a:rPr>
              <a:t>de acesso e permanência do aluno na </a:t>
            </a:r>
            <a:r>
              <a:rPr lang="pt-BR" sz="2500" b="1" dirty="0" smtClean="0">
                <a:solidFill>
                  <a:srgbClr val="FF0000"/>
                </a:solidFill>
              </a:rPr>
              <a:t>escola </a:t>
            </a:r>
            <a:r>
              <a:rPr lang="pt-BR" sz="2500" dirty="0"/>
              <a:t>ou a </a:t>
            </a:r>
            <a:r>
              <a:rPr lang="pt-BR" sz="2500" b="1" dirty="0">
                <a:solidFill>
                  <a:srgbClr val="FF0000"/>
                </a:solidFill>
              </a:rPr>
              <a:t>disponibilização de insumos necessários ao ensino</a:t>
            </a:r>
            <a:r>
              <a:rPr lang="pt-BR" sz="2500" dirty="0"/>
              <a:t>, apresentam uma relação não tão direta com os fins desta área, eis que, de início, deve-se distinguir entre, de um lado, as despesas que constituem aquilo que é denominado especificamente </a:t>
            </a:r>
            <a:r>
              <a:rPr lang="pt-BR" sz="2500" b="1" dirty="0" smtClean="0">
                <a:solidFill>
                  <a:srgbClr val="FF0000"/>
                </a:solidFill>
              </a:rPr>
              <a:t>MDE</a:t>
            </a:r>
            <a:r>
              <a:rPr lang="pt-BR" sz="2500" dirty="0" smtClean="0"/>
              <a:t>, </a:t>
            </a:r>
            <a:r>
              <a:rPr lang="pt-BR" sz="2500" dirty="0"/>
              <a:t>daquelas outras que possuem </a:t>
            </a:r>
            <a:r>
              <a:rPr lang="pt-BR" sz="2500" b="1" dirty="0">
                <a:solidFill>
                  <a:srgbClr val="FF0000"/>
                </a:solidFill>
              </a:rPr>
              <a:t>caráter assistencial à frequência</a:t>
            </a:r>
            <a:r>
              <a:rPr lang="pt-BR" sz="2500" dirty="0"/>
              <a:t>, </a:t>
            </a:r>
            <a:r>
              <a:rPr lang="pt-BR" sz="2500" b="1" dirty="0">
                <a:solidFill>
                  <a:srgbClr val="FF0000"/>
                </a:solidFill>
              </a:rPr>
              <a:t>aproveitamento</a:t>
            </a:r>
            <a:r>
              <a:rPr lang="pt-BR" sz="2500" dirty="0">
                <a:solidFill>
                  <a:srgbClr val="FF0000"/>
                </a:solidFill>
              </a:rPr>
              <a:t> </a:t>
            </a:r>
            <a:r>
              <a:rPr lang="pt-BR" sz="2500" dirty="0"/>
              <a:t>e </a:t>
            </a:r>
            <a:r>
              <a:rPr lang="pt-BR" sz="2500" b="1" dirty="0">
                <a:solidFill>
                  <a:srgbClr val="FF0000"/>
                </a:solidFill>
              </a:rPr>
              <a:t>qualidade</a:t>
            </a:r>
            <a:r>
              <a:rPr lang="pt-BR" sz="2500" dirty="0">
                <a:solidFill>
                  <a:srgbClr val="FF0000"/>
                </a:solidFill>
              </a:rPr>
              <a:t> </a:t>
            </a:r>
            <a:r>
              <a:rPr lang="pt-BR" sz="2500" dirty="0"/>
              <a:t>da educação escolar. </a:t>
            </a:r>
            <a:r>
              <a:rPr lang="pt-BR" sz="2500" dirty="0" smtClean="0"/>
              <a:t>[...] o que </a:t>
            </a:r>
            <a:r>
              <a:rPr lang="pt-BR" sz="2500" dirty="0"/>
              <a:t>se debate </a:t>
            </a:r>
            <a:r>
              <a:rPr lang="pt-BR" sz="2500" b="1" u="sng" dirty="0">
                <a:solidFill>
                  <a:srgbClr val="FF0000"/>
                </a:solidFill>
              </a:rPr>
              <a:t>é qual a amplitude da expressão MDE</a:t>
            </a:r>
            <a:r>
              <a:rPr lang="pt-BR" sz="2500" dirty="0"/>
              <a:t>. O fato é que as questões relativas às despesas para </a:t>
            </a:r>
            <a:r>
              <a:rPr lang="pt-BR" sz="2500" dirty="0" smtClean="0"/>
              <a:t>MDE </a:t>
            </a:r>
            <a:r>
              <a:rPr lang="pt-BR" sz="2500" dirty="0"/>
              <a:t>continuam e continuarão sendo motivo de questionamento na aplicação dos recursos pelo Executivo e na avaliação dos balanços contábeis pelos Tribunais de </a:t>
            </a:r>
            <a:r>
              <a:rPr lang="pt-BR" sz="2500" dirty="0" smtClean="0"/>
              <a:t>Contas. (Menezes, 2005).</a:t>
            </a:r>
            <a:endParaRPr lang="pt-BR" sz="25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3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05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m para classificaÃ§Ã£o do gas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483" y="116632"/>
            <a:ext cx="3772726" cy="212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51520" y="145549"/>
            <a:ext cx="48245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2400" dirty="0"/>
              <a:t>O termo </a:t>
            </a:r>
            <a:r>
              <a:rPr lang="pt-BR" altLang="pt-BR" sz="2400" b="1" i="1" dirty="0" err="1">
                <a:solidFill>
                  <a:srgbClr val="FF0000"/>
                </a:solidFill>
              </a:rPr>
              <a:t>compliance</a:t>
            </a:r>
            <a:r>
              <a:rPr lang="pt-BR" altLang="pt-BR" sz="2400" dirty="0"/>
              <a:t> tem origem no verbo em inglês </a:t>
            </a:r>
            <a:r>
              <a:rPr lang="pt-BR" altLang="pt-BR" sz="2400" b="1" i="1" dirty="0" err="1"/>
              <a:t>to</a:t>
            </a:r>
            <a:r>
              <a:rPr lang="pt-BR" altLang="pt-BR" sz="2400" b="1" i="1" dirty="0"/>
              <a:t> </a:t>
            </a:r>
            <a:r>
              <a:rPr lang="pt-BR" altLang="pt-BR" sz="2400" b="1" i="1" dirty="0" err="1"/>
              <a:t>comply</a:t>
            </a:r>
            <a:r>
              <a:rPr lang="pt-BR" altLang="pt-BR" sz="2400" dirty="0"/>
              <a:t>, que significa </a:t>
            </a:r>
            <a:r>
              <a:rPr lang="pt-BR" altLang="pt-BR" sz="2400" b="1" u="sng" dirty="0"/>
              <a:t>agir de acordo com uma regra</a:t>
            </a:r>
            <a:r>
              <a:rPr lang="pt-BR" altLang="pt-BR" sz="2400" dirty="0"/>
              <a:t>, uma instrução </a:t>
            </a:r>
            <a:r>
              <a:rPr lang="pt-BR" altLang="pt-BR" sz="2400" b="1" dirty="0"/>
              <a:t>interna</a:t>
            </a:r>
            <a:r>
              <a:rPr lang="pt-BR" altLang="pt-BR" sz="2400" dirty="0"/>
              <a:t>, um comando ou um pedido, ou seja, </a:t>
            </a:r>
            <a:r>
              <a:rPr lang="pt-BR" altLang="pt-BR" sz="2400" b="1" dirty="0"/>
              <a:t>estar em “</a:t>
            </a:r>
            <a:r>
              <a:rPr lang="pt-BR" altLang="pt-BR" sz="2400" b="1" i="1" dirty="0" err="1"/>
              <a:t>compliance</a:t>
            </a:r>
            <a:r>
              <a:rPr lang="pt-BR" altLang="pt-BR" sz="2400" b="1" dirty="0"/>
              <a:t>” é</a:t>
            </a:r>
            <a:r>
              <a:rPr lang="pt-BR" altLang="pt-BR" sz="2400" dirty="0"/>
              <a:t> </a:t>
            </a:r>
            <a:r>
              <a:rPr lang="pt-BR" altLang="pt-BR" sz="2400" b="1" dirty="0"/>
              <a:t>estar em conformidade com leis e regulamentos </a:t>
            </a:r>
            <a:r>
              <a:rPr lang="pt-BR" altLang="pt-BR" sz="2400" b="1" u="sng" dirty="0"/>
              <a:t>externos e internos</a:t>
            </a:r>
            <a:r>
              <a:rPr lang="pt-BR" altLang="pt-BR" sz="2400" b="1" dirty="0"/>
              <a:t>.</a:t>
            </a:r>
            <a:r>
              <a:rPr lang="pt-BR" altLang="pt-BR" sz="2400" dirty="0"/>
              <a:t> </a:t>
            </a:r>
            <a:endParaRPr lang="pt-BR" altLang="pt-BR" sz="2400" dirty="0" smtClean="0"/>
          </a:p>
          <a:p>
            <a:pPr algn="just"/>
            <a:endParaRPr lang="pt-BR" altLang="pt-BR" sz="2400" dirty="0"/>
          </a:p>
          <a:p>
            <a:pPr algn="just"/>
            <a:r>
              <a:rPr lang="pt-BR" altLang="pt-BR" sz="2400" dirty="0" smtClean="0"/>
              <a:t>No aspecto das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Boas Práticas Orçamentárias</a:t>
            </a:r>
            <a:r>
              <a:rPr lang="pt-BR" altLang="pt-BR" sz="2400" dirty="0" smtClean="0"/>
              <a:t>, portanto</a:t>
            </a:r>
            <a:r>
              <a:rPr lang="pt-BR" altLang="pt-BR" sz="2400" dirty="0"/>
              <a:t>, manter a </a:t>
            </a:r>
            <a:r>
              <a:rPr lang="pt-BR" altLang="pt-BR" sz="2400" dirty="0" smtClean="0"/>
              <a:t>Educação em </a:t>
            </a:r>
            <a:r>
              <a:rPr lang="pt-BR" altLang="pt-BR" sz="2400" dirty="0"/>
              <a:t>conformidade significa atender aos normativos dos órgãos reguladores, de acordo com as atividades </a:t>
            </a:r>
            <a:r>
              <a:rPr lang="pt-BR" altLang="pt-BR" sz="2400" dirty="0" smtClean="0"/>
              <a:t>desenvolvidas, </a:t>
            </a:r>
            <a:r>
              <a:rPr lang="pt-BR" altLang="pt-BR" sz="2400" dirty="0"/>
              <a:t>bem como dos regulamentos internos, principalmente aqueles inerentes ao seu </a:t>
            </a:r>
            <a:r>
              <a:rPr lang="pt-BR" altLang="pt-BR" sz="2400" b="1" dirty="0"/>
              <a:t>controle interno</a:t>
            </a:r>
            <a:r>
              <a:rPr lang="pt-BR" altLang="pt-BR" sz="2400" dirty="0"/>
              <a:t>.</a:t>
            </a:r>
          </a:p>
        </p:txBody>
      </p:sp>
      <p:sp>
        <p:nvSpPr>
          <p:cNvPr id="4" name="Retângulo 3"/>
          <p:cNvSpPr/>
          <p:nvPr/>
        </p:nvSpPr>
        <p:spPr>
          <a:xfrm>
            <a:off x="5220073" y="2420888"/>
            <a:ext cx="3686706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300" dirty="0"/>
              <a:t>O </a:t>
            </a:r>
            <a:r>
              <a:rPr lang="pt-BR" sz="2300" b="1" dirty="0"/>
              <a:t>Estado deve satisfazer as necessidades da coletividade</a:t>
            </a:r>
            <a:r>
              <a:rPr lang="pt-BR" sz="2300" dirty="0"/>
              <a:t>, para isso deve se basear nos </a:t>
            </a:r>
            <a:r>
              <a:rPr lang="pt-BR" sz="2300" dirty="0" smtClean="0"/>
              <a:t>parâmetros das </a:t>
            </a:r>
            <a:r>
              <a:rPr lang="pt-BR" sz="2300" dirty="0"/>
              <a:t>leis orçamentárias (PPA, </a:t>
            </a:r>
            <a:r>
              <a:rPr lang="pt-BR" sz="2300" dirty="0" smtClean="0"/>
              <a:t>LDO e LOA). </a:t>
            </a:r>
          </a:p>
          <a:p>
            <a:pPr algn="ctr"/>
            <a:r>
              <a:rPr lang="pt-BR" sz="2300" dirty="0" smtClean="0"/>
              <a:t>A </a:t>
            </a:r>
            <a:r>
              <a:rPr lang="pt-BR" sz="2300" dirty="0"/>
              <a:t>importância </a:t>
            </a:r>
            <a:r>
              <a:rPr lang="pt-BR" sz="2300" dirty="0" smtClean="0"/>
              <a:t>do </a:t>
            </a:r>
            <a:r>
              <a:rPr lang="pt-BR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Orçamento</a:t>
            </a:r>
            <a:r>
              <a:rPr lang="pt-BR" sz="2300" dirty="0" smtClean="0"/>
              <a:t> </a:t>
            </a:r>
            <a:r>
              <a:rPr lang="pt-BR" sz="2300" dirty="0"/>
              <a:t>pode </a:t>
            </a:r>
            <a:r>
              <a:rPr lang="pt-BR" sz="2300" dirty="0" smtClean="0"/>
              <a:t>ser a </a:t>
            </a:r>
            <a:r>
              <a:rPr lang="pt-BR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garantia da sociedade para o efetivo cumprimento das obrigações governamentais</a:t>
            </a:r>
            <a:r>
              <a:rPr lang="pt-BR" sz="23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208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Espaço Reservado para Conteúdo 4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2420888"/>
            <a:ext cx="8352928" cy="4248150"/>
          </a:xfrm>
          <a:ln>
            <a:solidFill>
              <a:schemeClr val="tx1"/>
            </a:solidFill>
          </a:ln>
        </p:spPr>
      </p:pic>
      <p:sp>
        <p:nvSpPr>
          <p:cNvPr id="5" name="Retângulo 4"/>
          <p:cNvSpPr/>
          <p:nvPr/>
        </p:nvSpPr>
        <p:spPr>
          <a:xfrm>
            <a:off x="251520" y="0"/>
            <a:ext cx="878497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300" dirty="0" smtClean="0"/>
              <a:t>Faz-se necessário, então, compreender as </a:t>
            </a:r>
            <a:r>
              <a:rPr lang="pt-BR" sz="2300" b="1" dirty="0" smtClean="0">
                <a:solidFill>
                  <a:srgbClr val="FF0000"/>
                </a:solidFill>
              </a:rPr>
              <a:t>Classificações dos Gastos Públicos</a:t>
            </a:r>
            <a:r>
              <a:rPr lang="pt-BR" sz="2300" dirty="0" smtClean="0">
                <a:solidFill>
                  <a:srgbClr val="FF0000"/>
                </a:solidFill>
              </a:rPr>
              <a:t> </a:t>
            </a:r>
            <a:r>
              <a:rPr lang="pt-BR" sz="2300" dirty="0" smtClean="0"/>
              <a:t>para controlar as destinações legais. </a:t>
            </a:r>
          </a:p>
          <a:p>
            <a:pPr algn="just"/>
            <a:r>
              <a:rPr lang="pt-BR" sz="2300" b="1" dirty="0" smtClean="0">
                <a:solidFill>
                  <a:srgbClr val="FF0000"/>
                </a:solidFill>
              </a:rPr>
              <a:t>	Institucional:</a:t>
            </a:r>
            <a:r>
              <a:rPr lang="pt-BR" sz="2300" dirty="0" smtClean="0"/>
              <a:t> Órgão, Unidade Orçamentária e Unidade Gestora</a:t>
            </a:r>
          </a:p>
          <a:p>
            <a:pPr algn="just"/>
            <a:r>
              <a:rPr lang="pt-BR" sz="2300" b="1" dirty="0" smtClean="0">
                <a:solidFill>
                  <a:srgbClr val="FF0000"/>
                </a:solidFill>
              </a:rPr>
              <a:t>	Funcional: </a:t>
            </a:r>
            <a:r>
              <a:rPr lang="pt-BR" sz="2300" dirty="0" smtClean="0"/>
              <a:t>Função e </a:t>
            </a:r>
            <a:r>
              <a:rPr lang="pt-BR" sz="2300" dirty="0" err="1" smtClean="0"/>
              <a:t>Subfunção</a:t>
            </a:r>
            <a:endParaRPr lang="pt-BR" sz="2300" dirty="0" smtClean="0"/>
          </a:p>
          <a:p>
            <a:pPr algn="just"/>
            <a:r>
              <a:rPr lang="pt-BR" sz="2300" b="1" dirty="0" smtClean="0">
                <a:solidFill>
                  <a:srgbClr val="FF0000"/>
                </a:solidFill>
              </a:rPr>
              <a:t>	Programática:</a:t>
            </a:r>
            <a:r>
              <a:rPr lang="pt-BR" sz="2300" dirty="0" smtClean="0">
                <a:solidFill>
                  <a:srgbClr val="FF0000"/>
                </a:solidFill>
              </a:rPr>
              <a:t> </a:t>
            </a:r>
            <a:r>
              <a:rPr lang="pt-BR" sz="2300" dirty="0" smtClean="0"/>
              <a:t>Programa de Governo, Ação Governamental </a:t>
            </a:r>
          </a:p>
          <a:p>
            <a:pPr algn="just"/>
            <a:r>
              <a:rPr lang="pt-BR" sz="2300" b="1" dirty="0" smtClean="0">
                <a:solidFill>
                  <a:srgbClr val="FF0000"/>
                </a:solidFill>
              </a:rPr>
              <a:t>	Natureza da Despesa: </a:t>
            </a:r>
            <a:r>
              <a:rPr lang="pt-BR" sz="2300" b="1" dirty="0" smtClean="0"/>
              <a:t>C G MM EE DD</a:t>
            </a:r>
            <a:r>
              <a:rPr lang="pt-BR" sz="2300" dirty="0" smtClean="0"/>
              <a:t>		</a:t>
            </a:r>
            <a:endParaRPr lang="pt-BR" sz="2300" dirty="0"/>
          </a:p>
        </p:txBody>
      </p:sp>
    </p:spTree>
    <p:extLst>
      <p:ext uri="{BB962C8B-B14F-4D97-AF65-F5344CB8AC3E}">
        <p14:creationId xmlns:p14="http://schemas.microsoft.com/office/powerpoint/2010/main" val="17454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ultado de imagem para plano nacional de educaÃ§Ã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25143" y="2007097"/>
            <a:ext cx="6858002" cy="2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88640"/>
            <a:ext cx="8640960" cy="64087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3600" dirty="0" smtClean="0"/>
              <a:t>Para Marcus Abraham,</a:t>
            </a:r>
          </a:p>
          <a:p>
            <a:pPr marL="0" indent="0" algn="ctr">
              <a:buNone/>
            </a:pPr>
            <a:r>
              <a:rPr lang="pt-BR" sz="3900" b="1" dirty="0" smtClean="0">
                <a:solidFill>
                  <a:srgbClr val="FF0000"/>
                </a:solidFill>
              </a:rPr>
              <a:t>Finanças Públicas</a:t>
            </a:r>
          </a:p>
          <a:p>
            <a:r>
              <a:rPr lang="pt-BR" dirty="0" smtClean="0"/>
              <a:t>Atividade Financeira do Estado </a:t>
            </a:r>
          </a:p>
          <a:p>
            <a:pPr marL="0" indent="0">
              <a:buNone/>
            </a:pPr>
            <a:r>
              <a:rPr lang="pt-BR" sz="2800" dirty="0"/>
              <a:t>	</a:t>
            </a:r>
            <a:r>
              <a:rPr lang="pt-BR" sz="2800" dirty="0" smtClean="0"/>
              <a:t>	(Arrecadar + Gerir + Aplicar)</a:t>
            </a:r>
          </a:p>
          <a:p>
            <a:r>
              <a:rPr lang="pt-BR" dirty="0" smtClean="0"/>
              <a:t>Ciências das Finanças </a:t>
            </a:r>
          </a:p>
          <a:p>
            <a:pPr marL="0" indent="0">
              <a:buNone/>
            </a:pPr>
            <a:r>
              <a:rPr lang="pt-BR" sz="2000" dirty="0"/>
              <a:t>	</a:t>
            </a:r>
            <a:r>
              <a:rPr lang="pt-BR" sz="2000" dirty="0" smtClean="0"/>
              <a:t>	</a:t>
            </a:r>
            <a:r>
              <a:rPr lang="pt-BR" sz="2800" dirty="0"/>
              <a:t>(Estuda Princípios e Leis)</a:t>
            </a:r>
          </a:p>
          <a:p>
            <a:r>
              <a:rPr lang="pt-B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Direito Financeiro </a:t>
            </a:r>
          </a:p>
          <a:p>
            <a:pPr marL="0" indent="0">
              <a:buNone/>
            </a:pPr>
            <a:r>
              <a:rPr lang="pt-BR" sz="2800" dirty="0"/>
              <a:t>	</a:t>
            </a:r>
            <a:r>
              <a:rPr lang="pt-BR" sz="2800" dirty="0" smtClean="0"/>
              <a:t>	(Normatiza)		Direito Tributário</a:t>
            </a:r>
          </a:p>
          <a:p>
            <a:pPr marL="0" indent="0">
              <a:buNone/>
            </a:pPr>
            <a:r>
              <a:rPr lang="pt-BR" sz="2800" dirty="0"/>
              <a:t>	</a:t>
            </a:r>
            <a:r>
              <a:rPr lang="pt-BR" sz="2800" dirty="0" smtClean="0"/>
              <a:t>				Patrimonial Público</a:t>
            </a:r>
          </a:p>
          <a:p>
            <a:pPr marL="0" indent="0">
              <a:buNone/>
            </a:pPr>
            <a:r>
              <a:rPr lang="pt-BR" sz="2800" dirty="0"/>
              <a:t>	</a:t>
            </a:r>
            <a:r>
              <a:rPr lang="pt-BR" sz="2800" dirty="0" smtClean="0"/>
              <a:t>				Crédito Público</a:t>
            </a:r>
          </a:p>
          <a:p>
            <a:pPr marL="0" indent="0">
              <a:buNone/>
            </a:pPr>
            <a:r>
              <a:rPr lang="pt-BR" sz="2800" dirty="0"/>
              <a:t>	</a:t>
            </a:r>
            <a:r>
              <a:rPr lang="pt-BR" sz="2800" dirty="0" smtClean="0"/>
              <a:t>				Dívida Pública</a:t>
            </a:r>
          </a:p>
          <a:p>
            <a:pPr marL="0" indent="0">
              <a:buNone/>
            </a:pPr>
            <a:r>
              <a:rPr lang="pt-BR" sz="2800" dirty="0"/>
              <a:t>	</a:t>
            </a:r>
            <a:r>
              <a:rPr lang="pt-BR" sz="2800" dirty="0" smtClean="0"/>
              <a:t>				Prestações Financeiras</a:t>
            </a:r>
          </a:p>
          <a:p>
            <a:pPr marL="0" indent="0">
              <a:buNone/>
            </a:pPr>
            <a:r>
              <a:rPr lang="pt-BR" sz="2800" dirty="0"/>
              <a:t>	</a:t>
            </a:r>
            <a:r>
              <a:rPr lang="pt-BR" sz="2800" dirty="0" smtClean="0"/>
              <a:t>				</a:t>
            </a:r>
            <a:r>
              <a:rPr lang="pt-B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Direito do Orçamento</a:t>
            </a:r>
            <a:endParaRPr lang="pt-BR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have esquerda 3"/>
          <p:cNvSpPr/>
          <p:nvPr/>
        </p:nvSpPr>
        <p:spPr>
          <a:xfrm>
            <a:off x="4283968" y="3789040"/>
            <a:ext cx="504056" cy="252028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34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 para plano nacional de educaÃ§Ã£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89139" y="2043101"/>
            <a:ext cx="6858002" cy="27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b="1" dirty="0" smtClean="0"/>
              <a:t>Mas de onde viria a Autonomia Científica do Direito do Orçamento?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692273"/>
            <a:ext cx="8229600" cy="4997152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 smtClean="0"/>
              <a:t>Possuem</a:t>
            </a:r>
            <a:r>
              <a:rPr lang="pt-BR" b="1" dirty="0" smtClean="0"/>
              <a:t> </a:t>
            </a:r>
            <a:r>
              <a:rPr lang="pt-BR" b="1" dirty="0" smtClean="0">
                <a:solidFill>
                  <a:srgbClr val="FF0000"/>
                </a:solidFill>
              </a:rPr>
              <a:t>INSTITUTOS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smtClean="0"/>
              <a:t>e </a:t>
            </a:r>
            <a:r>
              <a:rPr lang="pt-BR" b="1" dirty="0" smtClean="0">
                <a:solidFill>
                  <a:srgbClr val="FF0000"/>
                </a:solidFill>
              </a:rPr>
              <a:t>PRINCÍPIOS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smtClean="0"/>
              <a:t>próprios </a:t>
            </a:r>
            <a:r>
              <a:rPr lang="pt-BR" dirty="0"/>
              <a:t>com relevância </a:t>
            </a:r>
            <a:r>
              <a:rPr lang="pt-BR" dirty="0" smtClean="0"/>
              <a:t>suficiente, assim como o Direito Tributário.</a:t>
            </a: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Para Luiz S. C. Moncada (2001, p.193):</a:t>
            </a:r>
          </a:p>
          <a:p>
            <a:pPr marL="0" indent="0" algn="just">
              <a:buNone/>
            </a:pPr>
            <a:r>
              <a:rPr lang="pt-BR" dirty="0" smtClean="0"/>
              <a:t>Objetivos e Metas inscritos nas Leis Orçamentárias </a:t>
            </a:r>
            <a:r>
              <a:rPr lang="pt-BR" b="1" dirty="0" smtClean="0">
                <a:solidFill>
                  <a:srgbClr val="FF0000"/>
                </a:solidFill>
              </a:rPr>
              <a:t>REPRESENTAM DETERMINAÇÕES EXARADAS</a:t>
            </a:r>
            <a:r>
              <a:rPr lang="pt-BR" b="1" dirty="0" smtClean="0"/>
              <a:t> </a:t>
            </a:r>
            <a:r>
              <a:rPr lang="pt-BR" dirty="0" smtClean="0"/>
              <a:t>à Administração, que deve envidar todos os esforços necessários à plena realização das tarefas que lhe foram atribuídas.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141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 para plano nacional de educaÃ§Ã£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89139" y="2043101"/>
            <a:ext cx="6858002" cy="27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7282" y="0"/>
            <a:ext cx="8640960" cy="1143000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 smtClean="0"/>
              <a:t>Compensação de Gastos Não Realizados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7282" y="1143000"/>
            <a:ext cx="7709094" cy="5616624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t-BR" dirty="0" smtClean="0"/>
              <a:t>“</a:t>
            </a:r>
            <a:r>
              <a:rPr lang="pt-BR" dirty="0"/>
              <a:t>CONSTITUCIONAL. AÇÃO CIVIL PÚBLICA. MINISTÉRIO </a:t>
            </a:r>
            <a:r>
              <a:rPr lang="pt-BR" dirty="0" smtClean="0"/>
              <a:t>PÚBLICO. MUNICÍPIO</a:t>
            </a:r>
            <a:r>
              <a:rPr lang="pt-BR" dirty="0"/>
              <a:t>: </a:t>
            </a:r>
            <a:r>
              <a:rPr lang="pt-BR" b="1" dirty="0"/>
              <a:t>APLICAÇÃO, NO ENSINO, DO PERCENTUAL DE 25% </a:t>
            </a:r>
            <a:r>
              <a:rPr lang="pt-BR" b="1" dirty="0" smtClean="0"/>
              <a:t>DA RECEITA </a:t>
            </a:r>
            <a:r>
              <a:rPr lang="pt-BR" b="1" dirty="0"/>
              <a:t>PROVENIENTE DE IMPOSTOS. INTERESSE SOCIAL </a:t>
            </a:r>
            <a:r>
              <a:rPr lang="pt-BR" b="1" dirty="0" smtClean="0"/>
              <a:t>RELEVANTE: LEGITIMIDADE </a:t>
            </a:r>
            <a:r>
              <a:rPr lang="pt-BR" b="1" dirty="0"/>
              <a:t>ATIVA DO MINISTÉRIO PÚBLICO. </a:t>
            </a:r>
            <a:r>
              <a:rPr lang="pt-BR" dirty="0"/>
              <a:t>C.F., art. 127, art. </a:t>
            </a:r>
            <a:r>
              <a:rPr lang="pt-BR" dirty="0" smtClean="0"/>
              <a:t>129, III</a:t>
            </a:r>
            <a:r>
              <a:rPr lang="pt-BR" dirty="0"/>
              <a:t>, art. 212. I. - Ação civil pública promovida pelo Ministério Público </a:t>
            </a:r>
            <a:r>
              <a:rPr lang="pt-BR" dirty="0" smtClean="0"/>
              <a:t>contra Município </a:t>
            </a:r>
            <a:r>
              <a:rPr lang="pt-BR" dirty="0"/>
              <a:t>para o </a:t>
            </a:r>
            <a:r>
              <a:rPr lang="pt-BR" b="1" dirty="0"/>
              <a:t>fim de compeli-lo a incluir, no orçamento seguinte, </a:t>
            </a:r>
            <a:r>
              <a:rPr lang="pt-BR" b="1" dirty="0" smtClean="0"/>
              <a:t>percentual que </a:t>
            </a:r>
            <a:r>
              <a:rPr lang="pt-BR" b="1" dirty="0"/>
              <a:t>completaria o mínimo de 25% de aplicação no ensino. C.F., art. 212. II. </a:t>
            </a:r>
            <a:r>
              <a:rPr lang="pt-BR" dirty="0" smtClean="0"/>
              <a:t>- Legitimidade </a:t>
            </a:r>
            <a:r>
              <a:rPr lang="pt-BR" dirty="0"/>
              <a:t>ativa do Ministério Público e adequação da ação civil pública, </a:t>
            </a:r>
            <a:r>
              <a:rPr lang="pt-BR" dirty="0" smtClean="0"/>
              <a:t>dado que </a:t>
            </a:r>
            <a:r>
              <a:rPr lang="pt-BR" dirty="0"/>
              <a:t>esta tem por objeto interesse social indisponível (C.F., art. 6º, </a:t>
            </a:r>
            <a:r>
              <a:rPr lang="pt-BR" dirty="0" err="1"/>
              <a:t>arts</a:t>
            </a:r>
            <a:r>
              <a:rPr lang="pt-BR" dirty="0"/>
              <a:t>. 205 </a:t>
            </a:r>
            <a:r>
              <a:rPr lang="pt-BR" dirty="0" smtClean="0"/>
              <a:t>e </a:t>
            </a:r>
            <a:r>
              <a:rPr lang="pt-BR" dirty="0" err="1" smtClean="0"/>
              <a:t>segs</a:t>
            </a:r>
            <a:r>
              <a:rPr lang="pt-BR" dirty="0"/>
              <a:t>, art. 212), de relevância notável, pelo qual o Ministério Público pode </a:t>
            </a:r>
            <a:r>
              <a:rPr lang="pt-BR" dirty="0" smtClean="0"/>
              <a:t>pugnar (C.F</a:t>
            </a:r>
            <a:r>
              <a:rPr lang="pt-BR" dirty="0"/>
              <a:t>., art. 127, art. 129, III). III. - R.E. conhecido e provido</a:t>
            </a:r>
            <a:r>
              <a:rPr lang="pt-BR" dirty="0" smtClean="0"/>
              <a:t>.” 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(</a:t>
            </a:r>
            <a:r>
              <a:rPr lang="pt-BR" dirty="0"/>
              <a:t>RE 190938 / MG - MINAS GERAIS, Relator(a): Min. CARLOS </a:t>
            </a:r>
            <a:r>
              <a:rPr lang="pt-BR" dirty="0" smtClean="0"/>
              <a:t>VELLOSO Relator(a</a:t>
            </a:r>
            <a:r>
              <a:rPr lang="pt-BR" dirty="0"/>
              <a:t>) p/ Acórdão: Min. GILMAR MENDES, Julgamento: 14/03/2006 </a:t>
            </a:r>
            <a:r>
              <a:rPr lang="pt-BR" dirty="0" smtClean="0"/>
              <a:t>Órgão Julgador</a:t>
            </a:r>
            <a:r>
              <a:rPr lang="pt-BR" dirty="0"/>
              <a:t>: Segunda Turma)</a:t>
            </a:r>
          </a:p>
        </p:txBody>
      </p:sp>
    </p:spTree>
    <p:extLst>
      <p:ext uri="{BB962C8B-B14F-4D97-AF65-F5344CB8AC3E}">
        <p14:creationId xmlns:p14="http://schemas.microsoft.com/office/powerpoint/2010/main" val="218710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sultado de imagem para plano nacional de educaÃ§Ã£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89140" y="2043100"/>
            <a:ext cx="6858000" cy="27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476672"/>
            <a:ext cx="7416824" cy="61926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“É certo que 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jurisprudência desta Suprema Corte é assente no sentido da possibilidade da compensação</a:t>
            </a:r>
            <a:r>
              <a:rPr lang="pt-BR" dirty="0"/>
              <a:t>, pelo Município,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exercícios fiscais futuros</a:t>
            </a:r>
            <a:r>
              <a:rPr lang="pt-BR" dirty="0"/>
              <a:t>, do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percentual da receita resultante de impostos que deixou de aplicar na manutenção e desenvolvimento do ensino</a:t>
            </a:r>
            <a:r>
              <a:rPr lang="pt-BR" dirty="0" smtClean="0"/>
              <a:t>.”</a:t>
            </a:r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 </a:t>
            </a:r>
            <a:r>
              <a:rPr lang="pt-BR" dirty="0"/>
              <a:t>(RE 723951 / MG, 10 de junho de 2014, Ministro RICARDO LEWANDOWSKI)</a:t>
            </a:r>
          </a:p>
        </p:txBody>
      </p:sp>
    </p:spTree>
    <p:extLst>
      <p:ext uri="{BB962C8B-B14F-4D97-AF65-F5344CB8AC3E}">
        <p14:creationId xmlns:p14="http://schemas.microsoft.com/office/powerpoint/2010/main" val="50605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36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51520" y="-675456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4800" b="1" dirty="0" smtClean="0"/>
          </a:p>
          <a:p>
            <a:pPr algn="ctr"/>
            <a:r>
              <a:rPr lang="pt-BR" sz="4800" b="1" dirty="0" smtClean="0"/>
              <a:t>E qual é a realidade do </a:t>
            </a:r>
          </a:p>
          <a:p>
            <a:pPr algn="ctr"/>
            <a:r>
              <a:rPr lang="pt-BR" sz="4800" b="1" dirty="0" smtClean="0"/>
              <a:t>Estado do Rio de Janeiro?</a:t>
            </a:r>
            <a:endParaRPr lang="pt-BR" sz="4800" b="1" dirty="0"/>
          </a:p>
        </p:txBody>
      </p:sp>
      <p:pic>
        <p:nvPicPr>
          <p:cNvPr id="7" name="Picture 4" descr="Resultado de imagem para educação públ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4301"/>
            <a:ext cx="6336704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1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82707"/>
            <a:ext cx="8694705" cy="470150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39552" y="-171400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Participação da </a:t>
            </a:r>
            <a:r>
              <a:rPr lang="pt-BR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FG 12 </a:t>
            </a:r>
            <a:r>
              <a:rPr lang="pt-BR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 a </a:t>
            </a:r>
            <a:r>
              <a:rPr lang="pt-BR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Despesa Total </a:t>
            </a:r>
            <a:endParaRPr lang="pt-BR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5517861"/>
            <a:ext cx="84414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No exercício de 2017, o valor total liquidado</a:t>
            </a:r>
            <a:r>
              <a:rPr lang="pt-BR" sz="1100" dirty="0">
                <a:solidFill>
                  <a:srgbClr val="000000"/>
                </a:solidFill>
                <a:latin typeface="Calibri" panose="020F0502020204030204" pitchFamily="34" charset="0"/>
              </a:rPr>
              <a:t>153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pelo 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ERJ foi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de </a:t>
            </a: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</a:rPr>
              <a:t>R$67.710.76 milhões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, e a despesa liquidada com Educação foi de </a:t>
            </a: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</a:rPr>
              <a:t>R$6.821,67 milhões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, sendo que, </a:t>
            </a: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</a:rPr>
              <a:t>68,12%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 do 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total foram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dispendidos com </a:t>
            </a: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</a:rPr>
              <a:t>“Pessoal e Encargos Sociais</a:t>
            </a:r>
            <a:r>
              <a:rPr lang="pt-B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”. 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556143" cy="38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3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39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61"/>
            <a:ext cx="9144000" cy="276546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0" y="2677832"/>
            <a:ext cx="9081460" cy="406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3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515512" y="0"/>
            <a:ext cx="6300192" cy="1143000"/>
          </a:xfrm>
        </p:spPr>
        <p:txBody>
          <a:bodyPr>
            <a:normAutofit/>
          </a:bodyPr>
          <a:lstStyle/>
          <a:p>
            <a:r>
              <a:rPr lang="pt-BR" b="1" dirty="0" smtClean="0"/>
              <a:t>Equipamento Disponível?</a:t>
            </a:r>
            <a:endParaRPr lang="pt-BR" b="1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4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01211"/>
            <a:ext cx="8396128" cy="4726709"/>
          </a:xfrm>
          <a:prstGeom prst="rect">
            <a:avLst/>
          </a:prstGeom>
        </p:spPr>
      </p:pic>
      <p:sp>
        <p:nvSpPr>
          <p:cNvPr id="9" name="Título 5"/>
          <p:cNvSpPr txBox="1">
            <a:spLocks/>
          </p:cNvSpPr>
          <p:nvPr/>
        </p:nvSpPr>
        <p:spPr>
          <a:xfrm>
            <a:off x="1114296" y="3877212"/>
            <a:ext cx="71026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 smtClean="0">
                <a:solidFill>
                  <a:schemeClr val="bg1"/>
                </a:solidFill>
              </a:rPr>
              <a:t>Mas o que isso tem a ver com FINANCIAMENTO DA EDUCAÇÃO PÚBLICA?</a:t>
            </a:r>
            <a:endParaRPr lang="pt-BR" sz="4800" b="1" dirty="0">
              <a:solidFill>
                <a:schemeClr val="bg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5"/>
            <a:ext cx="9144000" cy="5776163"/>
          </a:xfrm>
          <a:prstGeom prst="rect">
            <a:avLst/>
          </a:prstGeom>
        </p:spPr>
      </p:pic>
      <p:sp>
        <p:nvSpPr>
          <p:cNvPr id="12" name="Título 5"/>
          <p:cNvSpPr txBox="1">
            <a:spLocks/>
          </p:cNvSpPr>
          <p:nvPr/>
        </p:nvSpPr>
        <p:spPr>
          <a:xfrm>
            <a:off x="-108520" y="2310946"/>
            <a:ext cx="71026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 smtClean="0">
                <a:solidFill>
                  <a:schemeClr val="bg1"/>
                </a:solidFill>
              </a:rPr>
              <a:t>Igualdade?</a:t>
            </a:r>
          </a:p>
          <a:p>
            <a:r>
              <a:rPr lang="pt-BR" sz="4800" b="1" dirty="0" smtClean="0">
                <a:solidFill>
                  <a:schemeClr val="bg1"/>
                </a:solidFill>
              </a:rPr>
              <a:t>Divisão Equitativa?</a:t>
            </a:r>
            <a:endParaRPr lang="pt-BR" sz="4800" b="1" dirty="0">
              <a:solidFill>
                <a:schemeClr val="bg1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63" y="-31598"/>
            <a:ext cx="9227326" cy="6889598"/>
          </a:xfrm>
          <a:prstGeom prst="rect">
            <a:avLst/>
          </a:prstGeom>
        </p:spPr>
      </p:pic>
      <p:sp>
        <p:nvSpPr>
          <p:cNvPr id="13" name="Título 5"/>
          <p:cNvSpPr txBox="1">
            <a:spLocks/>
          </p:cNvSpPr>
          <p:nvPr/>
        </p:nvSpPr>
        <p:spPr>
          <a:xfrm>
            <a:off x="1114296" y="2664800"/>
            <a:ext cx="77493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 smtClean="0">
                <a:solidFill>
                  <a:schemeClr val="bg1"/>
                </a:solidFill>
              </a:rPr>
              <a:t>Você tem certeza de que todos os alunos de uma Rede de Ensino recebem o mesmo produto ou prestação de serviço?</a:t>
            </a:r>
            <a:endParaRPr lang="pt-BR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51520" y="429190"/>
            <a:ext cx="864096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“Padrão de Qualidade da Infraestrutura Física da Rede</a:t>
            </a:r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teve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0,02</a:t>
            </a:r>
            <a:r>
              <a:rPr 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da Despesa Liquidada em 2017, o que corresponde a </a:t>
            </a:r>
            <a:r>
              <a:rPr 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R$1.662.906,35. Em 2016 liquidou R$22,65 </a:t>
            </a:r>
            <a:r>
              <a:rPr 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milhões. </a:t>
            </a:r>
            <a:r>
              <a:rPr 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Observa-se, </a:t>
            </a:r>
            <a:r>
              <a:rPr 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portanto, uma queda de 92,8%. </a:t>
            </a:r>
            <a:endParaRPr lang="pt-BR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</a:t>
            </a:r>
            <a:r>
              <a:rPr 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complementar o </a:t>
            </a:r>
            <a:r>
              <a:rPr 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“Operacionalização e Desenvolvimento da Rede de </a:t>
            </a:r>
            <a:r>
              <a:rPr lang="pt-B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Ensino” </a:t>
            </a:r>
            <a:r>
              <a:rPr 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executou gastos na </a:t>
            </a:r>
            <a:r>
              <a:rPr 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ordem de R$949,68 milhões, equivalentes a 13,92% do total liquidado na Função Educação, </a:t>
            </a:r>
            <a:r>
              <a:rPr 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 a uma </a:t>
            </a:r>
            <a:r>
              <a:rPr lang="pt-BR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incremento de </a:t>
            </a:r>
            <a:r>
              <a:rPr 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21,30%, em relação aos R$782,90 milhões liquidados no mesmo Programa em 2016.</a:t>
            </a:r>
            <a:endParaRPr lang="pt-BR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2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51" y="692696"/>
            <a:ext cx="8498937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9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3571"/>
            <a:ext cx="8136904" cy="654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5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780309" cy="237626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87761"/>
            <a:ext cx="8640960" cy="3571875"/>
          </a:xfrm>
          <a:prstGeom prst="rect">
            <a:avLst/>
          </a:prstGeom>
        </p:spPr>
      </p:pic>
      <p:sp>
        <p:nvSpPr>
          <p:cNvPr id="5" name="Seta para a direita 4"/>
          <p:cNvSpPr/>
          <p:nvPr/>
        </p:nvSpPr>
        <p:spPr>
          <a:xfrm rot="19387982">
            <a:off x="7406426" y="6153478"/>
            <a:ext cx="626193" cy="5566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705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81" y="436414"/>
            <a:ext cx="8928992" cy="417646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027" y="4629150"/>
            <a:ext cx="56007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8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784976" cy="331236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51520" y="4437112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70,04% dos recursos foram aplicados no </a:t>
            </a:r>
            <a:r>
              <a:rPr lang="pt-BR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Ensino </a:t>
            </a:r>
            <a:r>
              <a:rPr lang="pt-BR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Médio</a:t>
            </a:r>
            <a:r>
              <a:rPr lang="pt-BR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pt-BR" sz="2800" dirty="0">
                <a:solidFill>
                  <a:srgbClr val="000000"/>
                </a:solidFill>
                <a:latin typeface="Calibri" panose="020F0502020204030204" pitchFamily="34" charset="0"/>
              </a:rPr>
              <a:t>28,64% no </a:t>
            </a:r>
            <a:r>
              <a:rPr lang="pt-BR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Ensino Fundamental 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47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51520" y="-675456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4800" b="1" dirty="0" smtClean="0"/>
          </a:p>
          <a:p>
            <a:pPr algn="ctr"/>
            <a:r>
              <a:rPr lang="pt-BR" sz="4800" b="1" dirty="0" smtClean="0"/>
              <a:t>O lado bom é que há esperança!</a:t>
            </a:r>
          </a:p>
          <a:p>
            <a:pPr algn="ctr"/>
            <a:endParaRPr lang="pt-BR" sz="4800" b="1" dirty="0"/>
          </a:p>
        </p:txBody>
      </p:sp>
      <p:pic>
        <p:nvPicPr>
          <p:cNvPr id="21506" name="Picture 2" descr="Resultado de imagem para esperanÃ§a olhar crianÃ§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30" y="1053509"/>
            <a:ext cx="6942348" cy="462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7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5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49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-171400"/>
            <a:ext cx="5867400" cy="5724525"/>
          </a:xfrm>
          <a:prstGeom prst="rect">
            <a:avLst/>
          </a:prstGeom>
        </p:spPr>
      </p:pic>
      <p:pic>
        <p:nvPicPr>
          <p:cNvPr id="11266" name="Picture 2" descr="Resultado de imagem para educaÃ§Ã£o tribunal de con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83" y="188640"/>
            <a:ext cx="4757033" cy="321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667" y="3594997"/>
            <a:ext cx="4230333" cy="327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5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09"/>
            <a:ext cx="10044608" cy="695739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18"/>
            <a:ext cx="10044608" cy="696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7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50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7031"/>
            <a:ext cx="7393783" cy="315854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17239"/>
            <a:ext cx="4260778" cy="241176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95870"/>
            <a:ext cx="1363004" cy="111690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891" y="764704"/>
            <a:ext cx="4191189" cy="2804017"/>
          </a:xfrm>
          <a:prstGeom prst="rect">
            <a:avLst/>
          </a:prstGeom>
        </p:spPr>
      </p:pic>
      <p:pic>
        <p:nvPicPr>
          <p:cNvPr id="9222" name="Picture 6" descr="Resultado de imagem para iegm tcer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638" y="113489"/>
            <a:ext cx="3192289" cy="121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15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52</a:t>
            </a:fld>
            <a:endParaRPr lang="pt-BR"/>
          </a:p>
        </p:txBody>
      </p:sp>
      <p:pic>
        <p:nvPicPr>
          <p:cNvPr id="4100" name="Picture 4" descr="Resultado de imagem para pne tribunais de con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" y="188640"/>
            <a:ext cx="3797552" cy="308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Resultado de imagem para tc edu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" y="3445956"/>
            <a:ext cx="3807478" cy="341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13" y="34875"/>
            <a:ext cx="5253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9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53</a:t>
            </a:fld>
            <a:endParaRPr lang="pt-BR"/>
          </a:p>
        </p:txBody>
      </p:sp>
      <p:pic>
        <p:nvPicPr>
          <p:cNvPr id="5122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" y="0"/>
            <a:ext cx="9129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59632" y="4136152"/>
            <a:ext cx="78843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ntic Slab"/>
              </a:rPr>
              <a:t>Metas </a:t>
            </a:r>
            <a:r>
              <a:rPr lang="pt-BR" b="1" dirty="0" smtClean="0">
                <a:latin typeface="Antic Slab"/>
              </a:rPr>
              <a:t>Prioritárias</a:t>
            </a:r>
            <a:endParaRPr lang="pt-BR" b="1" dirty="0">
              <a:latin typeface="Antic Slab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b="1" dirty="0" smtClean="0">
                <a:latin typeface="PT Sans"/>
              </a:rPr>
              <a:t>META </a:t>
            </a:r>
            <a:r>
              <a:rPr lang="pt-BR" b="1" dirty="0">
                <a:latin typeface="PT Sans"/>
              </a:rPr>
              <a:t>1A: </a:t>
            </a:r>
            <a:r>
              <a:rPr lang="pt-BR" dirty="0">
                <a:latin typeface="PT Sans"/>
              </a:rPr>
              <a:t>ter 100% das crianças de 4 a 5 anos matriculadas na pré-escola até o fim de </a:t>
            </a:r>
            <a:r>
              <a:rPr lang="pt-BR" dirty="0" smtClean="0">
                <a:latin typeface="PT Sans"/>
              </a:rPr>
              <a:t>2016.</a:t>
            </a:r>
            <a:endParaRPr lang="pt-BR" dirty="0">
              <a:latin typeface="PT Sans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b="1" dirty="0">
                <a:latin typeface="PT Sans"/>
              </a:rPr>
              <a:t>META 1B:</a:t>
            </a:r>
            <a:r>
              <a:rPr lang="pt-BR" dirty="0">
                <a:latin typeface="PT Sans"/>
              </a:rPr>
              <a:t> ter pelo menos 50% das crianças de 0 a 3 anos matriculadas na creche até o fim de </a:t>
            </a:r>
            <a:r>
              <a:rPr lang="pt-BR" dirty="0" smtClean="0">
                <a:latin typeface="PT Sans"/>
              </a:rPr>
              <a:t>2016.</a:t>
            </a:r>
            <a:endParaRPr lang="pt-BR" dirty="0">
              <a:latin typeface="PT Sans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b="1" dirty="0">
                <a:latin typeface="PT Sans"/>
              </a:rPr>
              <a:t>META 3A: </a:t>
            </a:r>
            <a:r>
              <a:rPr lang="pt-BR" dirty="0">
                <a:latin typeface="PT Sans"/>
              </a:rPr>
              <a:t>ter 100% dos jovens de 15 a 17 anos matriculadas na escola até o fim de </a:t>
            </a:r>
            <a:r>
              <a:rPr lang="pt-BR" dirty="0" smtClean="0">
                <a:latin typeface="PT Sans"/>
              </a:rPr>
              <a:t>2016.</a:t>
            </a:r>
            <a:endParaRPr lang="pt-BR" dirty="0">
              <a:latin typeface="PT Sans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b="1" dirty="0">
                <a:latin typeface="PT Sans"/>
              </a:rPr>
              <a:t>META 3B:</a:t>
            </a:r>
            <a:r>
              <a:rPr lang="pt-BR" dirty="0">
                <a:latin typeface="PT Sans"/>
              </a:rPr>
              <a:t> ter pelo menos 85% dos jovens de 15 a 17 anos matriculados no ensino médio até </a:t>
            </a:r>
            <a:r>
              <a:rPr lang="pt-BR" dirty="0" smtClean="0">
                <a:latin typeface="PT Sans"/>
              </a:rPr>
              <a:t>2024.</a:t>
            </a:r>
            <a:endParaRPr lang="pt-BR" b="0" i="0" dirty="0">
              <a:effectLst/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86230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política pública ch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35" y="1196752"/>
            <a:ext cx="480911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220072" y="1052736"/>
            <a:ext cx="368670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Lugar de criança é no Orçamento Público!</a:t>
            </a:r>
            <a:endParaRPr lang="pt-BR" sz="3600" b="1" dirty="0"/>
          </a:p>
          <a:p>
            <a:pPr algn="ctr"/>
            <a:endParaRPr lang="pt-BR" sz="3600" b="1" dirty="0" smtClean="0"/>
          </a:p>
          <a:p>
            <a:pPr algn="ctr"/>
            <a:endParaRPr lang="pt-BR" sz="3600" b="1" dirty="0"/>
          </a:p>
          <a:p>
            <a:pPr algn="ctr"/>
            <a:r>
              <a:rPr lang="pt-BR" sz="3600" b="1" dirty="0" smtClean="0"/>
              <a:t>Obrigada!</a:t>
            </a:r>
          </a:p>
          <a:p>
            <a:pPr algn="ctr"/>
            <a:endParaRPr lang="pt-BR" sz="3600" b="1" dirty="0"/>
          </a:p>
          <a:p>
            <a:pPr algn="ctr"/>
            <a:r>
              <a:rPr lang="pt-BR" sz="2200" b="1" dirty="0" smtClean="0"/>
              <a:t>   </a:t>
            </a:r>
            <a:r>
              <a:rPr lang="pt-BR" sz="2200" b="1" dirty="0" smtClean="0">
                <a:hlinkClick r:id="rId3"/>
              </a:rPr>
              <a:t>karine.veiga@mprj.mp.br</a:t>
            </a:r>
            <a:endParaRPr lang="pt-BR" sz="2200" b="1" dirty="0" smtClean="0"/>
          </a:p>
          <a:p>
            <a:pPr algn="ctr"/>
            <a:r>
              <a:rPr lang="pt-BR" sz="2200" b="1" dirty="0" smtClean="0">
                <a:hlinkClick r:id="rId4"/>
              </a:rPr>
              <a:t>karinetomaz@msn.com</a:t>
            </a:r>
            <a:endParaRPr lang="pt-BR" sz="2200" b="1" dirty="0" smtClean="0"/>
          </a:p>
          <a:p>
            <a:pPr algn="ctr"/>
            <a:endParaRPr lang="pt-BR" sz="2200" b="1" dirty="0"/>
          </a:p>
        </p:txBody>
      </p:sp>
    </p:spTree>
    <p:extLst>
      <p:ext uri="{BB962C8B-B14F-4D97-AF65-F5344CB8AC3E}">
        <p14:creationId xmlns:p14="http://schemas.microsoft.com/office/powerpoint/2010/main" val="145998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27920"/>
          </a:xfrm>
          <a:prstGeom prst="rect">
            <a:avLst/>
          </a:prstGeom>
        </p:spPr>
      </p:pic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6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 descr="F:\CTO-CEG\AUDITORIA COORDENADA TCU - EDUCAÇÃO\7.FOTOS EDUCAÇÃO\SAO JOAO MERITI\EM FRANCISCO AGOSTINHO DA COSTA\IMG_65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80"/>
            <a:ext cx="9163879" cy="574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ítulo 5"/>
          <p:cNvSpPr txBox="1">
            <a:spLocks/>
          </p:cNvSpPr>
          <p:nvPr/>
        </p:nvSpPr>
        <p:spPr>
          <a:xfrm>
            <a:off x="2483768" y="4118058"/>
            <a:ext cx="71026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 smtClean="0">
                <a:solidFill>
                  <a:schemeClr val="bg1"/>
                </a:solidFill>
              </a:rPr>
              <a:t>Por que essa realidade persiste?</a:t>
            </a:r>
            <a:endParaRPr lang="pt-BR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7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G:\TCU Educação\fotos relatório\IMG_61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07" y="0"/>
            <a:ext cx="8126693" cy="572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G:\TCU Educação\fotos relatório\coz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804249" cy="57279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ítulo 5"/>
          <p:cNvSpPr txBox="1">
            <a:spLocks/>
          </p:cNvSpPr>
          <p:nvPr/>
        </p:nvSpPr>
        <p:spPr>
          <a:xfrm>
            <a:off x="1180194" y="4327635"/>
            <a:ext cx="76402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 smtClean="0">
                <a:solidFill>
                  <a:schemeClr val="bg1"/>
                </a:solidFill>
              </a:rPr>
              <a:t>E para resolver, é necessário ter recurso público?</a:t>
            </a:r>
            <a:endParaRPr lang="pt-BR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417"/>
            <a:ext cx="9144000" cy="6270427"/>
          </a:xfrm>
          <a:prstGeom prst="rect">
            <a:avLst/>
          </a:prstGeom>
        </p:spPr>
      </p:pic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8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82" y="-32590"/>
            <a:ext cx="9144000" cy="514773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804"/>
            <a:ext cx="9157387" cy="6011103"/>
          </a:xfrm>
          <a:prstGeom prst="rect">
            <a:avLst/>
          </a:prstGeom>
        </p:spPr>
      </p:pic>
      <p:sp>
        <p:nvSpPr>
          <p:cNvPr id="14" name="Título 5"/>
          <p:cNvSpPr txBox="1">
            <a:spLocks/>
          </p:cNvSpPr>
          <p:nvPr/>
        </p:nvSpPr>
        <p:spPr>
          <a:xfrm>
            <a:off x="13387" y="2996952"/>
            <a:ext cx="61206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 smtClean="0">
                <a:solidFill>
                  <a:schemeClr val="bg1"/>
                </a:solidFill>
              </a:rPr>
              <a:t>Você pagaria quanto no ALUGUEL desses aparelhos? </a:t>
            </a:r>
            <a:endParaRPr lang="pt-BR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1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G:\TCU Educação\fotos relatório\IMG_60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876256" cy="582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K:\Laboratório de Orçamentos e Políticas Públicas\UTILITÁRIOS LOPP\LOGO LOPP\LOOP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920"/>
            <a:ext cx="1584176" cy="11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B045-4A5B-4024-A188-66D63FADB0C8}" type="slidenum">
              <a:rPr lang="pt-BR" smtClean="0"/>
              <a:t>9</a:t>
            </a:fld>
            <a:endParaRPr lang="pt-BR"/>
          </a:p>
        </p:txBody>
      </p:sp>
      <p:pic>
        <p:nvPicPr>
          <p:cNvPr id="5" name="Picture 2" descr="Resultado de imagem para mp r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37" y="5334427"/>
            <a:ext cx="1722363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5826332"/>
          </a:xfrm>
          <a:prstGeom prst="rect">
            <a:avLst/>
          </a:prstGeom>
        </p:spPr>
      </p:pic>
      <p:sp>
        <p:nvSpPr>
          <p:cNvPr id="10" name="Título 5"/>
          <p:cNvSpPr txBox="1">
            <a:spLocks/>
          </p:cNvSpPr>
          <p:nvPr/>
        </p:nvSpPr>
        <p:spPr>
          <a:xfrm>
            <a:off x="1180194" y="4013420"/>
            <a:ext cx="71026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 smtClean="0">
                <a:solidFill>
                  <a:schemeClr val="bg1"/>
                </a:solidFill>
              </a:rPr>
              <a:t>Mas COMO e QUANDO responsabilizar o RESPONSÁVEL? </a:t>
            </a:r>
            <a:endParaRPr lang="pt-BR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7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44FDA6D13AE1247A9B0C79979AB1262" ma:contentTypeVersion="18" ma:contentTypeDescription="Crie um novo documento." ma:contentTypeScope="" ma:versionID="83a184262e473aeceb778863e87505bf">
  <xsd:schema xmlns:xsd="http://www.w3.org/2001/XMLSchema" xmlns:xs="http://www.w3.org/2001/XMLSchema" xmlns:p="http://schemas.microsoft.com/office/2006/metadata/properties" xmlns:ns2="e461758b-926b-44e9-b618-2ebbf9c7904c" xmlns:ns3="5b029b56-3411-473c-8dc4-47702cfa7f09" targetNamespace="http://schemas.microsoft.com/office/2006/metadata/properties" ma:root="true" ma:fieldsID="fcb0e20cc688b2b1cbd0e5fa140ef4b3" ns2:_="" ns3:_="">
    <xsd:import namespace="e461758b-926b-44e9-b618-2ebbf9c7904c"/>
    <xsd:import namespace="5b029b56-3411-473c-8dc4-47702cfa7f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61758b-926b-44e9-b618-2ebbf9c790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Marcações de imagem" ma:readOnly="false" ma:fieldId="{5cf76f15-5ced-4ddc-b409-7134ff3c332f}" ma:taxonomyMulti="true" ma:sspId="7f071e9a-c5f5-413c-99f8-544067b830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029b56-3411-473c-8dc4-47702cfa7f0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f8e03233-003e-466b-8a0b-74bd81e32b73}" ma:internalName="TaxCatchAll" ma:showField="CatchAllData" ma:web="5b029b56-3411-473c-8dc4-47702cfa7f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029b56-3411-473c-8dc4-47702cfa7f09" xsi:nil="true"/>
    <lcf76f155ced4ddcb4097134ff3c332f xmlns="e461758b-926b-44e9-b618-2ebbf9c7904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447A7E4-6268-47FC-8915-D143DEF9B694}"/>
</file>

<file path=customXml/itemProps2.xml><?xml version="1.0" encoding="utf-8"?>
<ds:datastoreItem xmlns:ds="http://schemas.openxmlformats.org/officeDocument/2006/customXml" ds:itemID="{99411B76-E593-4AFA-BA1C-797AADCA5D4F}"/>
</file>

<file path=customXml/itemProps3.xml><?xml version="1.0" encoding="utf-8"?>
<ds:datastoreItem xmlns:ds="http://schemas.openxmlformats.org/officeDocument/2006/customXml" ds:itemID="{3033B15B-B3F8-4B14-A784-BB753A040C23}"/>
</file>

<file path=docProps/app.xml><?xml version="1.0" encoding="utf-8"?>
<Properties xmlns="http://schemas.openxmlformats.org/officeDocument/2006/extended-properties" xmlns:vt="http://schemas.openxmlformats.org/officeDocument/2006/docPropsVTypes">
  <TotalTime>3218</TotalTime>
  <Words>1520</Words>
  <Application>Microsoft Office PowerPoint</Application>
  <PresentationFormat>Apresentação na tela (4:3)</PresentationFormat>
  <Paragraphs>169</Paragraphs>
  <Slides>54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62" baseType="lpstr">
      <vt:lpstr>Antic Slab</vt:lpstr>
      <vt:lpstr>Arial</vt:lpstr>
      <vt:lpstr>Arial Black</vt:lpstr>
      <vt:lpstr>Calibri</vt:lpstr>
      <vt:lpstr>Corbel</vt:lpstr>
      <vt:lpstr>Geneva</vt:lpstr>
      <vt:lpstr>PT Sans</vt:lpstr>
      <vt:lpstr>Tema do Office</vt:lpstr>
      <vt:lpstr>Apresentação do PowerPoint</vt:lpstr>
      <vt:lpstr>Mas o que é Financiamento da Educação Pública?</vt:lpstr>
      <vt:lpstr>Apresentação do PowerPoint</vt:lpstr>
      <vt:lpstr>Equipamento Disponível?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Mas de onde viria a Autonomia Científica do Direito do Orçamento?</vt:lpstr>
      <vt:lpstr>Compensação de Gastos Não Realizados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Karen Mancini</dc:creator>
  <cp:lastModifiedBy>Karine Tomaz</cp:lastModifiedBy>
  <cp:revision>248</cp:revision>
  <dcterms:created xsi:type="dcterms:W3CDTF">2017-10-02T19:41:17Z</dcterms:created>
  <dcterms:modified xsi:type="dcterms:W3CDTF">2018-06-15T08:59:02Z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0x010100544FDA6D13AE1247A9B0C79979AB1262</vt:lpwstr>
  </property>
</Properties>
</file>