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4" r:id="rId3"/>
    <p:sldId id="355" r:id="rId4"/>
    <p:sldId id="315" r:id="rId5"/>
    <p:sldId id="332" r:id="rId6"/>
    <p:sldId id="333" r:id="rId7"/>
    <p:sldId id="354" r:id="rId8"/>
    <p:sldId id="356" r:id="rId9"/>
    <p:sldId id="331" r:id="rId10"/>
    <p:sldId id="361" r:id="rId11"/>
    <p:sldId id="358" r:id="rId12"/>
    <p:sldId id="360" r:id="rId13"/>
    <p:sldId id="359" r:id="rId14"/>
    <p:sldId id="345" r:id="rId15"/>
    <p:sldId id="346" r:id="rId16"/>
    <p:sldId id="362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53" autoAdjust="0"/>
  </p:normalViewPr>
  <p:slideViewPr>
    <p:cSldViewPr>
      <p:cViewPr varScale="1">
        <p:scale>
          <a:sx n="97" d="100"/>
          <a:sy n="97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02171-01EF-4B18-8E94-01E2DA14D928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1EF76-AF7C-4D87-8D47-E1730D0F342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1EF76-AF7C-4D87-8D47-E1730D0F3421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08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5B987-8ECF-4F45-98C1-B3A7D1858974}" type="datetime1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72CB-632C-4A24-BC00-AD3ACA1276D0}" type="datetime1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A233-B5A8-46BC-BFDA-D1BF60A746AA}" type="datetime1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C73D-1586-451E-B67F-95B7D9EB84C2}" type="datetime1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EED2-BC3E-444E-B328-DB7AE3D454F5}" type="datetime1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F163-C2A1-4701-B438-A64220F1B116}" type="datetime1">
              <a:rPr lang="pt-BR" smtClean="0"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0342A-1284-47B3-8E6B-4F5C53121F00}" type="datetime1">
              <a:rPr lang="pt-BR" smtClean="0"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0A8BD-288E-4EA5-AF26-071000059347}" type="datetime1">
              <a:rPr lang="pt-BR" smtClean="0"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F2BC-5FB8-4862-852D-6906FB13C97A}" type="datetime1">
              <a:rPr lang="pt-BR" smtClean="0"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B8EC4-3423-4DD3-A41D-2D4843062F94}" type="datetime1">
              <a:rPr lang="pt-BR" smtClean="0"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AAE0-D4D8-4850-9EA6-64044B83604C}" type="datetime1">
              <a:rPr lang="pt-BR" smtClean="0"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D180F-E024-429D-95ED-D07D90A277B5}" type="datetime1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ismunicipais.com.br/a/rj/r/rio-de-janeiro/lei-ordinaria/1992/192/1923/lei-ordinaria-n-1923-1992-dispoe-sobre-o-plano-de-cargos-carreiras-e-remuneracao-dos-servidores-das-categorias-funcionais-que-menciona-e-da-outras-providencia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ismunicipais.com.br/a/rj/r/rio-de-janeiro/lei-ordinaria/2011/533/5335/lei-ordinaria-n-5335-2011-cria-no-quadro-permanente-do-poder-executivo-do-municipio-do-rio-de-janeiro-a-categoria-funcional-de-secretario-escolar-e-da-outras-providencias" TargetMode="External"/><Relationship Id="rId5" Type="http://schemas.openxmlformats.org/officeDocument/2006/relationships/hyperlink" Target="https://leismunicipais.com.br/a/rj/r/rio-de-janeiro/lei-ordinaria/2000/302/3022/lei-ordinaria-n-3022-2000-cria-cargos-das-categorias-de-fisioterapeuta-e-terapeuta-ocupacional-no-quadro-permanente-da-prefeitura-da-cidade-do-rio-de-janeiro-e-da-outras-providencias" TargetMode="External"/><Relationship Id="rId4" Type="http://schemas.openxmlformats.org/officeDocument/2006/relationships/hyperlink" Target="https://leismunicipais.com.br/a/rj/r/rio-de-janeiro/lei-ordinaria/1993/195/1952/lei-ordinaria-n-1952-1993-altera-a-lei-n-1680-de-26-de-marco-de-199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ucilialinop@yahoo.com.b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mailto:anfope.presidencia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cao.planalto.gov.br/legisla/legislacao.nsf/Viw_Identificacao/lei%2013.005-2014?OpenDocume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pp1.sefaz.mt.gov.br/Sistema/legislacao/EmendasConstFederais.nsf/29a85e82707ee582042572f9004c9fd1/2675bf4901b2d7e5042572dc0066ae80?OpenDocument#_98l6kaji484g46jqeada4il2l8d4kuji19gg4t9p06kpio8248kg32_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egislacao.planalto.gov.br/legisla/legislacao.nsf/Viw_Identificacao/lei%2013.005-2014?OpenDocumen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LEIS/L9394.htm#art61.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_Ato2007-2010/2008/Lei/L11738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Constituicao/Constituicao.htm#art206vii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2807458"/>
            <a:ext cx="9324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b="1" dirty="0">
              <a:latin typeface="Arial" pitchFamily="34" charset="0"/>
            </a:endParaRPr>
          </a:p>
        </p:txBody>
      </p:sp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748" y="122342"/>
            <a:ext cx="9144000" cy="1068892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-35496" y="1268760"/>
            <a:ext cx="9108504" cy="99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MUDA RIO: um outro olhar , uma nova direção </a:t>
            </a:r>
          </a:p>
          <a:p>
            <a:pPr algn="ctr"/>
            <a:r>
              <a:rPr lang="pt-BR" b="1" dirty="0"/>
              <a:t>Rio de Janeiro, MPRJ: 15 de junho de 2018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2261852"/>
            <a:ext cx="8219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"POLÍTICAS PÚBLICAS DE VALORIZAÇÃO DO MAGISTÉRIO ESTADUAL "</a:t>
            </a:r>
            <a:endParaRPr lang="pt-BR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t-BR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ourier New" panose="02070309020205020404" pitchFamily="49" charset="0"/>
            </a:endParaRPr>
          </a:p>
          <a:p>
            <a:pPr algn="r"/>
            <a:r>
              <a:rPr lang="pt-B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Lucilia Augusta Lino (UER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J / Presidente da ANFOPE)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10" name="Imagem 9" descr="Uma imagem contendo texto, livro, edifício&#10;&#10;Descrição gerada com muito alta confiança">
            <a:extLst>
              <a:ext uri="{FF2B5EF4-FFF2-40B4-BE49-F238E27FC236}">
                <a16:creationId xmlns:a16="http://schemas.microsoft.com/office/drawing/2014/main" id="{0BFF5C17-A7A3-492F-80D9-98108644F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53" y="4005065"/>
            <a:ext cx="4271299" cy="2852936"/>
          </a:xfrm>
          <a:prstGeom prst="rect">
            <a:avLst/>
          </a:prstGeom>
        </p:spPr>
      </p:pic>
      <p:pic>
        <p:nvPicPr>
          <p:cNvPr id="8" name="Picture 36" descr="http://anfope.org.br/wp-content/themes/anfope-novo/images/anfopenovo.png">
            <a:extLst>
              <a:ext uri="{FF2B5EF4-FFF2-40B4-BE49-F238E27FC236}">
                <a16:creationId xmlns:a16="http://schemas.microsoft.com/office/drawing/2014/main" id="{5D5F457D-94A4-49BD-B2FB-E716EB134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19498"/>
            <a:ext cx="3744415" cy="140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63" y="116632"/>
            <a:ext cx="9144000" cy="106889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185524"/>
            <a:ext cx="91089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Plano de carreira estadual (RJ)</a:t>
            </a:r>
          </a:p>
          <a:p>
            <a:r>
              <a:rPr lang="pt-BR" b="1" dirty="0"/>
              <a:t>Lei nº 1614</a:t>
            </a:r>
            <a:r>
              <a:rPr lang="pt-BR" dirty="0"/>
              <a:t>, de 24 de janeiro de 1990, dispõe sobre o plano de carreira do magistério público estadual e dá outras providências.</a:t>
            </a:r>
          </a:p>
          <a:p>
            <a:r>
              <a:rPr lang="pt-BR" b="1" dirty="0"/>
              <a:t>Lei nº 5539</a:t>
            </a:r>
            <a:r>
              <a:rPr lang="pt-BR" dirty="0"/>
              <a:t>, de 10 de setembro de 2009, majora vencimentos básicos dos integrantes das categorias funcionais que menciona, (...), institui adicional de qualificação para os servidores de que trata a lei nº 1614, de 24/01/1990, nas condições que menciona e dá outras providências.</a:t>
            </a:r>
          </a:p>
          <a:p>
            <a:r>
              <a:rPr lang="pt-BR" dirty="0"/>
              <a:t>Lei nº </a:t>
            </a:r>
            <a:r>
              <a:rPr lang="pt-BR" cap="all" dirty="0"/>
              <a:t>1680, </a:t>
            </a:r>
            <a:r>
              <a:rPr lang="pt-BR" dirty="0"/>
              <a:t>de </a:t>
            </a:r>
            <a:r>
              <a:rPr lang="pt-BR" cap="all" dirty="0"/>
              <a:t>26 </a:t>
            </a:r>
            <a:r>
              <a:rPr lang="pt-BR" dirty="0"/>
              <a:t>de</a:t>
            </a:r>
            <a:r>
              <a:rPr lang="pt-BR" cap="all" dirty="0"/>
              <a:t> MARÇO </a:t>
            </a:r>
            <a:r>
              <a:rPr lang="pt-BR" dirty="0"/>
              <a:t>de</a:t>
            </a:r>
            <a:r>
              <a:rPr lang="pt-BR" cap="all" dirty="0"/>
              <a:t> 1991, </a:t>
            </a:r>
            <a:r>
              <a:rPr lang="pt-BR" dirty="0"/>
              <a:t>dispõe sobre o plano de cargos, carreiras e remuneração dos servidores do município, fixa a remuneração no serviço público municipal, estabelece a estrutura básica da administração pública, e dá outras providências.</a:t>
            </a:r>
          </a:p>
          <a:p>
            <a:r>
              <a:rPr lang="pt-BR" b="1" dirty="0">
                <a:solidFill>
                  <a:srgbClr val="C00000"/>
                </a:solidFill>
              </a:rPr>
              <a:t>Plano de carreira municipal (RJ)</a:t>
            </a:r>
          </a:p>
          <a:p>
            <a:r>
              <a:rPr lang="pt-BR" b="1" dirty="0"/>
              <a:t>Leis</a:t>
            </a:r>
            <a:r>
              <a:rPr lang="pt-BR" dirty="0"/>
              <a:t> nº </a:t>
            </a:r>
            <a:r>
              <a:rPr lang="pt-BR" u="sng" dirty="0">
                <a:hlinkClick r:id="rId3"/>
              </a:rPr>
              <a:t>1923</a:t>
            </a:r>
            <a:r>
              <a:rPr lang="pt-BR" dirty="0"/>
              <a:t>/1992, nº </a:t>
            </a:r>
            <a:r>
              <a:rPr lang="pt-BR" u="sng" dirty="0">
                <a:hlinkClick r:id="rId4"/>
              </a:rPr>
              <a:t>1952</a:t>
            </a:r>
            <a:r>
              <a:rPr lang="pt-BR" dirty="0"/>
              <a:t>/1993, nº </a:t>
            </a:r>
            <a:r>
              <a:rPr lang="pt-BR" u="sng" dirty="0">
                <a:hlinkClick r:id="rId5"/>
              </a:rPr>
              <a:t>3022</a:t>
            </a:r>
            <a:r>
              <a:rPr lang="pt-BR" dirty="0"/>
              <a:t>/2000 </a:t>
            </a:r>
          </a:p>
          <a:p>
            <a:r>
              <a:rPr lang="pt-BR" b="1" dirty="0"/>
              <a:t>Lei nº </a:t>
            </a:r>
            <a:r>
              <a:rPr lang="pt-BR" b="1" u="sng" dirty="0">
                <a:hlinkClick r:id="rId6"/>
              </a:rPr>
              <a:t>5.335</a:t>
            </a:r>
            <a:r>
              <a:rPr lang="pt-BR" dirty="0"/>
              <a:t>, de 8 de dezembro de 2011, dispõe sobre o plano de cargos, carreiras e remuneração dos servidores do município, fixa a remuneração no serviço público municipal, estabelece a estrutura básica da administração pública, e dá outras providências</a:t>
            </a:r>
            <a:endParaRPr lang="pt-BR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pt-BR" b="1" dirty="0"/>
              <a:t>Lei nº </a:t>
            </a:r>
            <a:r>
              <a:rPr lang="pt-BR" b="1" cap="all" dirty="0"/>
              <a:t>5623 </a:t>
            </a:r>
            <a:r>
              <a:rPr lang="pt-BR" dirty="0"/>
              <a:t>de </a:t>
            </a:r>
            <a:r>
              <a:rPr lang="pt-BR" cap="all" dirty="0"/>
              <a:t>1º </a:t>
            </a:r>
            <a:r>
              <a:rPr lang="pt-BR" dirty="0"/>
              <a:t>de outubro</a:t>
            </a:r>
            <a:r>
              <a:rPr lang="pt-BR" cap="all" dirty="0"/>
              <a:t> </a:t>
            </a:r>
            <a:r>
              <a:rPr lang="pt-BR" dirty="0"/>
              <a:t>de </a:t>
            </a:r>
            <a:r>
              <a:rPr lang="pt-BR" cap="all" dirty="0"/>
              <a:t>2013, </a:t>
            </a:r>
            <a:r>
              <a:rPr lang="pt-BR" dirty="0"/>
              <a:t>dispõe sobre o plano de cargos, carreiras e remuneração dos funcionários da secretaria municipal de educação e dá outras providências.</a:t>
            </a:r>
            <a:endParaRPr lang="pt-BR" b="1" dirty="0"/>
          </a:p>
          <a:p>
            <a:endParaRPr lang="pt-BR" b="1" dirty="0"/>
          </a:p>
          <a:p>
            <a:br>
              <a:rPr lang="pt-BR" dirty="0"/>
            </a:br>
            <a:endParaRPr lang="pt-BR" dirty="0"/>
          </a:p>
          <a:p>
            <a:endParaRPr lang="pt-B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72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63" y="116632"/>
            <a:ext cx="9144000" cy="1068892"/>
          </a:xfrm>
          <a:prstGeom prst="rect">
            <a:avLst/>
          </a:prstGeom>
          <a:noFill/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4BCC88B-0C06-4AF3-97EA-6358B8968EEC}"/>
              </a:ext>
            </a:extLst>
          </p:cNvPr>
          <p:cNvSpPr/>
          <p:nvPr/>
        </p:nvSpPr>
        <p:spPr>
          <a:xfrm>
            <a:off x="-35063" y="1185524"/>
            <a:ext cx="9143999" cy="4668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pt-BR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Estratégia 7.31: saúde e integridade física, mental e emocional </a:t>
            </a: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dos (das) profissionais da educação, como condição para a melhoria da qualidade educacional;</a:t>
            </a:r>
          </a:p>
          <a:p>
            <a:pPr fontAlgn="base"/>
            <a:endParaRPr lang="pt-BR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pt-B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DESAFIO 2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pt-B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condições de trabalho </a:t>
            </a:r>
            <a:r>
              <a:rPr lang="pt-B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impactam diretamente a </a:t>
            </a:r>
            <a:r>
              <a:rPr lang="pt-B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saúde dos educadores 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→ adoecimento que impacta a qualidade do ensino 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Número excessivo de alunos em sala de aula: disciplina e aprendizagem 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Falta de material didático / precariedade física das escolas / higiene / segurança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Falta de pessoal de apoio – inclusão 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Excesso de trabalho/ falta de tempo : </a:t>
            </a:r>
            <a:r>
              <a:rPr lang="pt-BR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reserva de um terço da carga horária para atividades fora da sala de aula </a:t>
            </a: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36195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1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063" y="116632"/>
            <a:ext cx="9144000" cy="106889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-35063" y="1216870"/>
            <a:ext cx="9539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5851FDA-02AE-4ED8-A55E-363E9EC5FC67}"/>
              </a:ext>
            </a:extLst>
          </p:cNvPr>
          <p:cNvSpPr/>
          <p:nvPr/>
        </p:nvSpPr>
        <p:spPr>
          <a:xfrm>
            <a:off x="-1" y="1275560"/>
            <a:ext cx="91089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condições de trabalho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impactam diretamente a </a:t>
            </a: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saúde 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 educadores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Cenário político → agravante: atrasos nos salários; medo do desemprego; violência; extremo controle e vigilância; índices e rankings (redes municipais e estadual RJ) → </a:t>
            </a:r>
            <a:r>
              <a:rPr lang="pt-B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ficar sem salário não é um mero aborrecimento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Sobrecarga de trabalho e responsabilidade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adoecimento coletivo e sutil: perturbações do sono, insônia, irritação e no aumento do consumo de drogas, como cafeína e calmantes, para aliviar o estresse crônico e a ansiedade (sofrimento psíquico)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Problemas vocais (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docentes têm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14,8 vezes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mais chances do que trabalhadores em saúde,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3 vezes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mais do que bancários e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1,5 vez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 mais do que os profissionais de rádio e tv)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lesão por esforço repetitivo (computador, uso do quadro, escrita)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Alergias a giz, poeira e outros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alergenos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Distúrbios alimentares devido a jornadas excessivas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dores na coluna (trabalho em pé, sentado, abaixar; pegar peso; computador;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Sindrome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BR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burnout</a:t>
            </a: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(extrema exaustão emocional)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Depressão (principal causa das licenças médicas)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Aposentadoria especial ???  Redução/alteração das férias escolares  </a:t>
            </a:r>
          </a:p>
        </p:txBody>
      </p:sp>
    </p:spTree>
    <p:extLst>
      <p:ext uri="{BB962C8B-B14F-4D97-AF65-F5344CB8AC3E}">
        <p14:creationId xmlns:p14="http://schemas.microsoft.com/office/powerpoint/2010/main" val="309741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63" y="116632"/>
            <a:ext cx="9144000" cy="106889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268760"/>
            <a:ext cx="9504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t-BR" dirty="0"/>
            </a:br>
            <a:endParaRPr lang="pt-BR" dirty="0"/>
          </a:p>
        </p:txBody>
      </p:sp>
      <p:pic>
        <p:nvPicPr>
          <p:cNvPr id="4" name="Picture 2" descr="https://educacao.estadao.com.br/blogs/de-olho-na-educacao/wp-content/uploads/sites/385/2017/08/1499352282-2.jpg">
            <a:extLst>
              <a:ext uri="{FF2B5EF4-FFF2-40B4-BE49-F238E27FC236}">
                <a16:creationId xmlns:a16="http://schemas.microsoft.com/office/drawing/2014/main" id="{F97C25A2-3AD5-4EAA-AB08-459F07354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252474"/>
            <a:ext cx="7201741" cy="456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DE4C616-DBBA-4197-8D59-84CA5FA2413F}"/>
              </a:ext>
            </a:extLst>
          </p:cNvPr>
          <p:cNvSpPr/>
          <p:nvPr/>
        </p:nvSpPr>
        <p:spPr>
          <a:xfrm>
            <a:off x="179512" y="1268761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condições concretas de existência de estudantes e professores</a:t>
            </a:r>
          </a:p>
          <a:p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determinantes sócio-político- econômicos que impactam  os resultados escolares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 retroalimentam e naturalizam as desigualdades educacionais 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36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63" y="116632"/>
            <a:ext cx="9144000" cy="106889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185524"/>
            <a:ext cx="910893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Conjuntura nacional: ameaçadora, imprevisível, massificadora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legislação educacional redesenhada pelas novas forças políticas que assumiram a educação e o país →  projeto inspirado na internacionalização da política educacional →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desfinanciamento</a:t>
            </a:r>
            <a:endParaRPr lang="pt-BR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Desmonte e retrocesso em ritmo acelerado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ameaças concretas ao PNE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amordaçamento, regulação, perda de autonomia,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estandartização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desrespeito às diversidades, 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aparthaid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social, dualismo educacional, privatização da gestão e mercantilização/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financerização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da educação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Responsabilização da formação e dos professores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pela falta de qualidade da educação e pelo desempenho insuficiente → isenta gestores municipais, estaduais e federal de responsabilidade pela qualidade inviável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Mascaramento  do X da questão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: parcos investimentos, infraestrutura precária; péssimas condições de trabalho, má gestão e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anti-democrática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baixos salários, ausência de planos de carreira, jornada múltipla, falta de apoio ao docente →</a:t>
            </a:r>
          </a:p>
        </p:txBody>
      </p:sp>
    </p:spTree>
    <p:extLst>
      <p:ext uri="{BB962C8B-B14F-4D97-AF65-F5344CB8AC3E}">
        <p14:creationId xmlns:p14="http://schemas.microsoft.com/office/powerpoint/2010/main" val="71590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63" y="116632"/>
            <a:ext cx="9144000" cy="106889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185524"/>
            <a:ext cx="9108937" cy="561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HOJE o projeto é atacar o </a:t>
            </a:r>
            <a:r>
              <a:rPr lang="pt-B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público, estatal, laico, republicano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  <a:p>
            <a:pPr marL="265113" indent="-265113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Voracidade inédita veloz de desmontar, destruir, anular, aturdir, desmobilizar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Projeto de 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Estado </a:t>
            </a:r>
            <a:r>
              <a:rPr lang="pt-BR" sz="1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mínimo</a:t>
            </a:r>
            <a:r>
              <a:rPr lang="pt-BR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para investimento no público e </a:t>
            </a:r>
            <a:r>
              <a:rPr lang="pt-BR" sz="1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máximo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 no controle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articulação de forças conservadores e liberais na disputa por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maior controle político e ideológico da escola: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padronização via BNCC; implantação de processos de privatização (maior controle da gestão escolar); internacionalização via grandes corporações → esvaziamento e aligeiramento da formação de nível médio e de nível superior → repressão aos trabalhadores → cerceamento da livre expressão política e ideológica → controle (amordaçamento) dos professores nas salas de aula (“escola sem partido”) c/ apoio de alunos e pais, da mídia, da </a:t>
            </a:r>
            <a:r>
              <a:rPr lang="pt-BR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opinião pública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submissão às exigências e interesses de segmentos do empresariado nacional, dos fundamentalistas religiosos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desafio </a:t>
            </a:r>
            <a:r>
              <a:rPr lang="pt-BR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valorizar o professor e a educação para assegurar a qualidade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inexiste vontade política</a:t>
            </a:r>
            <a:endParaRPr lang="pt-BR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projeto político de nação, de educação, de formação  ...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 de resistência: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Resgatar o instituído e conquistado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‘nenhum direito a menos, nenhum retrocesso’ </a:t>
            </a:r>
            <a:endParaRPr lang="pt-BR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1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63" y="116632"/>
            <a:ext cx="9144000" cy="106889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185524"/>
            <a:ext cx="91089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 e não ter a vergonha de ser feliz! </a:t>
            </a:r>
          </a:p>
          <a:p>
            <a:pPr algn="ctr"/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Cantar, e cantar e cantar a alegria de ser um eterno aprendiz.  </a:t>
            </a:r>
          </a:p>
          <a:p>
            <a:pPr algn="ctr"/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sei, que a vida devia ser bem melhor e será! </a:t>
            </a:r>
          </a:p>
          <a:p>
            <a:pPr algn="ctr"/>
            <a:endParaRPr lang="pt-BR" b="1" i="1" dirty="0">
              <a:solidFill>
                <a:srgbClr val="C00000"/>
              </a:solidFill>
            </a:endParaRPr>
          </a:p>
          <a:p>
            <a:pPr algn="ctr"/>
            <a:r>
              <a:rPr lang="pt-BR" sz="2400" b="1" i="1" dirty="0">
                <a:solidFill>
                  <a:srgbClr val="C00000"/>
                </a:solidFill>
              </a:rPr>
              <a:t>Obrigada,</a:t>
            </a:r>
          </a:p>
          <a:p>
            <a:pPr algn="ctr"/>
            <a:r>
              <a:rPr lang="pt-BR" b="1" i="1" dirty="0">
                <a:solidFill>
                  <a:srgbClr val="C00000"/>
                </a:solidFill>
                <a:hlinkClick r:id="rId3"/>
              </a:rPr>
              <a:t>lucilialinop@yahoo.com.br</a:t>
            </a:r>
            <a:r>
              <a:rPr lang="pt-BR" b="1" i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pt-BR" b="1" i="1" dirty="0">
                <a:solidFill>
                  <a:srgbClr val="C00000"/>
                </a:solidFill>
                <a:hlinkClick r:id="rId4"/>
              </a:rPr>
              <a:t>anfope.presidencia@gmail.com</a:t>
            </a:r>
            <a:endParaRPr lang="pt-BR" b="1" i="1" dirty="0">
              <a:solidFill>
                <a:srgbClr val="C00000"/>
              </a:solidFill>
            </a:endParaRPr>
          </a:p>
          <a:p>
            <a:pPr marL="265113" indent="-265113">
              <a:buFont typeface="Wingdings" panose="05000000000000000000" pitchFamily="2" charset="2"/>
              <a:buChar char="Ø"/>
            </a:pPr>
            <a:endParaRPr lang="pt-BR" b="1" i="1" dirty="0">
              <a:solidFill>
                <a:srgbClr val="C00000"/>
              </a:solidFill>
            </a:endParaRPr>
          </a:p>
          <a:p>
            <a:pPr marL="265113" indent="-265113">
              <a:buFont typeface="Wingdings" panose="05000000000000000000" pitchFamily="2" charset="2"/>
              <a:buChar char="Ø"/>
            </a:pPr>
            <a:endParaRPr lang="pt-BR" b="1" i="1" dirty="0">
              <a:solidFill>
                <a:srgbClr val="C00000"/>
              </a:solidFill>
            </a:endParaRPr>
          </a:p>
          <a:p>
            <a:pPr marL="265113" indent="-265113">
              <a:buFont typeface="Wingdings" panose="05000000000000000000" pitchFamily="2" charset="2"/>
              <a:buChar char="Ø"/>
            </a:pPr>
            <a:endParaRPr lang="pt-BR" b="1" i="1" dirty="0">
              <a:solidFill>
                <a:srgbClr val="C00000"/>
              </a:solidFill>
            </a:endParaRPr>
          </a:p>
          <a:p>
            <a:pPr marL="265113" indent="-265113">
              <a:buFont typeface="Wingdings" panose="05000000000000000000" pitchFamily="2" charset="2"/>
              <a:buChar char="Ø"/>
            </a:pPr>
            <a:endParaRPr lang="pt-BR" b="1" i="1" dirty="0">
              <a:solidFill>
                <a:srgbClr val="C00000"/>
              </a:solidFill>
            </a:endParaRPr>
          </a:p>
        </p:txBody>
      </p:sp>
      <p:sp>
        <p:nvSpPr>
          <p:cNvPr id="7" name="AutoShape 10" descr="https://mail.google.com/mail/u/3/?ui=2&amp;ik=ab4e4cd0a6&amp;view=fimg&amp;th=163d28f51bc94f8c&amp;attid=0.0.1&amp;disp=emb&amp;realattid=81014df72b67fffc_0.2&amp;attbid=ANGjdJ_zpLrZFTjYYsDQZidtN4F0iIXN0kKY24PsUj_47NhuAVHkg7V4GtjKWQQWDUxWH0YFTMSE55awvy-O-A5csPXPHLr2uUZlHSeFQgtAx5YbWuG07TqcrQG2mpI&amp;sz=w942-h308&amp;ats=1529035638113&amp;rm=163d28f51bc94f8c&amp;zw&amp;atsh=1">
            <a:extLst>
              <a:ext uri="{FF2B5EF4-FFF2-40B4-BE49-F238E27FC236}">
                <a16:creationId xmlns:a16="http://schemas.microsoft.com/office/drawing/2014/main" id="{ACE7198A-E29B-4496-B530-12CA3A8F06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28863" y="2695575"/>
            <a:ext cx="44862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2" descr="https://mail.google.com/mail/u/3/?ui=2&amp;ik=ab4e4cd0a6&amp;view=fimg&amp;th=163d28f51bc94f8c&amp;attid=0.0.1&amp;disp=emb&amp;realattid=81014df72b67fffc_0.2&amp;attbid=ANGjdJ_zpLrZFTjYYsDQZidtN4F0iIXN0kKY24PsUj_47NhuAVHkg7V4GtjKWQQWDUxWH0YFTMSE55awvy-O-A5csPXPHLr2uUZlHSeFQgtAx5YbWuG07TqcrQG2mpI&amp;sz=w942-h308&amp;ats=1529035638113&amp;rm=163d28f51bc94f8c&amp;zw&amp;atsh=1">
            <a:extLst>
              <a:ext uri="{FF2B5EF4-FFF2-40B4-BE49-F238E27FC236}">
                <a16:creationId xmlns:a16="http://schemas.microsoft.com/office/drawing/2014/main" id="{3EC52352-7CFB-4C21-B9C2-846C455B4F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81263" y="2847975"/>
            <a:ext cx="44862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4" descr="https://mail.google.com/mail/u/3/?ui=2&amp;ik=ab4e4cd0a6&amp;view=fimg&amp;th=163d28f51bc94f8c&amp;attid=0.0.1&amp;disp=emb&amp;realattid=81014df72b67fffc_0.2&amp;attbid=ANGjdJ_zpLrZFTjYYsDQZidtN4F0iIXN0kKY24PsUj_47NhuAVHkg7V4GtjKWQQWDUxWH0YFTMSE55awvy-O-A5csPXPHLr2uUZlHSeFQgtAx5YbWuG07TqcrQG2mpI&amp;sz=w942-h308&amp;ats=1529035638113&amp;rm=163d28f51bc94f8c&amp;zw&amp;atsh=1">
            <a:extLst>
              <a:ext uri="{FF2B5EF4-FFF2-40B4-BE49-F238E27FC236}">
                <a16:creationId xmlns:a16="http://schemas.microsoft.com/office/drawing/2014/main" id="{1A242913-FAEF-4CEC-A79C-9D1020B29F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79712" y="3276600"/>
            <a:ext cx="2744688" cy="27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" name="AutoShape 16" descr="https://mail.google.com/mail/u/3/?ui=2&amp;ik=ab4e4cd0a6&amp;view=fimg&amp;th=163d28f51bc94f8c&amp;attid=0.0.2&amp;disp=emb&amp;realattid=81014df72b67fffc_0.1&amp;attbid=ANGjdJ_bdbkXS8SyqZ_llxrorGCnIEGlULRgXMfIXQdtvuWsxnA4vTfvHbj2xYyfbSbM5p63EOBs9EmI9slnIkrtFmfhDDlu3Ru7C3MIGZ7hugucGjbOpVhX-PXKNQo&amp;sz=w942-h362&amp;ats=1529035638113&amp;rm=163d28f51bc94f8c&amp;zw&amp;atsh=1">
            <a:extLst>
              <a:ext uri="{FF2B5EF4-FFF2-40B4-BE49-F238E27FC236}">
                <a16:creationId xmlns:a16="http://schemas.microsoft.com/office/drawing/2014/main" id="{02B206CD-A215-4D36-BABF-C6972DFA2A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28863" y="2566988"/>
            <a:ext cx="44862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8" descr="https://mail.google.com/mail/u/3/?ui=2&amp;ik=ab4e4cd0a6&amp;view=fimg&amp;th=163d28f51bc94f8c&amp;attid=0.0.1&amp;disp=emb&amp;realattid=81014df72b67fffc_0.2&amp;attbid=ANGjdJ_zpLrZFTjYYsDQZidtN4F0iIXN0kKY24PsUj_47NhuAVHkg7V4GtjKWQQWDUxWH0YFTMSE55awvy-O-A5csPXPHLr2uUZlHSeFQgtAx5YbWuG07TqcrQG2mpI&amp;sz=w942-h308&amp;ats=1529035638113&amp;rm=163d28f51bc94f8c&amp;zw&amp;atsh=1">
            <a:extLst>
              <a:ext uri="{FF2B5EF4-FFF2-40B4-BE49-F238E27FC236}">
                <a16:creationId xmlns:a16="http://schemas.microsoft.com/office/drawing/2014/main" id="{411393DB-E6EC-460C-8616-2F054B86FD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1680" y="2328783"/>
            <a:ext cx="44862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AutoShape 20" descr="https://mail.google.com/mail/u/3/?ui=2&amp;ik=ab4e4cd0a6&amp;view=fimg&amp;th=163d28f51bc94f8c&amp;attid=0.0.1&amp;disp=emb&amp;realattid=81014df72b67fffc_0.2&amp;attbid=ANGjdJ_zpLrZFTjYYsDQZidtN4F0iIXN0kKY24PsUj_47NhuAVHkg7V4GtjKWQQWDUxWH0YFTMSE55awvy-O-A5csPXPHLr2uUZlHSeFQgtAx5YbWuG07TqcrQG2mpI&amp;sz=w942-h308&amp;ats=1529035638113&amp;rm=163d28f51bc94f8c&amp;zw&amp;atsh=1">
            <a:extLst>
              <a:ext uri="{FF2B5EF4-FFF2-40B4-BE49-F238E27FC236}">
                <a16:creationId xmlns:a16="http://schemas.microsoft.com/office/drawing/2014/main" id="{5927E252-346C-43F2-9A1E-A7EC00AE9D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86063" y="3152775"/>
            <a:ext cx="44862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AutoShape 22" descr="https://mail.google.com/mail/u/3/?ui=2&amp;ik=ab4e4cd0a6&amp;view=fimg&amp;th=163d28f51bc94f8c&amp;attid=0.0.1&amp;disp=emb&amp;realattid=81014df72b67fffc_0.2&amp;attbid=ANGjdJ_zpLrZFTjYYsDQZidtN4F0iIXN0kKY24PsUj_47NhuAVHkg7V4GtjKWQQWDUxWH0YFTMSE55awvy-O-A5csPXPHLr2uUZlHSeFQgtAx5YbWuG07TqcrQG2mpI&amp;sz=w942-h308&amp;ats=1529035638113&amp;rm=163d28f51bc94f8c&amp;zw&amp;atsh=1">
            <a:extLst>
              <a:ext uri="{FF2B5EF4-FFF2-40B4-BE49-F238E27FC236}">
                <a16:creationId xmlns:a16="http://schemas.microsoft.com/office/drawing/2014/main" id="{4CA7F522-C518-4247-A0AB-747B108D49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24" descr="https://mail.google.com/mail/u/3/?ui=2&amp;ik=ab4e4cd0a6&amp;view=fimg&amp;th=163d28f51bc94f8c&amp;attid=0.0.1&amp;disp=emb&amp;realattid=81014df72b67fffc_0.2&amp;attbid=ANGjdJ_zpLrZFTjYYsDQZidtN4F0iIXN0kKY24PsUj_47NhuAVHkg7V4GtjKWQQWDUxWH0YFTMSE55awvy-O-A5csPXPHLr2uUZlHSeFQgtAx5YbWuG07TqcrQG2mpI&amp;sz=w942-h308&amp;ats=1529035638113&amp;rm=163d28f51bc94f8c&amp;zw&amp;atsh=1">
            <a:extLst>
              <a:ext uri="{FF2B5EF4-FFF2-40B4-BE49-F238E27FC236}">
                <a16:creationId xmlns:a16="http://schemas.microsoft.com/office/drawing/2014/main" id="{5BDCD5EA-216C-4D2E-BDDA-F6EE8621B6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AutoShape 26" descr="Exibindo anfope3.png">
            <a:extLst>
              <a:ext uri="{FF2B5EF4-FFF2-40B4-BE49-F238E27FC236}">
                <a16:creationId xmlns:a16="http://schemas.microsoft.com/office/drawing/2014/main" id="{5E89ECC5-BC43-4C90-A1CE-9BD7778C43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9" name="AutoShape 28" descr="https://mail.google.com/mail/u/3/?ui=2&amp;ik=ab4e4cd0a6&amp;view=fimg&amp;th=163d28f51bc94f8c&amp;attid=0.0.1&amp;disp=emb&amp;realattid=81014df72b67fffc_0.2&amp;attbid=ANGjdJ_zpLrZFTjYYsDQZidtN4F0iIXN0kKY24PsUj_47NhuAVHkg7V4GtjKWQQWDUxWH0YFTMSE55awvy-O-A5csPXPHLr2uUZlHSeFQgtAx5YbWuG07TqcrQG2mpI&amp;sz=w942-h308&amp;ats=1529035638113&amp;rm=163d28f51bc94f8c&amp;zw&amp;atsh=1">
            <a:extLst>
              <a:ext uri="{FF2B5EF4-FFF2-40B4-BE49-F238E27FC236}">
                <a16:creationId xmlns:a16="http://schemas.microsoft.com/office/drawing/2014/main" id="{18029A09-4D39-4D99-ABB2-A891180681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AutoShape 30" descr="https://mail.google.com/mail/u/3/?ui=2&amp;ik=ab4e4cd0a6&amp;view=fimg&amp;th=163d28f51bc94f8c&amp;attid=0.0.1&amp;disp=emb&amp;realattid=81014df72b67fffc_0.2&amp;attbid=ANGjdJ_zpLrZFTjYYsDQZidtN4F0iIXN0kKY24PsUj_47NhuAVHkg7V4GtjKWQQWDUxWH0YFTMSE55awvy-O-A5csPXPHLr2uUZlHSeFQgtAx5YbWuG07TqcrQG2mpI&amp;sz=w942-h308&amp;ats=1529035638113&amp;rm=163d28f51bc94f8c&amp;zw&amp;atsh=1">
            <a:extLst>
              <a:ext uri="{FF2B5EF4-FFF2-40B4-BE49-F238E27FC236}">
                <a16:creationId xmlns:a16="http://schemas.microsoft.com/office/drawing/2014/main" id="{6EAA890A-6747-4A82-BB8B-03B4A375D5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29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AutoShape 32" descr="https://mail.google.com/mail/u/3/?ui=2&amp;ik=ab4e4cd0a6&amp;view=fimg&amp;th=163d28f51bc94f8c&amp;attid=0.0.1&amp;disp=emb&amp;realattid=81014df72b67fffc_0.2&amp;attbid=ANGjdJ_zpLrZFTjYYsDQZidtN4F0iIXN0kKY24PsUj_47NhuAVHkg7V4GtjKWQQWDUxWH0YFTMSE55awvy-O-A5csPXPHLr2uUZlHSeFQgtAx5YbWuG07TqcrQG2mpI&amp;sz=w942-h308&amp;ats=1529035638113&amp;rm=163d28f51bc94f8c&amp;zw&amp;atsh=1">
            <a:extLst>
              <a:ext uri="{FF2B5EF4-FFF2-40B4-BE49-F238E27FC236}">
                <a16:creationId xmlns:a16="http://schemas.microsoft.com/office/drawing/2014/main" id="{D59E43DB-3BB6-4B5F-BA7E-BB1DE0A1F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81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AutoShape 34" descr="Exibindo anfope3.png">
            <a:extLst>
              <a:ext uri="{FF2B5EF4-FFF2-40B4-BE49-F238E27FC236}">
                <a16:creationId xmlns:a16="http://schemas.microsoft.com/office/drawing/2014/main" id="{D06B21B1-0AAE-4537-A460-8B27A5A563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34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84" name="Picture 36" descr="http://anfope.org.br/wp-content/themes/anfope-novo/images/anfopenovo.png">
            <a:extLst>
              <a:ext uri="{FF2B5EF4-FFF2-40B4-BE49-F238E27FC236}">
                <a16:creationId xmlns:a16="http://schemas.microsoft.com/office/drawing/2014/main" id="{D25778BA-8C1A-4791-93BA-ADDD77412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77" y="3452394"/>
            <a:ext cx="5983361" cy="19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C48E17A9-E301-44BC-82AA-88453E7E2880}"/>
              </a:ext>
            </a:extLst>
          </p:cNvPr>
          <p:cNvSpPr/>
          <p:nvPr/>
        </p:nvSpPr>
        <p:spPr>
          <a:xfrm>
            <a:off x="2965561" y="5785739"/>
            <a:ext cx="4486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Acesse http://www.anfope.org.br/</a:t>
            </a:r>
          </a:p>
        </p:txBody>
      </p:sp>
    </p:spTree>
    <p:extLst>
      <p:ext uri="{BB962C8B-B14F-4D97-AF65-F5344CB8AC3E}">
        <p14:creationId xmlns:p14="http://schemas.microsoft.com/office/powerpoint/2010/main" val="296529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648"/>
            <a:ext cx="9144000" cy="106889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32954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ANFOPE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originária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movimento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de educadores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momento histórico 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debates e lutas pela </a:t>
            </a: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redemocratização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BH, 27 de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julho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1990 </a:t>
            </a:r>
          </a:p>
          <a:p>
            <a:pPr algn="just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→ lutas e </a:t>
            </a:r>
            <a:r>
              <a:rPr 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conquistas no campo da educação brasileira</a:t>
            </a:r>
            <a:endParaRPr lang="en-US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>
                <a:cs typeface="Arial" panose="020B0604020202020204" pitchFamily="34" charset="0"/>
              </a:rPr>
              <a:t>representa um pensamento educacional brasileiro comprometido historicamente com a </a:t>
            </a:r>
            <a:r>
              <a:rPr lang="pt-BR" sz="2200" b="1" dirty="0">
                <a:cs typeface="Arial" panose="020B0604020202020204" pitchFamily="34" charset="0"/>
              </a:rPr>
              <a:t>escola pública, laica, gratuita e inclusiva </a:t>
            </a:r>
            <a:r>
              <a:rPr lang="pt-BR" sz="2200" dirty="0">
                <a:cs typeface="Arial" panose="020B0604020202020204" pitchFamily="34" charset="0"/>
              </a:rPr>
              <a:t>em todos os níveis e modalidades para todos os cidadãos brasileiros </a:t>
            </a:r>
            <a:r>
              <a:rPr lang="pt-BR" sz="2200" b="1" dirty="0">
                <a:cs typeface="Arial" panose="020B0604020202020204" pitchFamily="34" charset="0"/>
              </a:rPr>
              <a:t>e de qualidade </a:t>
            </a:r>
            <a:r>
              <a:rPr lang="pt-BR" sz="2200" dirty="0">
                <a:cs typeface="Arial" panose="020B0604020202020204" pitchFamily="34" charset="0"/>
              </a:rPr>
              <a:t>referenciada no </a:t>
            </a:r>
            <a:r>
              <a:rPr lang="pt-BR" sz="2200" b="1" dirty="0">
                <a:cs typeface="Arial" panose="020B0604020202020204" pitchFamily="34" charset="0"/>
              </a:rPr>
              <a:t>social</a:t>
            </a:r>
            <a:endParaRPr lang="pt-BR" sz="2200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Luta </a:t>
            </a:r>
            <a:r>
              <a:rPr lang="en-US" sz="2200" dirty="0" err="1">
                <a:solidFill>
                  <a:srgbClr val="000000"/>
                </a:solidFill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 defesa da Educação </a:t>
            </a:r>
            <a:r>
              <a:rPr lang="en-US" sz="2200" dirty="0" err="1">
                <a:solidFill>
                  <a:srgbClr val="000000"/>
                </a:solidFill>
                <a:cs typeface="Arial" panose="020B0604020202020204" pitchFamily="34" charset="0"/>
              </a:rPr>
              <a:t>pública</a:t>
            </a: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, de </a:t>
            </a:r>
            <a:r>
              <a:rPr lang="en-US" sz="2200" dirty="0" err="1">
                <a:solidFill>
                  <a:srgbClr val="000000"/>
                </a:solidFill>
                <a:cs typeface="Arial" panose="020B0604020202020204" pitchFamily="34" charset="0"/>
              </a:rPr>
              <a:t>políticas</a:t>
            </a: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 de formação e valorização dos profissionais da Educação e dos </a:t>
            </a:r>
            <a:r>
              <a:rPr lang="en-US" sz="2200" dirty="0" err="1">
                <a:solidFill>
                  <a:srgbClr val="000000"/>
                </a:solidFill>
                <a:cs typeface="Arial" panose="020B0604020202020204" pitchFamily="34" charset="0"/>
              </a:rPr>
              <a:t>princípios</a:t>
            </a:r>
            <a:r>
              <a:rPr lang="en-US" sz="2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cs typeface="Arial" panose="020B0604020202020204" pitchFamily="34" charset="0"/>
              </a:rPr>
              <a:t>democráticos</a:t>
            </a:r>
            <a:endParaRPr lang="en-US" sz="2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/>
              <a:t>construir coletivamente um projeto de formação dos profissionais da educação e intervir de forma consequente nas políticas educacionais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</a:t>
            </a:fld>
            <a:endParaRPr lang="pt-BR"/>
          </a:p>
        </p:txBody>
      </p:sp>
      <p:pic>
        <p:nvPicPr>
          <p:cNvPr id="6" name="Picture 36" descr="http://anfope.org.br/wp-content/themes/anfope-novo/images/anfopenovo.png">
            <a:extLst>
              <a:ext uri="{FF2B5EF4-FFF2-40B4-BE49-F238E27FC236}">
                <a16:creationId xmlns:a16="http://schemas.microsoft.com/office/drawing/2014/main" id="{E489FC28-405D-40EE-ABC1-B2ABEB9CA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85680"/>
            <a:ext cx="4759225" cy="155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62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63" y="116632"/>
            <a:ext cx="9144000" cy="1068892"/>
          </a:xfrm>
          <a:prstGeom prst="rect">
            <a:avLst/>
          </a:prstGeom>
          <a:noFill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3F758EC-459D-4C9E-9A1D-BBBD46E739E0}"/>
              </a:ext>
            </a:extLst>
          </p:cNvPr>
          <p:cNvSpPr/>
          <p:nvPr/>
        </p:nvSpPr>
        <p:spPr>
          <a:xfrm>
            <a:off x="35063" y="1185524"/>
            <a:ext cx="900143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i="1" dirty="0">
                <a:solidFill>
                  <a:srgbClr val="2628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ANFOPE  luta por 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políticas </a:t>
            </a:r>
            <a:r>
              <a:rPr 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públicas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que </a:t>
            </a:r>
            <a:r>
              <a:rPr 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articulem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formação e valorização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carreira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salários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e </a:t>
            </a:r>
            <a:r>
              <a:rPr 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condições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trabalho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) dos profissionais da Educação em </a:t>
            </a:r>
            <a:r>
              <a:rPr 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âmbito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cs typeface="Arial" panose="020B0604020202020204" pitchFamily="34" charset="0"/>
              </a:rPr>
              <a:t>nacional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i="1" dirty="0">
                <a:solidFill>
                  <a:srgbClr val="26282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Constituição Federal : 1988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i="1" dirty="0">
                <a:solidFill>
                  <a:srgbClr val="26282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LDB: 1996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Lei 11.738/2008 institui </a:t>
            </a:r>
            <a:r>
              <a:rPr lang="pt-BR" dirty="0"/>
              <a:t>piso salarial nacional da categoria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i="1" dirty="0">
                <a:solidFill>
                  <a:srgbClr val="26282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PNE: 2014 Metas 15, 16, 17 e 18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i="1" dirty="0">
                <a:solidFill>
                  <a:srgbClr val="26282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Leis estaduais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i="1" dirty="0">
                <a:solidFill>
                  <a:srgbClr val="26282A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Leis municipais</a:t>
            </a:r>
          </a:p>
          <a:p>
            <a:r>
              <a:rPr lang="pt-BR" sz="2400" b="1" i="1" dirty="0">
                <a:solidFill>
                  <a:srgbClr val="2628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Planos de carreira</a:t>
            </a:r>
            <a:r>
              <a:rPr lang="pt-BR" sz="2400" i="1" dirty="0">
                <a:solidFill>
                  <a:srgbClr val="2628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estrutura que garanta salário inicial compatível, progressão  por tempo de serviço e formação, horas destinadas ao planejamento da atividade pedagógica, licenças de capacitação</a:t>
            </a:r>
          </a:p>
          <a:p>
            <a:r>
              <a:rPr lang="pt-BR" sz="2400" i="1" dirty="0">
                <a:solidFill>
                  <a:srgbClr val="2628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*Formação continuada         *Acesso por concurso público </a:t>
            </a:r>
          </a:p>
          <a:p>
            <a:r>
              <a:rPr lang="pt-BR" sz="2400" i="1" dirty="0">
                <a:solidFill>
                  <a:srgbClr val="2628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Número de alunos em sala de aula    * apoio à inclusão</a:t>
            </a:r>
          </a:p>
          <a:p>
            <a:r>
              <a:rPr lang="pt-BR" sz="2400" i="1" dirty="0">
                <a:solidFill>
                  <a:srgbClr val="2628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pt-BR" sz="2400" i="1" dirty="0" err="1">
                <a:solidFill>
                  <a:srgbClr val="2628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Condiç</a:t>
            </a:r>
            <a:r>
              <a:rPr lang="en-US" sz="2400" dirty="0">
                <a:solidFill>
                  <a:srgbClr val="000000"/>
                </a:solidFill>
                <a:cs typeface="Arial" panose="020B0604020202020204" pitchFamily="34" charset="0"/>
              </a:rPr>
              <a:t>õ</a:t>
            </a:r>
            <a:r>
              <a:rPr lang="pt-BR" sz="2400" i="1" dirty="0">
                <a:solidFill>
                  <a:srgbClr val="26282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de trabalho que assegurem saúde ocupacional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57061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63" y="116632"/>
            <a:ext cx="9144000" cy="106889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185524"/>
            <a:ext cx="91089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b="1" dirty="0">
                <a:solidFill>
                  <a:srgbClr val="C00000"/>
                </a:solidFill>
              </a:rPr>
              <a:t>CONSTITUIÇÃO Federal </a:t>
            </a:r>
            <a:r>
              <a:rPr lang="pt-BR" dirty="0"/>
              <a:t>(5 outubro 1988) </a:t>
            </a:r>
          </a:p>
          <a:p>
            <a:r>
              <a:rPr lang="pt-BR" dirty="0"/>
              <a:t>Preambulo: Nós, representantes do povo brasileiro, reunidos em Assembleia Nacional Constituinte para </a:t>
            </a:r>
            <a:r>
              <a:rPr lang="pt-BR" b="1" dirty="0"/>
              <a:t>instituir um Estado Democrático</a:t>
            </a:r>
            <a:r>
              <a:rPr lang="pt-BR" dirty="0"/>
              <a:t>, destinado a </a:t>
            </a:r>
            <a:r>
              <a:rPr lang="pt-BR" b="1" dirty="0"/>
              <a:t>assegurar o exercício dos direitos sociais e individuais,</a:t>
            </a:r>
            <a:r>
              <a:rPr lang="pt-BR" dirty="0"/>
              <a:t> a liberdade, a segurança, o bem-estar, o desenvolvimento, a igualdade e a justiça como </a:t>
            </a:r>
            <a:r>
              <a:rPr lang="pt-BR" b="1" dirty="0"/>
              <a:t>valores supremos </a:t>
            </a:r>
            <a:r>
              <a:rPr lang="pt-BR" dirty="0"/>
              <a:t>de uma </a:t>
            </a:r>
            <a:r>
              <a:rPr lang="pt-BR" b="1" dirty="0"/>
              <a:t>sociedade fraterna, pluralista e sem preconceitos</a:t>
            </a:r>
            <a:r>
              <a:rPr lang="pt-BR" dirty="0"/>
              <a:t>, fundada na </a:t>
            </a:r>
            <a:r>
              <a:rPr lang="pt-BR" b="1" dirty="0"/>
              <a:t>harmonia social </a:t>
            </a:r>
            <a:r>
              <a:rPr lang="pt-BR" dirty="0"/>
              <a:t>e comprometida, na ordem interna e internacional, com a </a:t>
            </a:r>
            <a:r>
              <a:rPr lang="pt-BR" b="1" dirty="0"/>
              <a:t>solução pacífica das controvérsias</a:t>
            </a:r>
            <a:r>
              <a:rPr lang="pt-BR" dirty="0"/>
              <a:t>, </a:t>
            </a:r>
            <a:r>
              <a:rPr lang="pt-BR" b="1" dirty="0"/>
              <a:t>promulgamos</a:t>
            </a:r>
            <a:r>
              <a:rPr lang="pt-BR" dirty="0"/>
              <a:t>, sob a proteção de Deus, a seguinte Constituição da República Federativa do Brasil.  (</a:t>
            </a:r>
            <a:r>
              <a:rPr lang="pt-BR" dirty="0">
                <a:solidFill>
                  <a:srgbClr val="FF0000"/>
                </a:solidFill>
              </a:rPr>
              <a:t>10 de 114 Artigos - Cap. 3 sessão I</a:t>
            </a:r>
            <a:r>
              <a:rPr lang="pt-BR" dirty="0"/>
              <a:t>)</a:t>
            </a:r>
            <a:endParaRPr lang="pt-BR" b="1" u="sng" dirty="0">
              <a:hlinkClick r:id="rId3"/>
            </a:endParaRPr>
          </a:p>
          <a:p>
            <a:r>
              <a:rPr lang="pt-BR" b="1" dirty="0"/>
              <a:t>Art. 205.</a:t>
            </a:r>
            <a:r>
              <a:rPr lang="pt-BR" dirty="0"/>
              <a:t> A educação, direito de todos e dever do Estado e da família ...</a:t>
            </a:r>
            <a:br>
              <a:rPr lang="pt-BR" dirty="0"/>
            </a:br>
            <a:r>
              <a:rPr lang="pt-BR" b="1" dirty="0"/>
              <a:t>Art. 206.</a:t>
            </a:r>
            <a:r>
              <a:rPr lang="pt-BR" dirty="0"/>
              <a:t> O ensino será ministrado com base nos seguintes princípios:</a:t>
            </a:r>
            <a:br>
              <a:rPr lang="pt-BR" dirty="0"/>
            </a:br>
            <a:r>
              <a:rPr lang="pt-BR" b="1" dirty="0"/>
              <a:t>V - valorização dos profissionais da educação escolar</a:t>
            </a:r>
            <a:r>
              <a:rPr lang="pt-BR" dirty="0"/>
              <a:t>... planos de carreira, ingresso concurso</a:t>
            </a:r>
          </a:p>
          <a:p>
            <a:r>
              <a:rPr lang="pt-BR" dirty="0"/>
              <a:t>VI - gestão democrática do ensino público, na forma da lei;</a:t>
            </a:r>
            <a:br>
              <a:rPr lang="pt-BR" dirty="0"/>
            </a:br>
            <a:r>
              <a:rPr lang="pt-BR" dirty="0"/>
              <a:t>VIII - piso salarial profissional nacional para os profissionais da educação escolar pública </a:t>
            </a:r>
            <a:r>
              <a:rPr lang="pt-BR" sz="1600" dirty="0">
                <a:solidFill>
                  <a:srgbClr val="C00000"/>
                </a:solidFill>
              </a:rPr>
              <a:t>EC </a:t>
            </a:r>
            <a:r>
              <a:rPr lang="pt-BR" sz="1600" dirty="0">
                <a:solidFill>
                  <a:srgbClr val="C00000"/>
                </a:solidFill>
                <a:hlinkClick r:id="rId4"/>
              </a:rPr>
              <a:t>53/06</a:t>
            </a:r>
            <a:endParaRPr lang="pt-BR" sz="1600" dirty="0">
              <a:solidFill>
                <a:srgbClr val="C00000"/>
              </a:solidFill>
            </a:endParaRPr>
          </a:p>
          <a:p>
            <a:r>
              <a:rPr lang="pt-BR" b="1" dirty="0"/>
              <a:t>Art. 212.</a:t>
            </a:r>
            <a:r>
              <a:rPr lang="pt-BR" dirty="0"/>
              <a:t>  Aplicação anual de 18% (União) e 25% (entes federados) da receita de impostos, na manutenção e desenvolvimento do ensino.</a:t>
            </a:r>
          </a:p>
          <a:p>
            <a:r>
              <a:rPr lang="pt-BR" b="1" dirty="0"/>
              <a:t>Art. 213.</a:t>
            </a:r>
            <a:r>
              <a:rPr lang="pt-BR" dirty="0"/>
              <a:t> recursos públicos destinados às escolas públicas, podendo ser dirigidos a escolas comunitárias, confessionais ou filantrópicas (finalidade não-lucrativa) </a:t>
            </a:r>
          </a:p>
          <a:p>
            <a:r>
              <a:rPr lang="pt-BR" b="1" dirty="0"/>
              <a:t>Art. 214.</a:t>
            </a:r>
            <a:r>
              <a:rPr lang="pt-BR" dirty="0"/>
              <a:t> plano nacional de educação, duração decenal, objetivo de articular o sistema nacional de educação regime de colaboração e definir diretrizes, objetivos, metas e estratégias de implementação para assegurar a manutenção e desenvolvimento do ensino </a:t>
            </a:r>
            <a:r>
              <a:rPr lang="pt-BR" b="1" i="1" dirty="0"/>
              <a:t> </a:t>
            </a:r>
            <a:r>
              <a:rPr lang="pt-BR" b="1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EC 59/09</a:t>
            </a:r>
            <a:endParaRPr lang="pt-B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1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63" y="116632"/>
            <a:ext cx="9144000" cy="106889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185524"/>
            <a:ext cx="9108937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b="1" i="1" dirty="0">
                <a:solidFill>
                  <a:srgbClr val="C00000"/>
                </a:solidFill>
              </a:rPr>
              <a:t>Plano Nacional de Educação </a:t>
            </a:r>
            <a:r>
              <a:rPr lang="pt-BR" sz="2100" b="1" u="sng" dirty="0">
                <a:solidFill>
                  <a:srgbClr val="FF0000"/>
                </a:solidFill>
                <a:hlinkClick r:id="rId3"/>
              </a:rPr>
              <a:t>Lei Nº 13.005, de 25 de Junho de 2014 </a:t>
            </a:r>
            <a:r>
              <a:rPr lang="pt-BR" sz="2100" b="1" u="sng" dirty="0">
                <a:hlinkClick r:id="rId3"/>
              </a:rPr>
              <a:t>:</a:t>
            </a:r>
            <a:endParaRPr lang="pt-BR" sz="2100" dirty="0"/>
          </a:p>
          <a:p>
            <a:r>
              <a:rPr lang="pt-BR" sz="2100" dirty="0"/>
              <a:t>  Art. 2</a:t>
            </a:r>
            <a:r>
              <a:rPr lang="pt-BR" sz="2100" u="sng" baseline="30000" dirty="0"/>
              <a:t>o</a:t>
            </a:r>
            <a:r>
              <a:rPr lang="pt-BR" sz="2100" dirty="0"/>
              <a:t>  São diretrizes do PNE </a:t>
            </a:r>
            <a:r>
              <a:rPr lang="pt-BR" sz="2100" dirty="0">
                <a:solidFill>
                  <a:srgbClr val="C00000"/>
                </a:solidFill>
              </a:rPr>
              <a:t>(CF):</a:t>
            </a:r>
          </a:p>
          <a:p>
            <a:r>
              <a:rPr lang="pt-BR" sz="2100" dirty="0"/>
              <a:t>I - erradicação do analfabetismo;</a:t>
            </a:r>
          </a:p>
          <a:p>
            <a:r>
              <a:rPr lang="pt-BR" sz="2100" dirty="0"/>
              <a:t>II - universalização do atendimento escolar;</a:t>
            </a:r>
          </a:p>
          <a:p>
            <a:r>
              <a:rPr lang="pt-BR" sz="2100" dirty="0"/>
              <a:t>III - superação das desigualdades educacionais, com ênfase na promoção da cidadania e na erradicação de todas as formas de discriminação;</a:t>
            </a:r>
          </a:p>
          <a:p>
            <a:r>
              <a:rPr lang="pt-BR" sz="2100" dirty="0"/>
              <a:t>IV - </a:t>
            </a:r>
            <a:r>
              <a:rPr lang="pt-BR" sz="2100" b="1" dirty="0"/>
              <a:t>melhoria da qualidade da educação</a:t>
            </a:r>
            <a:r>
              <a:rPr lang="pt-BR" sz="2100" dirty="0"/>
              <a:t>;</a:t>
            </a:r>
          </a:p>
          <a:p>
            <a:r>
              <a:rPr lang="pt-BR" sz="2100" dirty="0"/>
              <a:t>V - formação para o trabalho e para a cidadania, com ênfase nos valores morais e éticos em que se fundamenta a sociedade;</a:t>
            </a:r>
          </a:p>
          <a:p>
            <a:r>
              <a:rPr lang="pt-BR" sz="2100" dirty="0"/>
              <a:t>VI - promoção do princípio da gestão democrática da educação pública;</a:t>
            </a:r>
          </a:p>
          <a:p>
            <a:r>
              <a:rPr lang="pt-BR" sz="2100" dirty="0"/>
              <a:t>VII - promoção humanística, científica, cultural e tecnológica do País;</a:t>
            </a:r>
          </a:p>
          <a:p>
            <a:r>
              <a:rPr lang="pt-BR" sz="2100" dirty="0"/>
              <a:t>VIII - </a:t>
            </a:r>
            <a:r>
              <a:rPr lang="pt-BR" sz="2100" b="1" dirty="0"/>
              <a:t>estabelecimento de meta de aplicação de recursos públicos em educação como proporção do Produto Interno Bruto - PIB</a:t>
            </a:r>
            <a:r>
              <a:rPr lang="pt-BR" sz="2100" dirty="0"/>
              <a:t>, que assegure atendimento às necessidades de expansão, com padrão de qualidade e equidade; </a:t>
            </a:r>
            <a:r>
              <a:rPr lang="pt-BR" sz="2100" dirty="0">
                <a:solidFill>
                  <a:srgbClr val="FF0000"/>
                </a:solidFill>
              </a:rPr>
              <a:t>(EC 59/09)</a:t>
            </a:r>
          </a:p>
          <a:p>
            <a:r>
              <a:rPr lang="pt-BR" sz="2100" dirty="0"/>
              <a:t>IX - </a:t>
            </a:r>
            <a:r>
              <a:rPr lang="pt-BR" sz="2100" b="1" dirty="0">
                <a:solidFill>
                  <a:srgbClr val="FF0000"/>
                </a:solidFill>
              </a:rPr>
              <a:t>valorização dos (as) profissionais da educação;</a:t>
            </a:r>
          </a:p>
          <a:p>
            <a:r>
              <a:rPr lang="pt-BR" sz="2100" dirty="0"/>
              <a:t>X - promoção dos princípios do respeito aos direitos humanos, à diversidade e à sustentabilidade socioambiental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24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63" y="116632"/>
            <a:ext cx="9144000" cy="106889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185524"/>
            <a:ext cx="91089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</a:rPr>
              <a:t>Meta 15:</a:t>
            </a:r>
            <a:r>
              <a:rPr lang="pt-BR" dirty="0">
                <a:highlight>
                  <a:srgbClr val="FFFF00"/>
                </a:highlight>
              </a:rPr>
              <a:t> </a:t>
            </a:r>
            <a:r>
              <a:rPr lang="pt-BR" dirty="0"/>
              <a:t>garantir, em regime de colaboração entre a União, os Estados, o Distrito Federal e os Municípios, no prazo de 1 (um) ano de vigência deste PNE, </a:t>
            </a:r>
            <a:r>
              <a:rPr lang="pt-BR" b="1" dirty="0">
                <a:solidFill>
                  <a:srgbClr val="C00000"/>
                </a:solidFill>
              </a:rPr>
              <a:t>política nacional de formação dos profissionais da educação</a:t>
            </a:r>
            <a:r>
              <a:rPr lang="pt-BR" dirty="0"/>
              <a:t> de que tratam os incisos I, II e III do caput do </a:t>
            </a:r>
            <a:r>
              <a:rPr lang="pt-BR" u="sng" dirty="0">
                <a:hlinkClick r:id="rId3"/>
              </a:rPr>
              <a:t>art. 61 da Lei n</a:t>
            </a:r>
            <a:r>
              <a:rPr lang="pt-BR" u="sng" baseline="30000" dirty="0">
                <a:hlinkClick r:id="rId3"/>
              </a:rPr>
              <a:t>o</a:t>
            </a:r>
            <a:r>
              <a:rPr lang="pt-BR" u="sng" dirty="0">
                <a:hlinkClick r:id="rId3"/>
              </a:rPr>
              <a:t> 9.394, de 20 de dezembro de 1996</a:t>
            </a:r>
            <a:r>
              <a:rPr lang="pt-BR" dirty="0"/>
              <a:t>, assegurado que todos os professores e as professoras da educação básica possuam formação específica de nível superior, obtida em curso de licenciatura na área de conhecimento em que atuam.    </a:t>
            </a:r>
            <a:r>
              <a:rPr lang="pt-BR" b="1" dirty="0"/>
              <a:t>13</a:t>
            </a:r>
            <a:r>
              <a:rPr lang="pt-BR" dirty="0"/>
              <a:t> </a:t>
            </a:r>
            <a:r>
              <a:rPr lang="pt-BR" b="1" dirty="0"/>
              <a:t>Estratégias:</a:t>
            </a:r>
            <a:endParaRPr lang="pt-BR" dirty="0"/>
          </a:p>
          <a:p>
            <a:r>
              <a:rPr lang="pt-BR" dirty="0"/>
              <a:t>15.1) atuar, conjuntamente, com base em plano estratégico que apresente</a:t>
            </a:r>
            <a:r>
              <a:rPr lang="pt-BR" b="1" dirty="0">
                <a:solidFill>
                  <a:srgbClr val="C00000"/>
                </a:solidFill>
              </a:rPr>
              <a:t> diagnóstico das necessidades de formação de profissionais da educação e da capacidade de atendimento</a:t>
            </a:r>
            <a:r>
              <a:rPr lang="pt-BR" dirty="0"/>
              <a:t>, por parte de instituições públicas e comunitárias de educação superior existentes nos Estados, Distrito Federal e Municípios, e </a:t>
            </a:r>
            <a:r>
              <a:rPr lang="pt-BR" b="1" dirty="0">
                <a:solidFill>
                  <a:srgbClr val="C00000"/>
                </a:solidFill>
              </a:rPr>
              <a:t>defina obrigações recíprocas </a:t>
            </a:r>
            <a:r>
              <a:rPr lang="pt-BR" dirty="0"/>
              <a:t>entre os partícipes;</a:t>
            </a:r>
          </a:p>
          <a:p>
            <a:endParaRPr lang="pt-BR" b="1" dirty="0"/>
          </a:p>
          <a:p>
            <a:r>
              <a:rPr lang="pt-BR" b="1" dirty="0">
                <a:highlight>
                  <a:srgbClr val="FFFF00"/>
                </a:highlight>
              </a:rPr>
              <a:t>Meta 16</a:t>
            </a:r>
            <a:r>
              <a:rPr lang="pt-BR" b="1" dirty="0"/>
              <a:t>:</a:t>
            </a:r>
            <a:r>
              <a:rPr lang="pt-BR" dirty="0"/>
              <a:t> </a:t>
            </a:r>
            <a:r>
              <a:rPr lang="pt-BR" b="1" dirty="0"/>
              <a:t>formar, em nível de pós-graduação</a:t>
            </a:r>
            <a:r>
              <a:rPr lang="pt-BR" dirty="0"/>
              <a:t>, 50% (cinquenta por cento) dos professores da educação básica, até o último ano de vigência deste PNE, e garantir a todos (as) os (as) profissionais da educação básica </a:t>
            </a:r>
            <a:r>
              <a:rPr lang="pt-BR" b="1" dirty="0"/>
              <a:t>formação continuada em sua área de atuação</a:t>
            </a:r>
            <a:r>
              <a:rPr lang="pt-BR" dirty="0"/>
              <a:t>, considerando as necessidades, demandas e contextualizações dos sistemas de ensino. </a:t>
            </a:r>
            <a:r>
              <a:rPr lang="pt-BR" b="1" dirty="0"/>
              <a:t>6</a:t>
            </a:r>
            <a:r>
              <a:rPr lang="pt-BR" dirty="0"/>
              <a:t> </a:t>
            </a:r>
            <a:r>
              <a:rPr lang="pt-BR" b="1" dirty="0"/>
              <a:t>Estratégias:</a:t>
            </a:r>
            <a:endParaRPr lang="pt-BR" dirty="0"/>
          </a:p>
          <a:p>
            <a:r>
              <a:rPr lang="pt-BR" dirty="0"/>
              <a:t>16.1) realizar, em regime de colaboração, o </a:t>
            </a:r>
            <a:r>
              <a:rPr lang="pt-BR" b="1" dirty="0"/>
              <a:t>planejamento estratégico para dimensionamento da demanda </a:t>
            </a:r>
            <a:r>
              <a:rPr lang="pt-BR" dirty="0"/>
              <a:t>por formação continuada e fomentar a respectiva oferta por parte das instituições públicas de educação superior, de forma orgânica e articulada às políticas de formação dos Estados, do DF e dos Municípios;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12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63" y="116632"/>
            <a:ext cx="9144000" cy="106889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185524"/>
            <a:ext cx="91089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>
              <a:highlight>
                <a:srgbClr val="FFFF00"/>
              </a:highlight>
            </a:endParaRPr>
          </a:p>
          <a:p>
            <a:r>
              <a:rPr lang="pt-BR" b="1" dirty="0">
                <a:highlight>
                  <a:srgbClr val="FFFF00"/>
                </a:highlight>
              </a:rPr>
              <a:t>Meta 17:</a:t>
            </a:r>
            <a:r>
              <a:rPr lang="pt-BR" dirty="0"/>
              <a:t> </a:t>
            </a:r>
            <a:r>
              <a:rPr lang="pt-BR" b="1" dirty="0">
                <a:solidFill>
                  <a:srgbClr val="C00000"/>
                </a:solidFill>
              </a:rPr>
              <a:t>valorizar os (as) profissionais do magistério </a:t>
            </a:r>
            <a:r>
              <a:rPr lang="pt-BR" b="1" dirty="0"/>
              <a:t>das redes públicas de educação básica </a:t>
            </a:r>
            <a:r>
              <a:rPr lang="pt-BR" dirty="0"/>
              <a:t>de forma a </a:t>
            </a:r>
            <a:r>
              <a:rPr lang="pt-BR" b="1" dirty="0"/>
              <a:t>equiparar seu rendimento médio ao dos (as) demais profissionais com escolaridade equivalente</a:t>
            </a:r>
            <a:r>
              <a:rPr lang="pt-BR" dirty="0"/>
              <a:t>, até o final do sexto ano de vigência deste PNE.  </a:t>
            </a:r>
            <a:r>
              <a:rPr lang="pt-BR" b="1" dirty="0"/>
              <a:t>4 Estratégias:</a:t>
            </a:r>
            <a:endParaRPr lang="pt-BR" dirty="0"/>
          </a:p>
          <a:p>
            <a:endParaRPr lang="pt-BR" dirty="0"/>
          </a:p>
          <a:p>
            <a:r>
              <a:rPr lang="pt-BR" dirty="0"/>
              <a:t>17.1) constituir, por iniciativa do Ministério da Educação, até o final do primeiro ano de vigência deste PNE, fórum permanente, com representação da União, dos Estados, do Distrito Federal, dos Municípios e dos trabalhadores da educação, para acompanhamento da </a:t>
            </a:r>
            <a:r>
              <a:rPr lang="pt-BR" b="1" dirty="0">
                <a:solidFill>
                  <a:srgbClr val="C00000"/>
                </a:solidFill>
              </a:rPr>
              <a:t>atualização progressiva do valor do piso salarial nacional </a:t>
            </a:r>
            <a:r>
              <a:rPr lang="pt-BR" dirty="0"/>
              <a:t>para os profissionais do magistério público da educação básica;</a:t>
            </a:r>
          </a:p>
          <a:p>
            <a:endParaRPr lang="pt-BR" dirty="0"/>
          </a:p>
          <a:p>
            <a:r>
              <a:rPr lang="pt-BR" dirty="0"/>
              <a:t>17.3) implementar, no âmbito da União, dos Estados, do Distrito Federal e dos Municípios, </a:t>
            </a:r>
            <a:r>
              <a:rPr lang="pt-BR" b="1" dirty="0">
                <a:solidFill>
                  <a:srgbClr val="C00000"/>
                </a:solidFill>
              </a:rPr>
              <a:t>planos de Carreira </a:t>
            </a:r>
            <a:r>
              <a:rPr lang="pt-BR" dirty="0"/>
              <a:t>para os (as) profissionais do magistério das redes públicas de educação básica, observados os critérios estabelecidos na </a:t>
            </a:r>
            <a:r>
              <a:rPr lang="pt-BR" u="sng" dirty="0">
                <a:hlinkClick r:id="rId3"/>
              </a:rPr>
              <a:t>Lei n</a:t>
            </a:r>
            <a:r>
              <a:rPr lang="pt-BR" u="sng" baseline="30000" dirty="0">
                <a:hlinkClick r:id="rId3"/>
              </a:rPr>
              <a:t>o</a:t>
            </a:r>
            <a:r>
              <a:rPr lang="pt-BR" u="sng" dirty="0">
                <a:hlinkClick r:id="rId3"/>
              </a:rPr>
              <a:t> 11.738, de 16 de julho de 2008</a:t>
            </a:r>
            <a:r>
              <a:rPr lang="pt-BR" dirty="0"/>
              <a:t>, com implantação gradual do </a:t>
            </a:r>
            <a:r>
              <a:rPr lang="pt-BR" b="1" dirty="0"/>
              <a:t>cumprimento da jornada de trabalho em um único estabelecimento escolar;</a:t>
            </a:r>
          </a:p>
          <a:p>
            <a:endParaRPr lang="pt-BR" b="1" dirty="0"/>
          </a:p>
          <a:p>
            <a:r>
              <a:rPr lang="pt-BR" b="1" dirty="0">
                <a:solidFill>
                  <a:srgbClr val="C00000"/>
                </a:solidFill>
              </a:rPr>
              <a:t>Ameaças rede estadual (Res. 5531, 5532 e 5549/17): </a:t>
            </a:r>
            <a:r>
              <a:rPr lang="pt-BR" dirty="0">
                <a:solidFill>
                  <a:srgbClr val="C00000"/>
                </a:solidFill>
              </a:rPr>
              <a:t>fechamento de turmas, turnos e escolas; lotação dos professores que podem dar aulas em até 5 escolas (</a:t>
            </a:r>
            <a:r>
              <a:rPr lang="pt-BR" dirty="0" err="1">
                <a:solidFill>
                  <a:srgbClr val="C00000"/>
                </a:solidFill>
              </a:rPr>
              <a:t>info</a:t>
            </a:r>
            <a:r>
              <a:rPr lang="pt-BR" dirty="0">
                <a:solidFill>
                  <a:srgbClr val="C00000"/>
                </a:solidFill>
              </a:rPr>
              <a:t> SEPE); superlotação de salas de aula; evasão de alunos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397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63" y="116632"/>
            <a:ext cx="9144000" cy="106889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185524"/>
            <a:ext cx="91089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highlight>
                  <a:srgbClr val="FFFF00"/>
                </a:highlight>
              </a:rPr>
              <a:t>Meta 18:</a:t>
            </a:r>
            <a:r>
              <a:rPr lang="pt-BR" dirty="0">
                <a:highlight>
                  <a:srgbClr val="FFFF00"/>
                </a:highlight>
              </a:rPr>
              <a:t> </a:t>
            </a:r>
            <a:r>
              <a:rPr lang="pt-BR" dirty="0"/>
              <a:t>assegurar, no prazo de 2 (dois) anos, a existência de </a:t>
            </a:r>
            <a:r>
              <a:rPr lang="pt-BR" b="1" dirty="0"/>
              <a:t>planos de Carreira </a:t>
            </a:r>
            <a:r>
              <a:rPr lang="pt-BR" dirty="0"/>
              <a:t>para os (as) profissionais da educação básica e superior pública de todos os sistemas de ensino e, para o plano de Carreira dos (as) profissionais da educação básica pública, tomar como referência o </a:t>
            </a:r>
            <a:r>
              <a:rPr lang="pt-BR" b="1" dirty="0"/>
              <a:t>piso salarial nacional profissional</a:t>
            </a:r>
            <a:r>
              <a:rPr lang="pt-BR" dirty="0"/>
              <a:t>, definido em lei federal, nos termos do </a:t>
            </a:r>
            <a:r>
              <a:rPr lang="pt-BR" u="sng" dirty="0">
                <a:hlinkClick r:id="rId3"/>
              </a:rPr>
              <a:t>inciso VIII do art. 206 da Constituição Federal</a:t>
            </a:r>
            <a:r>
              <a:rPr lang="pt-BR" dirty="0"/>
              <a:t>. </a:t>
            </a:r>
            <a:r>
              <a:rPr lang="pt-BR" b="1" dirty="0"/>
              <a:t>8</a:t>
            </a:r>
            <a:r>
              <a:rPr lang="pt-BR" dirty="0"/>
              <a:t> </a:t>
            </a:r>
            <a:r>
              <a:rPr lang="pt-BR" b="1" dirty="0"/>
              <a:t>Estratégias:</a:t>
            </a:r>
            <a:endParaRPr lang="pt-BR" dirty="0"/>
          </a:p>
          <a:p>
            <a:r>
              <a:rPr lang="pt-BR" dirty="0"/>
              <a:t>18.1) estruturar as redes públicas de educação básica de modo que, até o início do terceiro ano de vigência deste PNE, 90% (noventa por cento), no mínimo, dos respectivos profissionais do magistério e 50% (cinquenta por cento), no mínimo, dos respectivos profissionais da educação não docentes sejam </a:t>
            </a:r>
            <a:r>
              <a:rPr lang="pt-BR" b="1" dirty="0"/>
              <a:t>ocupantes de </a:t>
            </a:r>
            <a:r>
              <a:rPr lang="pt-BR" b="1" dirty="0">
                <a:solidFill>
                  <a:srgbClr val="C00000"/>
                </a:solidFill>
              </a:rPr>
              <a:t>cargos de provimento efetivo </a:t>
            </a:r>
            <a:r>
              <a:rPr lang="pt-BR" dirty="0"/>
              <a:t>e </a:t>
            </a:r>
            <a:r>
              <a:rPr lang="pt-BR" b="1" dirty="0"/>
              <a:t>estejam em exercício nas redes escolares a que se encontrem vinculados</a:t>
            </a:r>
            <a:r>
              <a:rPr lang="pt-BR" dirty="0"/>
              <a:t>;</a:t>
            </a:r>
          </a:p>
          <a:p>
            <a:r>
              <a:rPr lang="pt-BR" dirty="0"/>
              <a:t>18.4) prever, nos planos de Carreira dos profissionais da educação dos Estados, do Distrito Federal e dos Municípios, </a:t>
            </a:r>
            <a:r>
              <a:rPr lang="pt-BR" b="1" dirty="0"/>
              <a:t>licenças remuneradas e incentivos para qualificação profissional,</a:t>
            </a:r>
            <a:r>
              <a:rPr lang="pt-BR" dirty="0"/>
              <a:t> inclusive em nível de pós-graduação stricto sensu;</a:t>
            </a:r>
          </a:p>
          <a:p>
            <a:endParaRPr lang="pt-BR" b="1" dirty="0">
              <a:highlight>
                <a:srgbClr val="FFFF00"/>
              </a:highlight>
            </a:endParaRPr>
          </a:p>
          <a:p>
            <a:r>
              <a:rPr lang="pt-BR" b="1" dirty="0">
                <a:highlight>
                  <a:srgbClr val="FFFF00"/>
                </a:highlight>
              </a:rPr>
              <a:t>Meta 7:</a:t>
            </a:r>
            <a:r>
              <a:rPr lang="pt-BR" dirty="0">
                <a:highlight>
                  <a:srgbClr val="FFFF00"/>
                </a:highlight>
              </a:rPr>
              <a:t> f</a:t>
            </a:r>
            <a:r>
              <a:rPr lang="pt-BR" dirty="0"/>
              <a:t>omentar </a:t>
            </a:r>
            <a:r>
              <a:rPr lang="pt-BR" b="1" dirty="0"/>
              <a:t>a qualidade da educação básica em todas as etapas e modalidades</a:t>
            </a:r>
            <a:r>
              <a:rPr lang="pt-BR" dirty="0"/>
              <a:t>, com melhoria do fluxo escolar e da aprendizagem de modo a atingir ...médias nacionais para o Ideb:</a:t>
            </a:r>
          </a:p>
          <a:p>
            <a:r>
              <a:rPr lang="pt-BR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36 Estratégias </a:t>
            </a:r>
          </a:p>
          <a:p>
            <a:r>
              <a:rPr lang="pt-BR" b="1" dirty="0">
                <a:solidFill>
                  <a:srgbClr val="0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7.31 </a:t>
            </a: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estabelecer ações efetivas especificamente voltadas para a </a:t>
            </a:r>
            <a:r>
              <a:rPr lang="pt-BR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promoção, prevenção, atenção e atendimento à saúde e à integridade física, mental e emocional </a:t>
            </a:r>
            <a:r>
              <a:rPr lang="pt-BR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dos (das) profissionais da educação, como condição para a melhoria da qualidade educacional;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218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gppege.org.br/ArquivosUpload/1/image/ANFOPE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063" y="116632"/>
            <a:ext cx="9144000" cy="1068892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0" y="1185524"/>
            <a:ext cx="910893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400" b="1" dirty="0">
                <a:solidFill>
                  <a:srgbClr val="C00000"/>
                </a:solidFill>
              </a:rPr>
              <a:t>DESAFIOS</a:t>
            </a:r>
            <a:r>
              <a:rPr lang="pt-BR" b="1" dirty="0">
                <a:solidFill>
                  <a:srgbClr val="C00000"/>
                </a:solidFill>
              </a:rPr>
              <a:t>:</a:t>
            </a:r>
          </a:p>
          <a:p>
            <a:pPr fontAlgn="base"/>
            <a:r>
              <a:rPr lang="pt-BR" b="1" dirty="0">
                <a:solidFill>
                  <a:srgbClr val="C00000"/>
                </a:solidFill>
              </a:rPr>
              <a:t>Piso nacional </a:t>
            </a:r>
            <a:r>
              <a:rPr lang="pt-BR" b="1" dirty="0"/>
              <a:t>dos professores </a:t>
            </a:r>
            <a:r>
              <a:rPr lang="pt-BR" dirty="0"/>
              <a:t>(2018): reajuste de 6,81% /R$ 2.298,80 de 2017 </a:t>
            </a:r>
          </a:p>
          <a:p>
            <a:pPr fontAlgn="base"/>
            <a:r>
              <a:rPr lang="pt-BR" dirty="0"/>
              <a:t>R$ 2.455,35 -  40 horas semanais ou 200 horas mensais / formação em nível médio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t-BR" dirty="0"/>
              <a:t> 27+ 13h</a:t>
            </a:r>
          </a:p>
          <a:p>
            <a:pPr fontAlgn="base"/>
            <a:r>
              <a:rPr lang="pt-BR" dirty="0"/>
              <a:t>R$ 1.841, 51 - 30 horas semanais ou 150 horas mensais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pt-BR" dirty="0"/>
              <a:t>20 + 10 h</a:t>
            </a:r>
          </a:p>
          <a:p>
            <a:pPr fontAlgn="base"/>
            <a:r>
              <a:rPr lang="pt-BR" dirty="0"/>
              <a:t>R$ 1.534, 59 - 25 horas semanais ou 125 horas mensais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pt-BR" dirty="0"/>
              <a:t>  17,5 + 7,5 h </a:t>
            </a:r>
          </a:p>
          <a:p>
            <a:pPr fontAlgn="base"/>
            <a:r>
              <a:rPr lang="pt-BR" dirty="0"/>
              <a:t>R$ 1.227, 68 - 20 horas semanais ou 100 horas mensais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→   13,5 + 6,5 h</a:t>
            </a:r>
            <a:endParaRPr lang="pt-BR" dirty="0"/>
          </a:p>
          <a:p>
            <a:pPr fontAlgn="base"/>
            <a:endParaRPr lang="pt-BR" dirty="0"/>
          </a:p>
          <a:p>
            <a:pPr fontAlgn="base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Observatório do PNE (Movimento Todos Pela Educação), atualmente, </a:t>
            </a:r>
            <a:r>
              <a:rPr lang="pt-BR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rendimento médio dos professores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corresponde a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52,5%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do valor recebido por outros profissionais com a mesma escolaridade (Pnad 2015)</a:t>
            </a:r>
          </a:p>
          <a:p>
            <a:pPr fontAlgn="base"/>
            <a:endParaRPr lang="pt-BR" dirty="0"/>
          </a:p>
          <a:p>
            <a:pPr fontAlgn="base"/>
            <a:r>
              <a:rPr lang="pt-BR" dirty="0"/>
              <a:t>META 18: Plano de carreira e remuneração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→ conjunto de cargos → providos por concurso público → posições escalonadas → critérios claros estabelecidos → aumento da remuneração → piso salarial nacional como mínimo inicial → tempo de interação com alunos limite 2/3 da carga horária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1596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4FDA6D13AE1247A9B0C79979AB1262" ma:contentTypeVersion="18" ma:contentTypeDescription="Crie um novo documento." ma:contentTypeScope="" ma:versionID="83a184262e473aeceb778863e87505bf">
  <xsd:schema xmlns:xsd="http://www.w3.org/2001/XMLSchema" xmlns:xs="http://www.w3.org/2001/XMLSchema" xmlns:p="http://schemas.microsoft.com/office/2006/metadata/properties" xmlns:ns2="e461758b-926b-44e9-b618-2ebbf9c7904c" xmlns:ns3="5b029b56-3411-473c-8dc4-47702cfa7f09" targetNamespace="http://schemas.microsoft.com/office/2006/metadata/properties" ma:root="true" ma:fieldsID="fcb0e20cc688b2b1cbd0e5fa140ef4b3" ns2:_="" ns3:_="">
    <xsd:import namespace="e461758b-926b-44e9-b618-2ebbf9c7904c"/>
    <xsd:import namespace="5b029b56-3411-473c-8dc4-47702cfa7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1758b-926b-44e9-b618-2ebbf9c790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f071e9a-c5f5-413c-99f8-544067b830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29b56-3411-473c-8dc4-47702cfa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8e03233-003e-466b-8a0b-74bd81e32b73}" ma:internalName="TaxCatchAll" ma:showField="CatchAllData" ma:web="5b029b56-3411-473c-8dc4-47702cfa7f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029b56-3411-473c-8dc4-47702cfa7f09" xsi:nil="true"/>
    <lcf76f155ced4ddcb4097134ff3c332f xmlns="e461758b-926b-44e9-b618-2ebbf9c790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BAAEAC5-DBE3-478A-8DFB-0F4AF7E34D7E}"/>
</file>

<file path=customXml/itemProps2.xml><?xml version="1.0" encoding="utf-8"?>
<ds:datastoreItem xmlns:ds="http://schemas.openxmlformats.org/officeDocument/2006/customXml" ds:itemID="{285F8452-42DD-4668-A650-E7F228797325}"/>
</file>

<file path=customXml/itemProps3.xml><?xml version="1.0" encoding="utf-8"?>
<ds:datastoreItem xmlns:ds="http://schemas.openxmlformats.org/officeDocument/2006/customXml" ds:itemID="{C4DEB311-B3F9-4FC0-99B7-2916208EE0BB}"/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1714</Words>
  <Application>Microsoft Office PowerPoint</Application>
  <PresentationFormat>Apresentação na tela (4:3)</PresentationFormat>
  <Paragraphs>139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Courier New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LUCILIA </cp:lastModifiedBy>
  <cp:revision>200</cp:revision>
  <dcterms:modified xsi:type="dcterms:W3CDTF">2018-06-15T04:21:26Z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0x010100544FDA6D13AE1247A9B0C79979AB1262</vt:lpwstr>
  </property>
</Properties>
</file>