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diagrams/data1.xml" ContentType="application/vnd.openxmlformats-officedocument.drawingml.diagramData+xml"/>
  <Override PartName="/ppt/presentation.xml" ContentType="application/vnd.openxmlformats-officedocument.presentationml.presentation.main+xml"/>
  <Override PartName="/ppt/slides/slide4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2" r:id="rId1"/>
  </p:sldMasterIdLst>
  <p:notesMasterIdLst>
    <p:notesMasterId r:id="rId17"/>
  </p:notesMasterIdLst>
  <p:sldIdLst>
    <p:sldId id="257" r:id="rId2"/>
    <p:sldId id="258" r:id="rId3"/>
    <p:sldId id="288" r:id="rId4"/>
    <p:sldId id="262" r:id="rId5"/>
    <p:sldId id="289" r:id="rId6"/>
    <p:sldId id="290" r:id="rId7"/>
    <p:sldId id="291" r:id="rId8"/>
    <p:sldId id="292" r:id="rId9"/>
    <p:sldId id="293" r:id="rId10"/>
    <p:sldId id="294" r:id="rId11"/>
    <p:sldId id="295" r:id="rId12"/>
    <p:sldId id="283" r:id="rId13"/>
    <p:sldId id="298" r:id="rId14"/>
    <p:sldId id="300" r:id="rId15"/>
    <p:sldId id="302" r:id="rId1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09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2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BAB69BF-2980-4342-9F11-2B68E95E92DB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1E83559F-2D35-4643-AC95-20542C0F2365}">
      <dgm:prSet phldrT="[Texto]" custT="1"/>
      <dgm:spPr>
        <a:xfrm>
          <a:off x="430042" y="453"/>
          <a:ext cx="3210912" cy="1371341"/>
        </a:xfrm>
        <a:prstGeom prst="roundRect">
          <a:avLst>
            <a:gd name="adj" fmla="val 10000"/>
          </a:avLst>
        </a:prstGeom>
        <a:solidFill>
          <a:srgbClr val="3891A7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pt-BR" sz="3200" noProof="0" dirty="0" smtClean="0">
              <a:solidFill>
                <a:sysClr val="window" lastClr="FFFFFF"/>
              </a:solidFill>
              <a:latin typeface="Gill Sans MT"/>
              <a:ea typeface="+mn-ea"/>
              <a:cs typeface="+mn-cs"/>
            </a:rPr>
            <a:t>1-regulamentação</a:t>
          </a:r>
          <a:endParaRPr lang="pt-BR" sz="3200" dirty="0">
            <a:solidFill>
              <a:sysClr val="window" lastClr="FFFFFF"/>
            </a:solidFill>
            <a:latin typeface="Gill Sans MT"/>
            <a:ea typeface="+mn-ea"/>
            <a:cs typeface="+mn-cs"/>
          </a:endParaRPr>
        </a:p>
      </dgm:t>
    </dgm:pt>
    <dgm:pt modelId="{C99A9272-7817-4291-B0B0-487C07D571A5}" type="parTrans" cxnId="{0C2BCB7D-7BBA-4FE6-B26E-E49E0624CA68}">
      <dgm:prSet/>
      <dgm:spPr/>
      <dgm:t>
        <a:bodyPr/>
        <a:lstStyle/>
        <a:p>
          <a:endParaRPr lang="pt-BR"/>
        </a:p>
      </dgm:t>
    </dgm:pt>
    <dgm:pt modelId="{56926580-1119-4DFE-BA6C-F37EBC10DB3A}" type="sibTrans" cxnId="{0C2BCB7D-7BBA-4FE6-B26E-E49E0624CA68}">
      <dgm:prSet/>
      <dgm:spPr/>
      <dgm:t>
        <a:bodyPr/>
        <a:lstStyle/>
        <a:p>
          <a:endParaRPr lang="pt-BR"/>
        </a:p>
      </dgm:t>
    </dgm:pt>
    <dgm:pt modelId="{D9376624-D366-4FBB-9ADB-6FE90A242BC2}">
      <dgm:prSet phldrT="[Texto]"/>
      <dgm:spPr>
        <a:xfrm>
          <a:off x="1072224" y="1714629"/>
          <a:ext cx="2194145" cy="1371341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3891A7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pt-BR" noProof="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Gill Sans MT"/>
              <a:ea typeface="+mn-ea"/>
              <a:cs typeface="+mn-cs"/>
            </a:rPr>
            <a:t>Previsão</a:t>
          </a:r>
          <a:r>
            <a:rPr lang="es-AR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Gill Sans MT"/>
              <a:ea typeface="+mn-ea"/>
              <a:cs typeface="+mn-cs"/>
            </a:rPr>
            <a:t> constitucional</a:t>
          </a:r>
          <a:endParaRPr lang="pt-BR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Gill Sans MT"/>
            <a:ea typeface="+mn-ea"/>
            <a:cs typeface="+mn-cs"/>
          </a:endParaRPr>
        </a:p>
      </dgm:t>
    </dgm:pt>
    <dgm:pt modelId="{F3A6A4F9-FFB6-4452-AC2D-A89EAE42AD30}" type="parTrans" cxnId="{A5AAA6A7-38D2-4E4F-BAD1-6B44FBE0DEC8}">
      <dgm:prSet/>
      <dgm:spPr>
        <a:xfrm>
          <a:off x="751133" y="1371794"/>
          <a:ext cx="321091" cy="10285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28505"/>
              </a:lnTo>
              <a:lnTo>
                <a:pt x="321091" y="1028505"/>
              </a:lnTo>
            </a:path>
          </a:pathLst>
        </a:custGeom>
        <a:noFill/>
        <a:ln w="25400" cap="flat" cmpd="sng" algn="ctr">
          <a:solidFill>
            <a:srgbClr val="3891A7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pt-BR"/>
        </a:p>
      </dgm:t>
    </dgm:pt>
    <dgm:pt modelId="{75D4FA81-7CBC-4968-A3F3-5AA0D15C2850}" type="sibTrans" cxnId="{A5AAA6A7-38D2-4E4F-BAD1-6B44FBE0DEC8}">
      <dgm:prSet/>
      <dgm:spPr/>
      <dgm:t>
        <a:bodyPr/>
        <a:lstStyle/>
        <a:p>
          <a:endParaRPr lang="pt-BR"/>
        </a:p>
      </dgm:t>
    </dgm:pt>
    <dgm:pt modelId="{3D5A895D-E0CF-4E13-95CB-BA411C9B47C7}">
      <dgm:prSet phldrT="[Texto]" custT="1"/>
      <dgm:spPr>
        <a:xfrm>
          <a:off x="4326625" y="453"/>
          <a:ext cx="2742682" cy="1371341"/>
        </a:xfrm>
        <a:prstGeom prst="roundRect">
          <a:avLst>
            <a:gd name="adj" fmla="val 10000"/>
          </a:avLst>
        </a:prstGeom>
        <a:solidFill>
          <a:srgbClr val="3891A7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s-AR" sz="3600" dirty="0" smtClean="0">
              <a:solidFill>
                <a:sysClr val="window" lastClr="FFFFFF"/>
              </a:solidFill>
              <a:latin typeface="Gill Sans MT"/>
              <a:ea typeface="+mn-ea"/>
              <a:cs typeface="+mn-cs"/>
            </a:rPr>
            <a:t>2- propósito </a:t>
          </a:r>
          <a:endParaRPr lang="pt-BR" sz="3600" dirty="0">
            <a:solidFill>
              <a:sysClr val="window" lastClr="FFFFFF"/>
            </a:solidFill>
            <a:latin typeface="Gill Sans MT"/>
            <a:ea typeface="+mn-ea"/>
            <a:cs typeface="+mn-cs"/>
          </a:endParaRPr>
        </a:p>
      </dgm:t>
    </dgm:pt>
    <dgm:pt modelId="{6A778876-1151-4244-BDFA-35118438E125}" type="parTrans" cxnId="{85ED77C0-4310-471E-B032-BC12C8A6B0ED}">
      <dgm:prSet/>
      <dgm:spPr/>
      <dgm:t>
        <a:bodyPr/>
        <a:lstStyle/>
        <a:p>
          <a:endParaRPr lang="pt-BR"/>
        </a:p>
      </dgm:t>
    </dgm:pt>
    <dgm:pt modelId="{A8F765B9-0C5D-422A-A914-F47B420D79E8}" type="sibTrans" cxnId="{85ED77C0-4310-471E-B032-BC12C8A6B0ED}">
      <dgm:prSet/>
      <dgm:spPr/>
      <dgm:t>
        <a:bodyPr/>
        <a:lstStyle/>
        <a:p>
          <a:endParaRPr lang="pt-BR"/>
        </a:p>
      </dgm:t>
    </dgm:pt>
    <dgm:pt modelId="{E905BDD0-CEC3-4B5B-9DEF-747C53651D9D}">
      <dgm:prSet phldrT="[Texto]"/>
      <dgm:spPr>
        <a:xfrm>
          <a:off x="4875162" y="1714629"/>
          <a:ext cx="2194145" cy="1371341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3891A7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es-AR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Gill Sans MT"/>
              <a:ea typeface="+mn-ea"/>
              <a:cs typeface="+mn-cs"/>
            </a:rPr>
            <a:t>Sistema de </a:t>
          </a:r>
          <a:r>
            <a:rPr lang="pt-BR" noProof="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Gill Sans MT"/>
              <a:ea typeface="+mn-ea"/>
              <a:cs typeface="+mn-cs"/>
            </a:rPr>
            <a:t>ensino</a:t>
          </a:r>
          <a:r>
            <a:rPr lang="es-AR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Gill Sans MT"/>
              <a:ea typeface="+mn-ea"/>
              <a:cs typeface="+mn-cs"/>
            </a:rPr>
            <a:t> x </a:t>
          </a:r>
          <a:r>
            <a:rPr lang="pt-BR" noProof="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Gill Sans MT"/>
              <a:ea typeface="+mn-ea"/>
              <a:cs typeface="+mn-cs"/>
            </a:rPr>
            <a:t>sistema</a:t>
          </a:r>
          <a:r>
            <a:rPr lang="es-AR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Gill Sans MT"/>
              <a:ea typeface="+mn-ea"/>
              <a:cs typeface="+mn-cs"/>
            </a:rPr>
            <a:t> de </a:t>
          </a:r>
          <a:r>
            <a:rPr lang="pt-BR" noProof="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Gill Sans MT"/>
              <a:ea typeface="+mn-ea"/>
              <a:cs typeface="+mn-cs"/>
            </a:rPr>
            <a:t>educação</a:t>
          </a:r>
          <a:endParaRPr lang="pt-BR" noProof="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Gill Sans MT"/>
            <a:ea typeface="+mn-ea"/>
            <a:cs typeface="+mn-cs"/>
          </a:endParaRPr>
        </a:p>
      </dgm:t>
    </dgm:pt>
    <dgm:pt modelId="{C11D8CF7-18A8-40C6-BC5B-4B14B05E4910}" type="parTrans" cxnId="{E973BB49-D3D0-4DB3-88DA-1831B51F64D0}">
      <dgm:prSet/>
      <dgm:spPr>
        <a:xfrm>
          <a:off x="4600893" y="1371794"/>
          <a:ext cx="274268" cy="10285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28505"/>
              </a:lnTo>
              <a:lnTo>
                <a:pt x="274268" y="1028505"/>
              </a:lnTo>
            </a:path>
          </a:pathLst>
        </a:custGeom>
        <a:noFill/>
        <a:ln w="25400" cap="flat" cmpd="sng" algn="ctr">
          <a:solidFill>
            <a:srgbClr val="3891A7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pt-BR"/>
        </a:p>
      </dgm:t>
    </dgm:pt>
    <dgm:pt modelId="{93EF76EF-060D-45CA-AE2E-C8EF343F71FF}" type="sibTrans" cxnId="{E973BB49-D3D0-4DB3-88DA-1831B51F64D0}">
      <dgm:prSet/>
      <dgm:spPr/>
      <dgm:t>
        <a:bodyPr/>
        <a:lstStyle/>
        <a:p>
          <a:endParaRPr lang="pt-BR"/>
        </a:p>
      </dgm:t>
    </dgm:pt>
    <dgm:pt modelId="{67D076D1-DD39-4B85-9A55-F6E901420463}">
      <dgm:prSet phldrT="[Texto]"/>
      <dgm:spPr>
        <a:xfrm>
          <a:off x="4875162" y="3428805"/>
          <a:ext cx="2194145" cy="1371341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3891A7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pt-BR" noProof="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Gill Sans MT"/>
              <a:ea typeface="+mn-ea"/>
              <a:cs typeface="+mn-cs"/>
            </a:rPr>
            <a:t>Unidade</a:t>
          </a:r>
          <a:r>
            <a:rPr lang="es-AR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Gill Sans MT"/>
              <a:ea typeface="+mn-ea"/>
              <a:cs typeface="+mn-cs"/>
            </a:rPr>
            <a:t> </a:t>
          </a:r>
          <a:r>
            <a:rPr lang="pt-BR" noProof="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Gill Sans MT"/>
              <a:ea typeface="+mn-ea"/>
              <a:cs typeface="+mn-cs"/>
            </a:rPr>
            <a:t>na</a:t>
          </a:r>
          <a:r>
            <a:rPr lang="es-AR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Gill Sans MT"/>
              <a:ea typeface="+mn-ea"/>
              <a:cs typeface="+mn-cs"/>
            </a:rPr>
            <a:t> </a:t>
          </a:r>
          <a:r>
            <a:rPr lang="pt-BR" noProof="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Gill Sans MT"/>
              <a:ea typeface="+mn-ea"/>
              <a:cs typeface="+mn-cs"/>
            </a:rPr>
            <a:t>diversidade</a:t>
          </a:r>
          <a:endParaRPr lang="pt-BR" noProof="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Gill Sans MT"/>
            <a:ea typeface="+mn-ea"/>
            <a:cs typeface="+mn-cs"/>
          </a:endParaRPr>
        </a:p>
      </dgm:t>
    </dgm:pt>
    <dgm:pt modelId="{3BF55E8B-2355-4DF1-B1C1-7AC0B61D2CB2}" type="parTrans" cxnId="{3E695F34-9CD0-4BC2-A505-574B83A0EB27}">
      <dgm:prSet/>
      <dgm:spPr>
        <a:xfrm>
          <a:off x="4600893" y="1371794"/>
          <a:ext cx="274268" cy="27426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42682"/>
              </a:lnTo>
              <a:lnTo>
                <a:pt x="274268" y="2742682"/>
              </a:lnTo>
            </a:path>
          </a:pathLst>
        </a:custGeom>
        <a:noFill/>
        <a:ln w="25400" cap="flat" cmpd="sng" algn="ctr">
          <a:solidFill>
            <a:srgbClr val="3891A7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pt-BR"/>
        </a:p>
      </dgm:t>
    </dgm:pt>
    <dgm:pt modelId="{A7B03C52-2AAB-4012-97E2-E23967E668A9}" type="sibTrans" cxnId="{3E695F34-9CD0-4BC2-A505-574B83A0EB27}">
      <dgm:prSet/>
      <dgm:spPr/>
      <dgm:t>
        <a:bodyPr/>
        <a:lstStyle/>
        <a:p>
          <a:endParaRPr lang="pt-BR"/>
        </a:p>
      </dgm:t>
    </dgm:pt>
    <dgm:pt modelId="{54109C37-82E4-4A03-AD4B-C4F45774AA39}" type="pres">
      <dgm:prSet presAssocID="{1BAB69BF-2980-4342-9F11-2B68E95E92DB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pt-BR"/>
        </a:p>
      </dgm:t>
    </dgm:pt>
    <dgm:pt modelId="{D3CA2570-44BB-4E7D-ADAD-F34E607AF2DD}" type="pres">
      <dgm:prSet presAssocID="{1E83559F-2D35-4643-AC95-20542C0F2365}" presName="root" presStyleCnt="0"/>
      <dgm:spPr/>
    </dgm:pt>
    <dgm:pt modelId="{5CF4260B-1089-4D82-B7EC-196E35C80553}" type="pres">
      <dgm:prSet presAssocID="{1E83559F-2D35-4643-AC95-20542C0F2365}" presName="rootComposite" presStyleCnt="0"/>
      <dgm:spPr/>
    </dgm:pt>
    <dgm:pt modelId="{C074274B-F83E-4969-9AED-BFCD0179A9F8}" type="pres">
      <dgm:prSet presAssocID="{1E83559F-2D35-4643-AC95-20542C0F2365}" presName="rootText" presStyleLbl="node1" presStyleIdx="0" presStyleCnt="2" custScaleX="139037"/>
      <dgm:spPr/>
      <dgm:t>
        <a:bodyPr/>
        <a:lstStyle/>
        <a:p>
          <a:endParaRPr lang="pt-BR"/>
        </a:p>
      </dgm:t>
    </dgm:pt>
    <dgm:pt modelId="{B560DF88-A9D1-4850-BA70-473E6DA7009D}" type="pres">
      <dgm:prSet presAssocID="{1E83559F-2D35-4643-AC95-20542C0F2365}" presName="rootConnector" presStyleLbl="node1" presStyleIdx="0" presStyleCnt="2"/>
      <dgm:spPr/>
      <dgm:t>
        <a:bodyPr/>
        <a:lstStyle/>
        <a:p>
          <a:endParaRPr lang="pt-BR"/>
        </a:p>
      </dgm:t>
    </dgm:pt>
    <dgm:pt modelId="{CD30BC5D-21AC-4227-B7DB-2A36A3266E7F}" type="pres">
      <dgm:prSet presAssocID="{1E83559F-2D35-4643-AC95-20542C0F2365}" presName="childShape" presStyleCnt="0"/>
      <dgm:spPr/>
    </dgm:pt>
    <dgm:pt modelId="{E0D6A291-9BC8-49D6-A49F-F2C877901695}" type="pres">
      <dgm:prSet presAssocID="{F3A6A4F9-FFB6-4452-AC2D-A89EAE42AD30}" presName="Name13" presStyleLbl="parChTrans1D2" presStyleIdx="0" presStyleCnt="3"/>
      <dgm:spPr/>
      <dgm:t>
        <a:bodyPr/>
        <a:lstStyle/>
        <a:p>
          <a:endParaRPr lang="pt-BR"/>
        </a:p>
      </dgm:t>
    </dgm:pt>
    <dgm:pt modelId="{1147F6E0-EAEC-4674-B70C-C17148039031}" type="pres">
      <dgm:prSet presAssocID="{D9376624-D366-4FBB-9ADB-6FE90A242BC2}" presName="childText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B3FE7E1-F5F3-4BC1-A040-5D258720CDFE}" type="pres">
      <dgm:prSet presAssocID="{3D5A895D-E0CF-4E13-95CB-BA411C9B47C7}" presName="root" presStyleCnt="0"/>
      <dgm:spPr/>
    </dgm:pt>
    <dgm:pt modelId="{4762A7BC-655E-43F8-80EE-8E1E2B9A193E}" type="pres">
      <dgm:prSet presAssocID="{3D5A895D-E0CF-4E13-95CB-BA411C9B47C7}" presName="rootComposite" presStyleCnt="0"/>
      <dgm:spPr/>
    </dgm:pt>
    <dgm:pt modelId="{47A78C7C-43BE-4DAA-8F37-02F9118FC91B}" type="pres">
      <dgm:prSet presAssocID="{3D5A895D-E0CF-4E13-95CB-BA411C9B47C7}" presName="rootText" presStyleLbl="node1" presStyleIdx="1" presStyleCnt="2"/>
      <dgm:spPr/>
      <dgm:t>
        <a:bodyPr/>
        <a:lstStyle/>
        <a:p>
          <a:endParaRPr lang="pt-BR"/>
        </a:p>
      </dgm:t>
    </dgm:pt>
    <dgm:pt modelId="{E0139382-6CF4-4871-9CB9-04B2BF1F2FA1}" type="pres">
      <dgm:prSet presAssocID="{3D5A895D-E0CF-4E13-95CB-BA411C9B47C7}" presName="rootConnector" presStyleLbl="node1" presStyleIdx="1" presStyleCnt="2"/>
      <dgm:spPr/>
      <dgm:t>
        <a:bodyPr/>
        <a:lstStyle/>
        <a:p>
          <a:endParaRPr lang="pt-BR"/>
        </a:p>
      </dgm:t>
    </dgm:pt>
    <dgm:pt modelId="{40BC2B93-22FC-4719-AAB2-0E4A64BDA222}" type="pres">
      <dgm:prSet presAssocID="{3D5A895D-E0CF-4E13-95CB-BA411C9B47C7}" presName="childShape" presStyleCnt="0"/>
      <dgm:spPr/>
    </dgm:pt>
    <dgm:pt modelId="{468BD5F7-A013-4635-BE2F-941581084C40}" type="pres">
      <dgm:prSet presAssocID="{C11D8CF7-18A8-40C6-BC5B-4B14B05E4910}" presName="Name13" presStyleLbl="parChTrans1D2" presStyleIdx="1" presStyleCnt="3"/>
      <dgm:spPr/>
      <dgm:t>
        <a:bodyPr/>
        <a:lstStyle/>
        <a:p>
          <a:endParaRPr lang="pt-BR"/>
        </a:p>
      </dgm:t>
    </dgm:pt>
    <dgm:pt modelId="{4DEAFFCD-1324-48A0-AA43-E43F0667FE93}" type="pres">
      <dgm:prSet presAssocID="{E905BDD0-CEC3-4B5B-9DEF-747C53651D9D}" presName="childText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77E77035-955C-4597-9CE6-004469861661}" type="pres">
      <dgm:prSet presAssocID="{3BF55E8B-2355-4DF1-B1C1-7AC0B61D2CB2}" presName="Name13" presStyleLbl="parChTrans1D2" presStyleIdx="2" presStyleCnt="3"/>
      <dgm:spPr/>
      <dgm:t>
        <a:bodyPr/>
        <a:lstStyle/>
        <a:p>
          <a:endParaRPr lang="pt-BR"/>
        </a:p>
      </dgm:t>
    </dgm:pt>
    <dgm:pt modelId="{4B6A6234-1A49-4D73-95A1-6D72E555122F}" type="pres">
      <dgm:prSet presAssocID="{67D076D1-DD39-4B85-9A55-F6E901420463}" presName="childText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8EA8A3BD-54C7-4F13-9046-23A9E882D87B}" type="presOf" srcId="{3D5A895D-E0CF-4E13-95CB-BA411C9B47C7}" destId="{E0139382-6CF4-4871-9CB9-04B2BF1F2FA1}" srcOrd="1" destOrd="0" presId="urn:microsoft.com/office/officeart/2005/8/layout/hierarchy3"/>
    <dgm:cxn modelId="{3E695F34-9CD0-4BC2-A505-574B83A0EB27}" srcId="{3D5A895D-E0CF-4E13-95CB-BA411C9B47C7}" destId="{67D076D1-DD39-4B85-9A55-F6E901420463}" srcOrd="1" destOrd="0" parTransId="{3BF55E8B-2355-4DF1-B1C1-7AC0B61D2CB2}" sibTransId="{A7B03C52-2AAB-4012-97E2-E23967E668A9}"/>
    <dgm:cxn modelId="{CEAE5100-146F-4F67-B8AD-22127B183360}" type="presOf" srcId="{3D5A895D-E0CF-4E13-95CB-BA411C9B47C7}" destId="{47A78C7C-43BE-4DAA-8F37-02F9118FC91B}" srcOrd="0" destOrd="0" presId="urn:microsoft.com/office/officeart/2005/8/layout/hierarchy3"/>
    <dgm:cxn modelId="{013A32E3-6DCF-4498-8F7A-AA35DE7F7AAB}" type="presOf" srcId="{67D076D1-DD39-4B85-9A55-F6E901420463}" destId="{4B6A6234-1A49-4D73-95A1-6D72E555122F}" srcOrd="0" destOrd="0" presId="urn:microsoft.com/office/officeart/2005/8/layout/hierarchy3"/>
    <dgm:cxn modelId="{85ED77C0-4310-471E-B032-BC12C8A6B0ED}" srcId="{1BAB69BF-2980-4342-9F11-2B68E95E92DB}" destId="{3D5A895D-E0CF-4E13-95CB-BA411C9B47C7}" srcOrd="1" destOrd="0" parTransId="{6A778876-1151-4244-BDFA-35118438E125}" sibTransId="{A8F765B9-0C5D-422A-A914-F47B420D79E8}"/>
    <dgm:cxn modelId="{0C2BCB7D-7BBA-4FE6-B26E-E49E0624CA68}" srcId="{1BAB69BF-2980-4342-9F11-2B68E95E92DB}" destId="{1E83559F-2D35-4643-AC95-20542C0F2365}" srcOrd="0" destOrd="0" parTransId="{C99A9272-7817-4291-B0B0-487C07D571A5}" sibTransId="{56926580-1119-4DFE-BA6C-F37EBC10DB3A}"/>
    <dgm:cxn modelId="{D6409CBD-A728-4EB6-B00A-42C2C19C132D}" type="presOf" srcId="{E905BDD0-CEC3-4B5B-9DEF-747C53651D9D}" destId="{4DEAFFCD-1324-48A0-AA43-E43F0667FE93}" srcOrd="0" destOrd="0" presId="urn:microsoft.com/office/officeart/2005/8/layout/hierarchy3"/>
    <dgm:cxn modelId="{A5AAA6A7-38D2-4E4F-BAD1-6B44FBE0DEC8}" srcId="{1E83559F-2D35-4643-AC95-20542C0F2365}" destId="{D9376624-D366-4FBB-9ADB-6FE90A242BC2}" srcOrd="0" destOrd="0" parTransId="{F3A6A4F9-FFB6-4452-AC2D-A89EAE42AD30}" sibTransId="{75D4FA81-7CBC-4968-A3F3-5AA0D15C2850}"/>
    <dgm:cxn modelId="{BED476BE-0354-4E63-A9F6-298597CAD9FA}" type="presOf" srcId="{1E83559F-2D35-4643-AC95-20542C0F2365}" destId="{C074274B-F83E-4969-9AED-BFCD0179A9F8}" srcOrd="0" destOrd="0" presId="urn:microsoft.com/office/officeart/2005/8/layout/hierarchy3"/>
    <dgm:cxn modelId="{2CD6CB2C-D05F-4F18-A386-67FB97D620EA}" type="presOf" srcId="{D9376624-D366-4FBB-9ADB-6FE90A242BC2}" destId="{1147F6E0-EAEC-4674-B70C-C17148039031}" srcOrd="0" destOrd="0" presId="urn:microsoft.com/office/officeart/2005/8/layout/hierarchy3"/>
    <dgm:cxn modelId="{E973BB49-D3D0-4DB3-88DA-1831B51F64D0}" srcId="{3D5A895D-E0CF-4E13-95CB-BA411C9B47C7}" destId="{E905BDD0-CEC3-4B5B-9DEF-747C53651D9D}" srcOrd="0" destOrd="0" parTransId="{C11D8CF7-18A8-40C6-BC5B-4B14B05E4910}" sibTransId="{93EF76EF-060D-45CA-AE2E-C8EF343F71FF}"/>
    <dgm:cxn modelId="{8BB8EBD8-0AA9-4110-B59B-281CD4DB42E8}" type="presOf" srcId="{F3A6A4F9-FFB6-4452-AC2D-A89EAE42AD30}" destId="{E0D6A291-9BC8-49D6-A49F-F2C877901695}" srcOrd="0" destOrd="0" presId="urn:microsoft.com/office/officeart/2005/8/layout/hierarchy3"/>
    <dgm:cxn modelId="{20D50CB1-7568-43A2-9233-0386AF083E2F}" type="presOf" srcId="{1E83559F-2D35-4643-AC95-20542C0F2365}" destId="{B560DF88-A9D1-4850-BA70-473E6DA7009D}" srcOrd="1" destOrd="0" presId="urn:microsoft.com/office/officeart/2005/8/layout/hierarchy3"/>
    <dgm:cxn modelId="{62E500EB-9066-4680-B83F-DA8117AFBF1E}" type="presOf" srcId="{3BF55E8B-2355-4DF1-B1C1-7AC0B61D2CB2}" destId="{77E77035-955C-4597-9CE6-004469861661}" srcOrd="0" destOrd="0" presId="urn:microsoft.com/office/officeart/2005/8/layout/hierarchy3"/>
    <dgm:cxn modelId="{DB1F4980-DF26-43CA-858D-CFBE75F3AA65}" type="presOf" srcId="{1BAB69BF-2980-4342-9F11-2B68E95E92DB}" destId="{54109C37-82E4-4A03-AD4B-C4F45774AA39}" srcOrd="0" destOrd="0" presId="urn:microsoft.com/office/officeart/2005/8/layout/hierarchy3"/>
    <dgm:cxn modelId="{F4BB0B3A-7DCD-49AC-9C48-9A1CC3AB0E72}" type="presOf" srcId="{C11D8CF7-18A8-40C6-BC5B-4B14B05E4910}" destId="{468BD5F7-A013-4635-BE2F-941581084C40}" srcOrd="0" destOrd="0" presId="urn:microsoft.com/office/officeart/2005/8/layout/hierarchy3"/>
    <dgm:cxn modelId="{8AE726D4-E62C-46F1-8AF9-7211112333DE}" type="presParOf" srcId="{54109C37-82E4-4A03-AD4B-C4F45774AA39}" destId="{D3CA2570-44BB-4E7D-ADAD-F34E607AF2DD}" srcOrd="0" destOrd="0" presId="urn:microsoft.com/office/officeart/2005/8/layout/hierarchy3"/>
    <dgm:cxn modelId="{0E9AA447-ABB6-4E34-BE08-3F6AFB7DE43E}" type="presParOf" srcId="{D3CA2570-44BB-4E7D-ADAD-F34E607AF2DD}" destId="{5CF4260B-1089-4D82-B7EC-196E35C80553}" srcOrd="0" destOrd="0" presId="urn:microsoft.com/office/officeart/2005/8/layout/hierarchy3"/>
    <dgm:cxn modelId="{279DBC1E-A911-45AA-B059-B202F006278C}" type="presParOf" srcId="{5CF4260B-1089-4D82-B7EC-196E35C80553}" destId="{C074274B-F83E-4969-9AED-BFCD0179A9F8}" srcOrd="0" destOrd="0" presId="urn:microsoft.com/office/officeart/2005/8/layout/hierarchy3"/>
    <dgm:cxn modelId="{5E503B8F-CCBE-4429-BDC4-A0560D686C19}" type="presParOf" srcId="{5CF4260B-1089-4D82-B7EC-196E35C80553}" destId="{B560DF88-A9D1-4850-BA70-473E6DA7009D}" srcOrd="1" destOrd="0" presId="urn:microsoft.com/office/officeart/2005/8/layout/hierarchy3"/>
    <dgm:cxn modelId="{0E0D010B-786B-45B8-8B7A-2A47FFB91E9B}" type="presParOf" srcId="{D3CA2570-44BB-4E7D-ADAD-F34E607AF2DD}" destId="{CD30BC5D-21AC-4227-B7DB-2A36A3266E7F}" srcOrd="1" destOrd="0" presId="urn:microsoft.com/office/officeart/2005/8/layout/hierarchy3"/>
    <dgm:cxn modelId="{87670B9B-C512-4756-889A-C187EA93CAD9}" type="presParOf" srcId="{CD30BC5D-21AC-4227-B7DB-2A36A3266E7F}" destId="{E0D6A291-9BC8-49D6-A49F-F2C877901695}" srcOrd="0" destOrd="0" presId="urn:microsoft.com/office/officeart/2005/8/layout/hierarchy3"/>
    <dgm:cxn modelId="{C4E89F3D-52AE-4737-909D-5DE669E7DF63}" type="presParOf" srcId="{CD30BC5D-21AC-4227-B7DB-2A36A3266E7F}" destId="{1147F6E0-EAEC-4674-B70C-C17148039031}" srcOrd="1" destOrd="0" presId="urn:microsoft.com/office/officeart/2005/8/layout/hierarchy3"/>
    <dgm:cxn modelId="{55ED4A9B-0036-4C41-8FEF-D4FCFCD3232D}" type="presParOf" srcId="{54109C37-82E4-4A03-AD4B-C4F45774AA39}" destId="{4B3FE7E1-F5F3-4BC1-A040-5D258720CDFE}" srcOrd="1" destOrd="0" presId="urn:microsoft.com/office/officeart/2005/8/layout/hierarchy3"/>
    <dgm:cxn modelId="{93123345-AC4B-41A3-8BD4-FCCBBDCD440B}" type="presParOf" srcId="{4B3FE7E1-F5F3-4BC1-A040-5D258720CDFE}" destId="{4762A7BC-655E-43F8-80EE-8E1E2B9A193E}" srcOrd="0" destOrd="0" presId="urn:microsoft.com/office/officeart/2005/8/layout/hierarchy3"/>
    <dgm:cxn modelId="{EFA9BB48-4FAF-4FA4-AC0A-179BD947CC62}" type="presParOf" srcId="{4762A7BC-655E-43F8-80EE-8E1E2B9A193E}" destId="{47A78C7C-43BE-4DAA-8F37-02F9118FC91B}" srcOrd="0" destOrd="0" presId="urn:microsoft.com/office/officeart/2005/8/layout/hierarchy3"/>
    <dgm:cxn modelId="{ADE9E9B9-E030-4AE7-BA38-55A0C345DBE6}" type="presParOf" srcId="{4762A7BC-655E-43F8-80EE-8E1E2B9A193E}" destId="{E0139382-6CF4-4871-9CB9-04B2BF1F2FA1}" srcOrd="1" destOrd="0" presId="urn:microsoft.com/office/officeart/2005/8/layout/hierarchy3"/>
    <dgm:cxn modelId="{DF8E4595-D4C7-4188-B05B-CD5546F120AD}" type="presParOf" srcId="{4B3FE7E1-F5F3-4BC1-A040-5D258720CDFE}" destId="{40BC2B93-22FC-4719-AAB2-0E4A64BDA222}" srcOrd="1" destOrd="0" presId="urn:microsoft.com/office/officeart/2005/8/layout/hierarchy3"/>
    <dgm:cxn modelId="{00C6B185-3C43-4F00-BFA6-7ECAE8185FC7}" type="presParOf" srcId="{40BC2B93-22FC-4719-AAB2-0E4A64BDA222}" destId="{468BD5F7-A013-4635-BE2F-941581084C40}" srcOrd="0" destOrd="0" presId="urn:microsoft.com/office/officeart/2005/8/layout/hierarchy3"/>
    <dgm:cxn modelId="{60C36B19-0D46-4223-9287-4943C57BD822}" type="presParOf" srcId="{40BC2B93-22FC-4719-AAB2-0E4A64BDA222}" destId="{4DEAFFCD-1324-48A0-AA43-E43F0667FE93}" srcOrd="1" destOrd="0" presId="urn:microsoft.com/office/officeart/2005/8/layout/hierarchy3"/>
    <dgm:cxn modelId="{E6FE2003-0428-464E-9487-A77988B5645E}" type="presParOf" srcId="{40BC2B93-22FC-4719-AAB2-0E4A64BDA222}" destId="{77E77035-955C-4597-9CE6-004469861661}" srcOrd="2" destOrd="0" presId="urn:microsoft.com/office/officeart/2005/8/layout/hierarchy3"/>
    <dgm:cxn modelId="{722663DB-4B8E-476B-B2B5-1ED40FBA5D9C}" type="presParOf" srcId="{40BC2B93-22FC-4719-AAB2-0E4A64BDA222}" destId="{4B6A6234-1A49-4D73-95A1-6D72E555122F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74274B-F83E-4969-9AED-BFCD0179A9F8}">
      <dsp:nvSpPr>
        <dsp:cNvPr id="0" name=""/>
        <dsp:cNvSpPr/>
      </dsp:nvSpPr>
      <dsp:spPr>
        <a:xfrm>
          <a:off x="720073" y="93"/>
          <a:ext cx="3813915" cy="1371546"/>
        </a:xfrm>
        <a:prstGeom prst="roundRect">
          <a:avLst>
            <a:gd name="adj" fmla="val 10000"/>
          </a:avLst>
        </a:prstGeom>
        <a:solidFill>
          <a:srgbClr val="3891A7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3200" kern="1200" noProof="0" dirty="0" smtClean="0">
              <a:solidFill>
                <a:sysClr val="window" lastClr="FFFFFF"/>
              </a:solidFill>
              <a:latin typeface="Gill Sans MT"/>
              <a:ea typeface="+mn-ea"/>
              <a:cs typeface="+mn-cs"/>
            </a:rPr>
            <a:t>1-regulamentação</a:t>
          </a:r>
          <a:endParaRPr lang="pt-BR" sz="3200" kern="1200" dirty="0">
            <a:solidFill>
              <a:sysClr val="window" lastClr="FFFFFF"/>
            </a:solidFill>
            <a:latin typeface="Gill Sans MT"/>
            <a:ea typeface="+mn-ea"/>
            <a:cs typeface="+mn-cs"/>
          </a:endParaRPr>
        </a:p>
      </dsp:txBody>
      <dsp:txXfrm>
        <a:off x="760244" y="40264"/>
        <a:ext cx="3733573" cy="1291204"/>
      </dsp:txXfrm>
    </dsp:sp>
    <dsp:sp modelId="{E0D6A291-9BC8-49D6-A49F-F2C877901695}">
      <dsp:nvSpPr>
        <dsp:cNvPr id="0" name=""/>
        <dsp:cNvSpPr/>
      </dsp:nvSpPr>
      <dsp:spPr>
        <a:xfrm>
          <a:off x="1101465" y="1371639"/>
          <a:ext cx="381391" cy="10286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28505"/>
              </a:lnTo>
              <a:lnTo>
                <a:pt x="321091" y="1028505"/>
              </a:lnTo>
            </a:path>
          </a:pathLst>
        </a:custGeom>
        <a:noFill/>
        <a:ln w="25400" cap="flat" cmpd="sng" algn="ctr">
          <a:solidFill>
            <a:srgbClr val="3891A7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147F6E0-EAEC-4674-B70C-C17148039031}">
      <dsp:nvSpPr>
        <dsp:cNvPr id="0" name=""/>
        <dsp:cNvSpPr/>
      </dsp:nvSpPr>
      <dsp:spPr>
        <a:xfrm>
          <a:off x="1482856" y="1714526"/>
          <a:ext cx="2194474" cy="1371546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3891A7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300" kern="1200" noProof="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Gill Sans MT"/>
              <a:ea typeface="+mn-ea"/>
              <a:cs typeface="+mn-cs"/>
            </a:rPr>
            <a:t>Previsão</a:t>
          </a:r>
          <a:r>
            <a:rPr lang="es-AR" sz="23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Gill Sans MT"/>
              <a:ea typeface="+mn-ea"/>
              <a:cs typeface="+mn-cs"/>
            </a:rPr>
            <a:t> constitucional</a:t>
          </a:r>
          <a:endParaRPr lang="pt-BR" sz="23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Gill Sans MT"/>
            <a:ea typeface="+mn-ea"/>
            <a:cs typeface="+mn-cs"/>
          </a:endParaRPr>
        </a:p>
      </dsp:txBody>
      <dsp:txXfrm>
        <a:off x="1523027" y="1754697"/>
        <a:ext cx="2114132" cy="1291204"/>
      </dsp:txXfrm>
    </dsp:sp>
    <dsp:sp modelId="{47A78C7C-43BE-4DAA-8F37-02F9118FC91B}">
      <dsp:nvSpPr>
        <dsp:cNvPr id="0" name=""/>
        <dsp:cNvSpPr/>
      </dsp:nvSpPr>
      <dsp:spPr>
        <a:xfrm>
          <a:off x="5219762" y="93"/>
          <a:ext cx="2743093" cy="1371546"/>
        </a:xfrm>
        <a:prstGeom prst="roundRect">
          <a:avLst>
            <a:gd name="adj" fmla="val 10000"/>
          </a:avLst>
        </a:prstGeom>
        <a:solidFill>
          <a:srgbClr val="3891A7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45720" rIns="6858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3600" kern="1200" dirty="0" smtClean="0">
              <a:solidFill>
                <a:sysClr val="window" lastClr="FFFFFF"/>
              </a:solidFill>
              <a:latin typeface="Gill Sans MT"/>
              <a:ea typeface="+mn-ea"/>
              <a:cs typeface="+mn-cs"/>
            </a:rPr>
            <a:t>2- propósito </a:t>
          </a:r>
          <a:endParaRPr lang="pt-BR" sz="3600" kern="1200" dirty="0">
            <a:solidFill>
              <a:sysClr val="window" lastClr="FFFFFF"/>
            </a:solidFill>
            <a:latin typeface="Gill Sans MT"/>
            <a:ea typeface="+mn-ea"/>
            <a:cs typeface="+mn-cs"/>
          </a:endParaRPr>
        </a:p>
      </dsp:txBody>
      <dsp:txXfrm>
        <a:off x="5259933" y="40264"/>
        <a:ext cx="2662751" cy="1291204"/>
      </dsp:txXfrm>
    </dsp:sp>
    <dsp:sp modelId="{468BD5F7-A013-4635-BE2F-941581084C40}">
      <dsp:nvSpPr>
        <dsp:cNvPr id="0" name=""/>
        <dsp:cNvSpPr/>
      </dsp:nvSpPr>
      <dsp:spPr>
        <a:xfrm>
          <a:off x="5494071" y="1371639"/>
          <a:ext cx="274309" cy="10286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28505"/>
              </a:lnTo>
              <a:lnTo>
                <a:pt x="274268" y="1028505"/>
              </a:lnTo>
            </a:path>
          </a:pathLst>
        </a:custGeom>
        <a:noFill/>
        <a:ln w="25400" cap="flat" cmpd="sng" algn="ctr">
          <a:solidFill>
            <a:srgbClr val="3891A7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EAFFCD-1324-48A0-AA43-E43F0667FE93}">
      <dsp:nvSpPr>
        <dsp:cNvPr id="0" name=""/>
        <dsp:cNvSpPr/>
      </dsp:nvSpPr>
      <dsp:spPr>
        <a:xfrm>
          <a:off x="5768381" y="1714526"/>
          <a:ext cx="2194474" cy="1371546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3891A7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3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Gill Sans MT"/>
              <a:ea typeface="+mn-ea"/>
              <a:cs typeface="+mn-cs"/>
            </a:rPr>
            <a:t>Sistema de </a:t>
          </a:r>
          <a:r>
            <a:rPr lang="pt-BR" sz="2300" kern="1200" noProof="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Gill Sans MT"/>
              <a:ea typeface="+mn-ea"/>
              <a:cs typeface="+mn-cs"/>
            </a:rPr>
            <a:t>ensino</a:t>
          </a:r>
          <a:r>
            <a:rPr lang="es-AR" sz="23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Gill Sans MT"/>
              <a:ea typeface="+mn-ea"/>
              <a:cs typeface="+mn-cs"/>
            </a:rPr>
            <a:t> x </a:t>
          </a:r>
          <a:r>
            <a:rPr lang="pt-BR" sz="2300" kern="1200" noProof="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Gill Sans MT"/>
              <a:ea typeface="+mn-ea"/>
              <a:cs typeface="+mn-cs"/>
            </a:rPr>
            <a:t>sistema</a:t>
          </a:r>
          <a:r>
            <a:rPr lang="es-AR" sz="23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Gill Sans MT"/>
              <a:ea typeface="+mn-ea"/>
              <a:cs typeface="+mn-cs"/>
            </a:rPr>
            <a:t> de </a:t>
          </a:r>
          <a:r>
            <a:rPr lang="pt-BR" sz="2300" kern="1200" noProof="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Gill Sans MT"/>
              <a:ea typeface="+mn-ea"/>
              <a:cs typeface="+mn-cs"/>
            </a:rPr>
            <a:t>educação</a:t>
          </a:r>
          <a:endParaRPr lang="pt-BR" sz="2300" kern="1200" noProof="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Gill Sans MT"/>
            <a:ea typeface="+mn-ea"/>
            <a:cs typeface="+mn-cs"/>
          </a:endParaRPr>
        </a:p>
      </dsp:txBody>
      <dsp:txXfrm>
        <a:off x="5808552" y="1754697"/>
        <a:ext cx="2114132" cy="1291204"/>
      </dsp:txXfrm>
    </dsp:sp>
    <dsp:sp modelId="{77E77035-955C-4597-9CE6-004469861661}">
      <dsp:nvSpPr>
        <dsp:cNvPr id="0" name=""/>
        <dsp:cNvSpPr/>
      </dsp:nvSpPr>
      <dsp:spPr>
        <a:xfrm>
          <a:off x="5494071" y="1371639"/>
          <a:ext cx="274309" cy="27430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42682"/>
              </a:lnTo>
              <a:lnTo>
                <a:pt x="274268" y="2742682"/>
              </a:lnTo>
            </a:path>
          </a:pathLst>
        </a:custGeom>
        <a:noFill/>
        <a:ln w="25400" cap="flat" cmpd="sng" algn="ctr">
          <a:solidFill>
            <a:srgbClr val="3891A7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B6A6234-1A49-4D73-95A1-6D72E555122F}">
      <dsp:nvSpPr>
        <dsp:cNvPr id="0" name=""/>
        <dsp:cNvSpPr/>
      </dsp:nvSpPr>
      <dsp:spPr>
        <a:xfrm>
          <a:off x="5768381" y="3428960"/>
          <a:ext cx="2194474" cy="1371546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3891A7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300" kern="1200" noProof="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Gill Sans MT"/>
              <a:ea typeface="+mn-ea"/>
              <a:cs typeface="+mn-cs"/>
            </a:rPr>
            <a:t>Unidade</a:t>
          </a:r>
          <a:r>
            <a:rPr lang="es-AR" sz="23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Gill Sans MT"/>
              <a:ea typeface="+mn-ea"/>
              <a:cs typeface="+mn-cs"/>
            </a:rPr>
            <a:t> </a:t>
          </a:r>
          <a:r>
            <a:rPr lang="pt-BR" sz="2300" kern="1200" noProof="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Gill Sans MT"/>
              <a:ea typeface="+mn-ea"/>
              <a:cs typeface="+mn-cs"/>
            </a:rPr>
            <a:t>na</a:t>
          </a:r>
          <a:r>
            <a:rPr lang="es-AR" sz="23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Gill Sans MT"/>
              <a:ea typeface="+mn-ea"/>
              <a:cs typeface="+mn-cs"/>
            </a:rPr>
            <a:t> </a:t>
          </a:r>
          <a:r>
            <a:rPr lang="pt-BR" sz="2300" kern="1200" noProof="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Gill Sans MT"/>
              <a:ea typeface="+mn-ea"/>
              <a:cs typeface="+mn-cs"/>
            </a:rPr>
            <a:t>diversidade</a:t>
          </a:r>
          <a:endParaRPr lang="pt-BR" sz="2300" kern="1200" noProof="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Gill Sans MT"/>
            <a:ea typeface="+mn-ea"/>
            <a:cs typeface="+mn-cs"/>
          </a:endParaRPr>
        </a:p>
      </dsp:txBody>
      <dsp:txXfrm>
        <a:off x="5808552" y="3469131"/>
        <a:ext cx="2114132" cy="129120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D6417A-E652-4F73-AB4C-66A48A17D28E}" type="datetimeFigureOut">
              <a:rPr lang="pt-BR" smtClean="0"/>
              <a:t>14/06/2018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1B85C5-3BDA-4CC4-8C8F-06F1E0D655F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19285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ângulo retângulo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grpSp>
        <p:nvGrpSpPr>
          <p:cNvPr id="2" name="Grupo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orma livr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8" name="Forma livr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11" name="Forma livr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cxnSp>
          <p:nvCxnSpPr>
            <p:cNvPr id="12" name="Conector reto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C6B02AB5-B2C8-47A3-9100-4B0FDB48AF5F}" type="datetimeFigureOut">
              <a:rPr lang="pt-BR" smtClean="0"/>
              <a:pPr>
                <a:defRPr/>
              </a:pPr>
              <a:t>14/06/2018</a:t>
            </a:fld>
            <a:endParaRPr lang="pt-BR"/>
          </a:p>
        </p:txBody>
      </p:sp>
      <p:sp>
        <p:nvSpPr>
          <p:cNvPr id="19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pt-BR">
              <a:solidFill>
                <a:srgbClr val="2DA2BF">
                  <a:tint val="20000"/>
                </a:srgbClr>
              </a:solidFill>
            </a:endParaRPr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5F9CB368-66E5-4BB8-A913-E4360C31009E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367957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3F7A3CB-03AF-46A8-B30E-B29F61502BB0}" type="datetimeFigureOut">
              <a:rPr lang="pt-BR" smtClean="0">
                <a:solidFill>
                  <a:prstClr val="black"/>
                </a:solidFill>
              </a:rPr>
              <a:pPr>
                <a:defRPr/>
              </a:pPr>
              <a:t>14/06/2018</a:t>
            </a:fld>
            <a:endParaRPr lang="pt-BR">
              <a:solidFill>
                <a:prstClr val="black"/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BR">
              <a:solidFill>
                <a:prstClr val="black"/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C8457C9-F401-4926-8526-8F2E3A762ACD}" type="slidenum">
              <a:rPr lang="pt-BR" smtClean="0">
                <a:solidFill>
                  <a:prstClr val="black"/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6634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9EDF851-C3D7-4D13-A7D4-A975A1FB5CDA}" type="datetimeFigureOut">
              <a:rPr lang="pt-BR" smtClean="0">
                <a:solidFill>
                  <a:prstClr val="black"/>
                </a:solidFill>
              </a:rPr>
              <a:pPr>
                <a:defRPr/>
              </a:pPr>
              <a:t>14/06/2018</a:t>
            </a:fld>
            <a:endParaRPr lang="pt-BR">
              <a:solidFill>
                <a:prstClr val="black"/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BR">
              <a:solidFill>
                <a:prstClr val="black"/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5078BB7-8779-4D0A-8546-41E6BB9BE0A6}" type="slidenum">
              <a:rPr lang="pt-BR" smtClean="0">
                <a:solidFill>
                  <a:prstClr val="black"/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97643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A430523-62E9-4148-96EF-7376E889A2DD}" type="datetimeFigureOut">
              <a:rPr lang="pt-BR" smtClean="0">
                <a:solidFill>
                  <a:prstClr val="black"/>
                </a:solidFill>
              </a:rPr>
              <a:pPr>
                <a:defRPr/>
              </a:pPr>
              <a:t>14/06/2018</a:t>
            </a:fld>
            <a:endParaRPr lang="pt-BR">
              <a:solidFill>
                <a:prstClr val="black"/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BR">
              <a:solidFill>
                <a:prstClr val="black"/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75B319A-D703-49EF-B85C-331AA61489D6}" type="slidenum">
              <a:rPr lang="pt-BR" smtClean="0">
                <a:solidFill>
                  <a:prstClr val="black"/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/>
              </a:solidFill>
            </a:endParaRPr>
          </a:p>
        </p:txBody>
      </p:sp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4658607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777A21C-8603-4CDD-8E0F-5E6E1C3D624D}" type="datetimeFigureOut">
              <a:rPr lang="pt-BR" smtClean="0">
                <a:solidFill>
                  <a:prstClr val="white"/>
                </a:solidFill>
              </a:rPr>
              <a:pPr>
                <a:defRPr/>
              </a:pPr>
              <a:t>14/06/2018</a:t>
            </a:fld>
            <a:endParaRPr lang="pt-BR">
              <a:solidFill>
                <a:prstClr val="white"/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BR">
              <a:solidFill>
                <a:prstClr val="white"/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FBE6441A-4CB3-428E-B190-14F9E223DA9A}" type="slidenum">
              <a:rPr lang="pt-BR" smtClean="0">
                <a:solidFill>
                  <a:prstClr val="white"/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white"/>
              </a:solidFill>
            </a:endParaRPr>
          </a:p>
        </p:txBody>
      </p:sp>
      <p:sp>
        <p:nvSpPr>
          <p:cNvPr id="7" name="Divis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Divis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151435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30E9E1A-FA98-4D08-A934-7441040CB494}" type="datetimeFigureOut">
              <a:rPr lang="pt-BR" smtClean="0">
                <a:solidFill>
                  <a:prstClr val="white"/>
                </a:solidFill>
              </a:rPr>
              <a:pPr>
                <a:defRPr/>
              </a:pPr>
              <a:t>14/06/2018</a:t>
            </a:fld>
            <a:endParaRPr lang="pt-BR">
              <a:solidFill>
                <a:prstClr val="white"/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BR">
              <a:solidFill>
                <a:prstClr val="white"/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D3B9F42-2FE3-4CB3-82E3-0B7AAFBDA654}" type="slidenum">
              <a:rPr lang="pt-BR" smtClean="0">
                <a:solidFill>
                  <a:prstClr val="white"/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white"/>
              </a:solidFill>
            </a:endParaRPr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93907306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5016B77-0F90-4216-8DB1-9EA12BE13EE4}" type="datetimeFigureOut">
              <a:rPr lang="pt-BR" smtClean="0">
                <a:solidFill>
                  <a:prstClr val="black"/>
                </a:solidFill>
              </a:rPr>
              <a:pPr>
                <a:defRPr/>
              </a:pPr>
              <a:t>14/06/2018</a:t>
            </a:fld>
            <a:endParaRPr lang="pt-BR">
              <a:solidFill>
                <a:prstClr val="black"/>
              </a:solidFill>
            </a:endParaRPr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BR">
              <a:solidFill>
                <a:prstClr val="black"/>
              </a:solidFill>
            </a:endParaRPr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ACA1928-0B0B-46B3-9D37-4671A7F58B00}" type="slidenum">
              <a:rPr lang="pt-BR" smtClean="0">
                <a:solidFill>
                  <a:prstClr val="black"/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29133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D106046-A2A0-4966-8EDA-2C36B6EF7B66}" type="datetimeFigureOut">
              <a:rPr lang="pt-BR" smtClean="0">
                <a:solidFill>
                  <a:prstClr val="white"/>
                </a:solidFill>
              </a:rPr>
              <a:pPr>
                <a:defRPr/>
              </a:pPr>
              <a:t>14/06/2018</a:t>
            </a:fld>
            <a:endParaRPr lang="pt-BR">
              <a:solidFill>
                <a:prstClr val="white"/>
              </a:solidFill>
            </a:endParaRP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BR">
              <a:solidFill>
                <a:prstClr val="white"/>
              </a:solidFill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C28FBC4-2B29-4AA8-B7CF-CB8ACAA4F848}" type="slidenum">
              <a:rPr lang="pt-BR" smtClean="0">
                <a:solidFill>
                  <a:prstClr val="white"/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white"/>
              </a:solidFill>
            </a:endParaRPr>
          </a:p>
        </p:txBody>
      </p:sp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63974896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0DF6C64-CA44-4D5A-A6A1-D329BA32C9AB}" type="datetimeFigureOut">
              <a:rPr lang="pt-BR" smtClean="0">
                <a:solidFill>
                  <a:prstClr val="black"/>
                </a:solidFill>
              </a:rPr>
              <a:pPr>
                <a:defRPr/>
              </a:pPr>
              <a:t>14/06/2018</a:t>
            </a:fld>
            <a:endParaRPr lang="pt-BR">
              <a:solidFill>
                <a:prstClr val="black"/>
              </a:solidFill>
            </a:endParaRPr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BR">
              <a:solidFill>
                <a:prstClr val="black"/>
              </a:solidFill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C2D06FB-0AF9-406E-997F-3B4D626E148B}" type="slidenum">
              <a:rPr lang="pt-BR" smtClean="0">
                <a:solidFill>
                  <a:prstClr val="black"/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79103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pPr>
              <a:defRPr/>
            </a:pPr>
            <a:fld id="{74B621C8-D618-434C-BA3F-4F101A406AEB}" type="datetimeFigureOut">
              <a:rPr lang="pt-BR" smtClean="0">
                <a:solidFill>
                  <a:prstClr val="black"/>
                </a:solidFill>
              </a:rPr>
              <a:pPr>
                <a:defRPr/>
              </a:pPr>
              <a:t>14/06/2018</a:t>
            </a:fld>
            <a:endParaRPr lang="pt-BR">
              <a:solidFill>
                <a:prstClr val="black"/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BR">
              <a:solidFill>
                <a:prstClr val="black"/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8E7C58E-34B9-44AF-BB53-4007CBF6D383}" type="slidenum">
              <a:rPr lang="pt-BR" smtClean="0">
                <a:solidFill>
                  <a:prstClr val="black"/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9313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1645746C-DE1E-4562-88E7-EC6647F6BC34}" type="datetimeFigureOut">
              <a:rPr lang="pt-BR" smtClean="0">
                <a:solidFill>
                  <a:prstClr val="white"/>
                </a:solidFill>
              </a:rPr>
              <a:pPr>
                <a:defRPr/>
              </a:pPr>
              <a:t>14/06/2018</a:t>
            </a:fld>
            <a:endParaRPr lang="pt-BR">
              <a:solidFill>
                <a:prstClr val="white"/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pt-BR">
              <a:solidFill>
                <a:prstClr val="white"/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D6472ABB-CCF1-4B30-9735-506F1EB6E391}" type="slidenum">
              <a:rPr lang="pt-BR" smtClean="0">
                <a:solidFill>
                  <a:prstClr val="white"/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white"/>
              </a:solidFill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8" name="Forma livre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  <a:latin typeface="Arial" charset="0"/>
            </a:endParaRPr>
          </a:p>
        </p:txBody>
      </p:sp>
      <p:sp>
        <p:nvSpPr>
          <p:cNvPr id="9" name="Forma livre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  <a:latin typeface="Arial" charset="0"/>
            </a:endParaRPr>
          </a:p>
        </p:txBody>
      </p:sp>
      <p:sp>
        <p:nvSpPr>
          <p:cNvPr id="10" name="Triângulo retângulo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1" name="Conector reto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ivis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Divis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32468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a livre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2" name="Forma livre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4" name="Triângulo retângulo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5" name="Conector reto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ço Reservado para Título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0" name="Espaço Reservado para Texto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2208F35-8312-4424-AC6E-AC0E0AAC85AB}" type="datetimeFigureOut">
              <a:rPr lang="pt-BR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14/06/2018</a:t>
            </a:fld>
            <a:endParaRPr lang="pt-BR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pt-BR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C3EC920-BF90-4699-83FB-215119D7F198}" type="slidenum">
              <a:rPr lang="pt-BR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pt-BR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28197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3" r:id="rId1"/>
    <p:sldLayoutId id="2147483964" r:id="rId2"/>
    <p:sldLayoutId id="2147483965" r:id="rId3"/>
    <p:sldLayoutId id="2147483966" r:id="rId4"/>
    <p:sldLayoutId id="2147483967" r:id="rId5"/>
    <p:sldLayoutId id="2147483968" r:id="rId6"/>
    <p:sldLayoutId id="2147483969" r:id="rId7"/>
    <p:sldLayoutId id="2147483970" r:id="rId8"/>
    <p:sldLayoutId id="2147483971" r:id="rId9"/>
    <p:sldLayoutId id="2147483972" r:id="rId10"/>
    <p:sldLayoutId id="214748397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lucyrssteixeira@gmail.com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95536" y="980728"/>
            <a:ext cx="8496944" cy="1799927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pt-B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pt-B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t-B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pt-B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t-BR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pt-BR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t-B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pt-B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t-BR" sz="440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REGIME DE COLABORAÇÃO</a:t>
            </a:r>
            <a:r>
              <a:rPr lang="pt-BR" sz="4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pt-BR" sz="4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t-BR" sz="27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REFLEXÕES SOBRE O ESTADO DO RIO DE JANEIRO</a:t>
            </a:r>
            <a:endParaRPr lang="pt-BR" sz="27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827584" y="3284984"/>
            <a:ext cx="7776989" cy="2520280"/>
          </a:xfrm>
        </p:spPr>
        <p:txBody>
          <a:bodyPr>
            <a:normAutofit/>
          </a:bodyPr>
          <a:lstStyle/>
          <a:p>
            <a:pPr algn="r">
              <a:defRPr/>
            </a:pPr>
            <a:r>
              <a:rPr lang="pt-BR" sz="2400" b="1" dirty="0" smtClean="0"/>
              <a:t>LUCY TEIXEIRA</a:t>
            </a:r>
          </a:p>
          <a:p>
            <a:pPr algn="r">
              <a:lnSpc>
                <a:spcPct val="80000"/>
              </a:lnSpc>
              <a:defRPr/>
            </a:pPr>
            <a:r>
              <a:rPr lang="pt-BR" sz="1600" dirty="0" smtClean="0">
                <a:solidFill>
                  <a:schemeClr val="accent2">
                    <a:lumMod val="50000"/>
                  </a:schemeClr>
                </a:solidFill>
                <a:hlinkClick r:id="rId2"/>
              </a:rPr>
              <a:t>lucyrssteixeira@gmail.com</a:t>
            </a:r>
            <a:endParaRPr lang="pt-BR" sz="1600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r">
              <a:lnSpc>
                <a:spcPct val="80000"/>
              </a:lnSpc>
              <a:defRPr/>
            </a:pPr>
            <a:r>
              <a:rPr lang="pt-BR" sz="1600" dirty="0" smtClean="0">
                <a:solidFill>
                  <a:schemeClr val="accent2">
                    <a:lumMod val="50000"/>
                  </a:schemeClr>
                </a:solidFill>
              </a:rPr>
              <a:t>(21) 97403-3154</a:t>
            </a:r>
          </a:p>
          <a:p>
            <a:pPr algn="r">
              <a:lnSpc>
                <a:spcPct val="80000"/>
              </a:lnSpc>
              <a:defRPr/>
            </a:pPr>
            <a:endParaRPr lang="pt-BR" sz="1800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ctr">
              <a:lnSpc>
                <a:spcPct val="80000"/>
              </a:lnSpc>
              <a:defRPr/>
            </a:pP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</a:rPr>
              <a:t>Campanha Nacional pelo Direito a Educação – Comitê Rio</a:t>
            </a:r>
          </a:p>
          <a:p>
            <a:pPr algn="ctr">
              <a:lnSpc>
                <a:spcPct val="80000"/>
              </a:lnSpc>
              <a:defRPr/>
            </a:pP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</a:rPr>
              <a:t> NUGEPPE/UFF</a:t>
            </a:r>
            <a:endParaRPr lang="pt-BR" sz="28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74700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467544" y="764704"/>
            <a:ext cx="806489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pt-BR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Devemos considerar </a:t>
            </a:r>
            <a:r>
              <a:rPr lang="pt-BR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 o </a:t>
            </a:r>
            <a:r>
              <a:rPr lang="pt-BR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regime de colaboração não é compreendido e </a:t>
            </a:r>
            <a:r>
              <a:rPr lang="pt-BR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ainda que </a:t>
            </a:r>
            <a:r>
              <a:rPr lang="pt-BR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 não </a:t>
            </a:r>
            <a:r>
              <a:rPr lang="pt-BR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é materializado de forma </a:t>
            </a:r>
            <a:r>
              <a:rPr lang="pt-BR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articulada? </a:t>
            </a:r>
          </a:p>
          <a:p>
            <a:pPr lvl="0" algn="just"/>
            <a:endParaRPr lang="pt-BR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endParaRPr lang="pt-BR" sz="32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pt-BR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Existem formas de colaboração, que, em certa medida, no </a:t>
            </a:r>
            <a:r>
              <a:rPr lang="pt-BR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bojo da concepção de políticas públicas, contribuem para a construção do regime de colaboração. </a:t>
            </a:r>
            <a:endParaRPr lang="pt-BR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26838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539552" y="620688"/>
            <a:ext cx="799288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pt-BR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Uma das questões </a:t>
            </a:r>
            <a:r>
              <a:rPr lang="pt-BR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 nos desafia é </a:t>
            </a:r>
            <a:r>
              <a:rPr lang="pt-BR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considerar </a:t>
            </a:r>
            <a:r>
              <a:rPr lang="pt-BR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 o regime de colaboração entre os sistemas de ensino, como preceito constitucional, é materializado nas políticas educacionais. Acontece a despeito dos interesses políticos e sua sistematização pode acontecer de forma aleatória. Isso, talvez, pela ausência da norma que o regulamente. E, ainda, a colaboração entre entes federados, em relação às tarefas inerentes dos seus sistemas de ensino, não é nula. </a:t>
            </a:r>
            <a:r>
              <a:rPr lang="pt-BR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Mesmo </a:t>
            </a:r>
            <a:r>
              <a:rPr lang="pt-BR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 a falta de regulamentação daquele mecanismo, as políticas acontecem. </a:t>
            </a:r>
            <a:r>
              <a:rPr lang="pt-BR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 Planos, que tem em como função operacionalizar os Sistemas, são políticas educacionais. Expressam, em seus textos e também na forma como foram produzidos, caminhos e fragilidades do movimento dos entes federados em prol do regime de colaboração.</a:t>
            </a:r>
            <a:endParaRPr lang="pt-BR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94188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4D24491E-C6CA-48B0-87B3-2896979381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1447800"/>
            <a:ext cx="8754938" cy="5149552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pt-BR" dirty="0"/>
              <a:t>Com base no Parecer CNE/CEB nº 09/2011, essa Resolução dispõe sobre a implementação do regime de colaboração mediante </a:t>
            </a:r>
            <a:r>
              <a:rPr lang="pt-BR" dirty="0">
                <a:solidFill>
                  <a:srgbClr val="0070C0"/>
                </a:solidFill>
              </a:rPr>
              <a:t>Arranjo de Desenvolvimento da Educação (ADE)</a:t>
            </a:r>
            <a:r>
              <a:rPr lang="pt-BR" dirty="0"/>
              <a:t>, como instrumento de gestão pública para a melhoria da qualidade social da educação, em determinado território, bem como para contribuir na estruturação e aceleração de um sistema nacional de educação. </a:t>
            </a:r>
          </a:p>
          <a:p>
            <a:pPr algn="just"/>
            <a:r>
              <a:rPr lang="pt-BR" dirty="0"/>
              <a:t>O ADE é uma forma de colaboração territorial basicamente horizontal, instituída entre entes federados, visando </a:t>
            </a:r>
            <a:r>
              <a:rPr lang="pt-BR" dirty="0">
                <a:solidFill>
                  <a:srgbClr val="0070C0"/>
                </a:solidFill>
              </a:rPr>
              <a:t>assegurar o direito à educação de qualidade</a:t>
            </a:r>
            <a:r>
              <a:rPr lang="pt-BR" dirty="0"/>
              <a:t> e ao seu desenvolvimento territorial e geopolítico.</a:t>
            </a:r>
          </a:p>
          <a:p>
            <a:pPr algn="just"/>
            <a:r>
              <a:rPr lang="pt-BR" dirty="0"/>
              <a:t>A descentralização e o </a:t>
            </a:r>
            <a:r>
              <a:rPr lang="pt-BR" dirty="0">
                <a:solidFill>
                  <a:srgbClr val="0070C0"/>
                </a:solidFill>
              </a:rPr>
              <a:t>fortalecimento da cooperação e associativismo </a:t>
            </a:r>
            <a:r>
              <a:rPr lang="pt-BR" dirty="0"/>
              <a:t>entre os entes federados contribuem para as ações visando à eliminação ou redução das desigualdades regionais e intermunicipais em relação à Educação Básica (podendo incluir outras parcerias).</a:t>
            </a:r>
          </a:p>
          <a:p>
            <a:pPr algn="just"/>
            <a:r>
              <a:rPr lang="pt-BR" dirty="0"/>
              <a:t>O ADE promove o regime de colaboração horizontal, de forma articulada com o tradicional regime de colaboração vertical,  para </a:t>
            </a:r>
            <a:r>
              <a:rPr lang="pt-BR" dirty="0">
                <a:solidFill>
                  <a:srgbClr val="0070C0"/>
                </a:solidFill>
              </a:rPr>
              <a:t>garantir o direito à educação</a:t>
            </a:r>
            <a:r>
              <a:rPr lang="pt-BR" dirty="0"/>
              <a:t>, por meio da oferta de uma educação com qualidade social, refletida, dentre outros aspectos, pelo acesso, permanência, aprendizagem e conclusão dos estudos. </a:t>
            </a:r>
          </a:p>
        </p:txBody>
      </p:sp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CC423886-A38F-4269-80A3-3F6278D870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3200" dirty="0"/>
              <a:t>Resolução CNE/CEB nº 01/2012: regime de colaboração mediante ADE</a:t>
            </a:r>
          </a:p>
        </p:txBody>
      </p:sp>
    </p:spTree>
    <p:extLst>
      <p:ext uri="{BB962C8B-B14F-4D97-AF65-F5344CB8AC3E}">
        <p14:creationId xmlns:p14="http://schemas.microsoft.com/office/powerpoint/2010/main" val="25924222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3568" y="620688"/>
            <a:ext cx="7772400" cy="1829761"/>
          </a:xfrm>
        </p:spPr>
        <p:txBody>
          <a:bodyPr/>
          <a:lstStyle/>
          <a:p>
            <a:pPr algn="ctr"/>
            <a:r>
              <a:rPr lang="pt-BR" dirty="0" smtClean="0"/>
              <a:t>O ESTADO DO RIO DE JANEIRO</a:t>
            </a:r>
            <a:endParaRPr lang="pt-BR" dirty="0"/>
          </a:p>
        </p:txBody>
      </p:sp>
      <p:sp>
        <p:nvSpPr>
          <p:cNvPr id="5" name="AutoShape 4" descr="Resultado de imagem para mapa do estado do Rio de janeir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2492896"/>
            <a:ext cx="5792641" cy="38483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317418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11560" y="1772816"/>
            <a:ext cx="7772400" cy="1829761"/>
          </a:xfrm>
        </p:spPr>
        <p:txBody>
          <a:bodyPr>
            <a:noAutofit/>
          </a:bodyPr>
          <a:lstStyle/>
          <a:p>
            <a:r>
              <a:rPr lang="pt-BR" sz="4400" dirty="0" smtClean="0"/>
              <a:t>Plano Nacional de Educação</a:t>
            </a:r>
            <a:br>
              <a:rPr lang="pt-BR" sz="4400" dirty="0" smtClean="0"/>
            </a:br>
            <a:r>
              <a:rPr lang="pt-BR" sz="4400" dirty="0"/>
              <a:t/>
            </a:r>
            <a:br>
              <a:rPr lang="pt-BR" sz="4400" dirty="0"/>
            </a:br>
            <a:r>
              <a:rPr lang="pt-BR" sz="4400" dirty="0" smtClean="0"/>
              <a:t>Plano Estadual de Educação do Rio de Janeiro</a:t>
            </a:r>
            <a:endParaRPr lang="pt-BR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83568" y="3717032"/>
            <a:ext cx="7772400" cy="1199704"/>
          </a:xfrm>
        </p:spPr>
        <p:txBody>
          <a:bodyPr>
            <a:noAutofit/>
          </a:bodyPr>
          <a:lstStyle/>
          <a:p>
            <a:r>
              <a:rPr lang="pt-BR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Planos municipais de Educação</a:t>
            </a:r>
            <a:endParaRPr lang="pt-BR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601448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Obrigada!</a:t>
            </a:r>
            <a:br>
              <a:rPr lang="pt-BR" dirty="0" smtClean="0"/>
            </a:br>
            <a:r>
              <a:rPr lang="pt-BR" dirty="0"/>
              <a:t/>
            </a:r>
            <a:br>
              <a:rPr lang="pt-BR" dirty="0"/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542844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683568" y="2060849"/>
            <a:ext cx="7920880" cy="2448272"/>
          </a:xfrm>
        </p:spPr>
        <p:txBody>
          <a:bodyPr>
            <a:normAutofit/>
          </a:bodyPr>
          <a:lstStyle/>
          <a:p>
            <a:r>
              <a:rPr lang="pt-BR" sz="4000" dirty="0" smtClean="0"/>
              <a:t>SISTEMAS DE ENSINO</a:t>
            </a:r>
          </a:p>
          <a:p>
            <a:r>
              <a:rPr lang="pt-BR" sz="4000" dirty="0" smtClean="0"/>
              <a:t>PLANOS DE EDUCAÇÃO</a:t>
            </a:r>
          </a:p>
          <a:p>
            <a:r>
              <a:rPr lang="pt-BR" sz="4000" dirty="0" smtClean="0"/>
              <a:t>REGIME </a:t>
            </a:r>
            <a:r>
              <a:rPr lang="pt-BR" sz="4000" dirty="0"/>
              <a:t>DE COLABORAÇÃO</a:t>
            </a:r>
          </a:p>
          <a:p>
            <a:endParaRPr lang="pt-BR" sz="4000" dirty="0"/>
          </a:p>
        </p:txBody>
      </p:sp>
    </p:spTree>
    <p:extLst>
      <p:ext uri="{BB962C8B-B14F-4D97-AF65-F5344CB8AC3E}">
        <p14:creationId xmlns:p14="http://schemas.microsoft.com/office/powerpoint/2010/main" val="40810129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upo 4"/>
          <p:cNvGrpSpPr/>
          <p:nvPr/>
        </p:nvGrpSpPr>
        <p:grpSpPr>
          <a:xfrm>
            <a:off x="755576" y="299264"/>
            <a:ext cx="7629400" cy="5963766"/>
            <a:chOff x="755576" y="299264"/>
            <a:chExt cx="7629400" cy="5963766"/>
          </a:xfrm>
        </p:grpSpPr>
        <p:sp>
          <p:nvSpPr>
            <p:cNvPr id="2" name="Retângulo 1"/>
            <p:cNvSpPr/>
            <p:nvPr/>
          </p:nvSpPr>
          <p:spPr>
            <a:xfrm>
              <a:off x="755576" y="299264"/>
              <a:ext cx="7629400" cy="1938992"/>
            </a:xfrm>
            <a:prstGeom prst="rect">
              <a:avLst/>
            </a:prstGeom>
            <a:solidFill>
              <a:sysClr val="window" lastClr="FFFFFF">
                <a:lumMod val="95000"/>
              </a:sysClr>
            </a:solidFill>
          </p:spPr>
          <p:txBody>
            <a:bodyPr wrap="square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AR" sz="40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O </a:t>
              </a:r>
              <a:r>
                <a:rPr kumimoji="0" lang="pt-BR" sz="40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regime</a:t>
              </a:r>
              <a:r>
                <a:rPr kumimoji="0" lang="es-AR" sz="40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 de </a:t>
              </a:r>
              <a:r>
                <a:rPr kumimoji="0" lang="pt-BR" sz="40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colaboração</a:t>
              </a:r>
              <a:r>
                <a:rPr kumimoji="0" lang="es-AR" sz="40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 é </a:t>
              </a:r>
              <a:r>
                <a:rPr kumimoji="0" lang="pt-BR" sz="40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condição</a:t>
              </a:r>
              <a:r>
                <a:rPr kumimoji="0" lang="es-AR" sz="40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pt-BR" sz="40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para a instituição do Sistema Nacional de Educação. </a:t>
              </a:r>
            </a:p>
          </p:txBody>
        </p:sp>
        <p:pic>
          <p:nvPicPr>
            <p:cNvPr id="4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00201" y="2242029"/>
              <a:ext cx="6649598" cy="40210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4431463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AutoShape 2"/>
          <p:cNvSpPr>
            <a:spLocks noChangeArrowheads="1"/>
          </p:cNvSpPr>
          <p:nvPr/>
        </p:nvSpPr>
        <p:spPr bwMode="auto">
          <a:xfrm>
            <a:off x="341313" y="404813"/>
            <a:ext cx="8388350" cy="1728787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9900"/>
              </a:gs>
              <a:gs pos="100000">
                <a:srgbClr val="764700"/>
              </a:gs>
            </a:gsLst>
            <a:lin ang="5400000" scaled="1"/>
          </a:gra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pt-BR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611188" y="620713"/>
            <a:ext cx="7848600" cy="7699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22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O regime de colaboração entre os Sistemas de Ensino pressupõe necessariamente: </a:t>
            </a:r>
          </a:p>
        </p:txBody>
      </p:sp>
      <p:sp>
        <p:nvSpPr>
          <p:cNvPr id="20483" name="AutoShape 4"/>
          <p:cNvSpPr>
            <a:spLocks noChangeArrowheads="1"/>
          </p:cNvSpPr>
          <p:nvPr/>
        </p:nvSpPr>
        <p:spPr bwMode="auto">
          <a:xfrm>
            <a:off x="241559" y="2514505"/>
            <a:ext cx="2663825" cy="2145268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9900"/>
              </a:gs>
              <a:gs pos="100000">
                <a:srgbClr val="764700"/>
              </a:gs>
            </a:gsLst>
            <a:lin ang="5400000" scaled="1"/>
          </a:gra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2400" b="1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Entendimento sobre o que vem a ser sistemas de ensino</a:t>
            </a:r>
            <a:endParaRPr lang="pt-BR" sz="2400" b="1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20484" name="AutoShape 5"/>
          <p:cNvSpPr>
            <a:spLocks noChangeArrowheads="1"/>
          </p:cNvSpPr>
          <p:nvPr/>
        </p:nvSpPr>
        <p:spPr bwMode="auto">
          <a:xfrm>
            <a:off x="3203848" y="1594024"/>
            <a:ext cx="2946400" cy="919401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9900"/>
              </a:gs>
              <a:gs pos="100000">
                <a:srgbClr val="764700"/>
              </a:gs>
            </a:gsLst>
            <a:lin ang="5400000" scaled="1"/>
          </a:gra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2400" b="1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Regulamentação do termo</a:t>
            </a:r>
            <a:endParaRPr lang="pt-BR" sz="2400" b="1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20485" name="AutoShape 6"/>
          <p:cNvSpPr>
            <a:spLocks noChangeArrowheads="1"/>
          </p:cNvSpPr>
          <p:nvPr/>
        </p:nvSpPr>
        <p:spPr bwMode="auto">
          <a:xfrm>
            <a:off x="3203848" y="2996833"/>
            <a:ext cx="3476625" cy="919401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9900"/>
              </a:gs>
              <a:gs pos="100000">
                <a:srgbClr val="764700"/>
              </a:gs>
            </a:gsLst>
            <a:lin ang="5400000" scaled="1"/>
          </a:gra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2400" b="1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Formas de colaboração</a:t>
            </a:r>
            <a:endParaRPr lang="pt-BR" sz="2400" b="1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20486" name="AutoShape 7"/>
          <p:cNvSpPr>
            <a:spLocks noChangeArrowheads="1"/>
          </p:cNvSpPr>
          <p:nvPr/>
        </p:nvSpPr>
        <p:spPr bwMode="auto">
          <a:xfrm>
            <a:off x="5827914" y="4281264"/>
            <a:ext cx="3062288" cy="510778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9900"/>
              </a:gs>
              <a:gs pos="100000">
                <a:srgbClr val="764700"/>
              </a:gs>
            </a:gsLst>
            <a:lin ang="5400000" scaled="1"/>
          </a:gra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2400" b="1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FINANCIAMENTO</a:t>
            </a:r>
            <a:endParaRPr lang="pt-BR" b="1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20487" name="Line 8"/>
          <p:cNvSpPr>
            <a:spLocks noChangeShapeType="1"/>
          </p:cNvSpPr>
          <p:nvPr/>
        </p:nvSpPr>
        <p:spPr bwMode="auto">
          <a:xfrm>
            <a:off x="1619250" y="2060575"/>
            <a:ext cx="0" cy="431800"/>
          </a:xfrm>
          <a:prstGeom prst="line">
            <a:avLst/>
          </a:prstGeom>
          <a:noFill/>
          <a:ln w="63500">
            <a:solidFill>
              <a:srgbClr val="FF9900"/>
            </a:solidFill>
            <a:round/>
            <a:headEnd/>
            <a:tailEnd type="triangle" w="med" len="med"/>
          </a:ln>
        </p:spPr>
        <p:txBody>
          <a:bodyPr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pt-BR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" name="Seta para baixo 1"/>
          <p:cNvSpPr/>
          <p:nvPr/>
        </p:nvSpPr>
        <p:spPr>
          <a:xfrm>
            <a:off x="4677048" y="2514505"/>
            <a:ext cx="45719" cy="482328"/>
          </a:xfrm>
          <a:prstGeom prst="down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pt-BR">
              <a:solidFill>
                <a:prstClr val="white"/>
              </a:solidFill>
            </a:endParaRPr>
          </a:p>
        </p:txBody>
      </p:sp>
      <p:sp>
        <p:nvSpPr>
          <p:cNvPr id="3" name="Seta para baixo 2"/>
          <p:cNvSpPr/>
          <p:nvPr/>
        </p:nvSpPr>
        <p:spPr>
          <a:xfrm>
            <a:off x="7884368" y="2133600"/>
            <a:ext cx="144016" cy="2086347"/>
          </a:xfrm>
          <a:prstGeom prst="down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pt-BR">
              <a:solidFill>
                <a:prstClr val="white"/>
              </a:solidFill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1702054" y="4828038"/>
            <a:ext cx="64802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800" b="1" dirty="0" smtClean="0"/>
              <a:t>REGIME? COLABORAÇÃO?</a:t>
            </a:r>
            <a:endParaRPr lang="pt-BR" sz="4800" b="1" dirty="0"/>
          </a:p>
        </p:txBody>
      </p:sp>
    </p:spTree>
    <p:extLst>
      <p:ext uri="{BB962C8B-B14F-4D97-AF65-F5344CB8AC3E}">
        <p14:creationId xmlns:p14="http://schemas.microsoft.com/office/powerpoint/2010/main" val="263023238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867584" y="476672"/>
            <a:ext cx="748883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</a:rPr>
              <a:t>O CONCEITO E A NATUREZA DO </a:t>
            </a:r>
          </a:p>
          <a:p>
            <a:pPr marR="0" lvl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</a:rPr>
              <a:t>REGIME DE COLABORAÇÃO</a:t>
            </a:r>
            <a:endParaRPr kumimoji="0" lang="pt-BR" sz="2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1151620" y="1772816"/>
            <a:ext cx="7704856" cy="44504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99FF99"/>
              </a:buClr>
              <a:buSzPct val="80000"/>
              <a:buFont typeface="Wingdings" pitchFamily="2" charset="2"/>
              <a:buChar char="Ø"/>
              <a:defRPr/>
            </a:pPr>
            <a:r>
              <a:rPr lang="pt-BR" sz="2400" kern="0" dirty="0">
                <a:ln>
                  <a:solidFill>
                    <a:prstClr val="black"/>
                  </a:solidFill>
                </a:ln>
                <a:solidFill>
                  <a:prstClr val="black"/>
                </a:solidFill>
              </a:rPr>
              <a:t>Diretriz legal: </a:t>
            </a:r>
            <a:r>
              <a:rPr lang="pt-BR" sz="2400" kern="0" dirty="0" smtClean="0">
                <a:ln>
                  <a:solidFill>
                    <a:prstClr val="black"/>
                  </a:solidFill>
                </a:ln>
                <a:solidFill>
                  <a:prstClr val="black"/>
                </a:solidFill>
              </a:rPr>
              <a:t>CRFB/88</a:t>
            </a:r>
            <a:r>
              <a:rPr lang="pt-BR" sz="2400" kern="0" dirty="0">
                <a:ln>
                  <a:solidFill>
                    <a:prstClr val="black"/>
                  </a:solidFill>
                </a:ln>
                <a:solidFill>
                  <a:prstClr val="black"/>
                </a:solidFill>
              </a:rPr>
              <a:t>; LDB 9.394/96.</a:t>
            </a:r>
          </a:p>
          <a:p>
            <a:pPr marL="342900" indent="-342900" algn="just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99FF99"/>
              </a:buClr>
              <a:buSzPct val="80000"/>
              <a:buFont typeface="Wingdings" pitchFamily="2" charset="2"/>
              <a:buChar char="Ø"/>
              <a:defRPr/>
            </a:pPr>
            <a:r>
              <a:rPr lang="pt-BR" sz="2400" kern="0" dirty="0">
                <a:ln>
                  <a:solidFill>
                    <a:prstClr val="black"/>
                  </a:solidFill>
                </a:ln>
                <a:solidFill>
                  <a:prstClr val="black"/>
                </a:solidFill>
              </a:rPr>
              <a:t>Pressupostos: Sistemas municipais, estaduais e federal; e vontade política.</a:t>
            </a:r>
          </a:p>
          <a:p>
            <a:pPr marL="342900" indent="-342900" algn="just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99FF99"/>
              </a:buClr>
              <a:buSzPct val="80000"/>
              <a:buFont typeface="Wingdings" pitchFamily="2" charset="2"/>
              <a:buChar char="Ø"/>
              <a:defRPr/>
            </a:pPr>
            <a:r>
              <a:rPr lang="pt-BR" sz="2400" kern="0" dirty="0">
                <a:ln>
                  <a:solidFill>
                    <a:prstClr val="black"/>
                  </a:solidFill>
                </a:ln>
                <a:solidFill>
                  <a:prstClr val="black"/>
                </a:solidFill>
              </a:rPr>
              <a:t>Aspectos: possibilidades de parceria e cooperação; divisão de encargos; estabelecimento de normas; planejamento.</a:t>
            </a:r>
          </a:p>
          <a:p>
            <a:pPr marL="342900" indent="-342900" algn="just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99FF99"/>
              </a:buClr>
              <a:buSzPct val="80000"/>
              <a:buFont typeface="Wingdings" pitchFamily="2" charset="2"/>
              <a:buChar char="Ø"/>
              <a:defRPr/>
            </a:pPr>
            <a:r>
              <a:rPr lang="pt-BR" sz="2400" kern="0" dirty="0">
                <a:ln>
                  <a:solidFill>
                    <a:prstClr val="black"/>
                  </a:solidFill>
                </a:ln>
                <a:solidFill>
                  <a:prstClr val="black"/>
                </a:solidFill>
              </a:rPr>
              <a:t>Viabilidade: conhecimento da realidade; tomada de decisões conjuntas.</a:t>
            </a:r>
          </a:p>
          <a:p>
            <a:pPr marL="342900" indent="-342900" algn="just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99FF99"/>
              </a:buClr>
              <a:buSzPct val="80000"/>
              <a:buFont typeface="Wingdings" pitchFamily="2" charset="2"/>
              <a:buChar char="Ø"/>
              <a:defRPr/>
            </a:pPr>
            <a:r>
              <a:rPr lang="pt-BR" sz="2400" kern="0" dirty="0">
                <a:ln>
                  <a:solidFill>
                    <a:prstClr val="black"/>
                  </a:solidFill>
                </a:ln>
                <a:solidFill>
                  <a:prstClr val="black"/>
                </a:solidFill>
              </a:rPr>
              <a:t>Dificuldades: falta de dados e informações; raízes políticas; pouca experiência democrática.</a:t>
            </a:r>
          </a:p>
          <a:p>
            <a:pPr marL="342900" indent="-342900" algn="just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99FF99"/>
              </a:buClr>
              <a:buSzPct val="80000"/>
              <a:buFont typeface="Wingdings" pitchFamily="2" charset="2"/>
              <a:buChar char="Ø"/>
              <a:defRPr/>
            </a:pPr>
            <a:r>
              <a:rPr lang="pt-BR" sz="2400" kern="0" dirty="0">
                <a:ln>
                  <a:solidFill>
                    <a:prstClr val="black"/>
                  </a:solidFill>
                </a:ln>
                <a:solidFill>
                  <a:prstClr val="black"/>
                </a:solidFill>
              </a:rPr>
              <a:t>Mecanismos: conselhos, reforçar relações com instituições.     </a:t>
            </a:r>
          </a:p>
        </p:txBody>
      </p:sp>
    </p:spTree>
    <p:extLst>
      <p:ext uri="{BB962C8B-B14F-4D97-AF65-F5344CB8AC3E}">
        <p14:creationId xmlns:p14="http://schemas.microsoft.com/office/powerpoint/2010/main" val="3348434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upo 4"/>
          <p:cNvGrpSpPr/>
          <p:nvPr/>
        </p:nvGrpSpPr>
        <p:grpSpPr>
          <a:xfrm>
            <a:off x="251520" y="274638"/>
            <a:ext cx="8682930" cy="5973762"/>
            <a:chOff x="1435100" y="274638"/>
            <a:chExt cx="7499350" cy="5973762"/>
          </a:xfrm>
        </p:grpSpPr>
        <p:sp>
          <p:nvSpPr>
            <p:cNvPr id="2" name="Título 1"/>
            <p:cNvSpPr txBox="1">
              <a:spLocks/>
            </p:cNvSpPr>
            <p:nvPr/>
          </p:nvSpPr>
          <p:spPr>
            <a:xfrm>
              <a:off x="1435608" y="274638"/>
              <a:ext cx="7498080" cy="1143000"/>
            </a:xfrm>
            <a:prstGeom prst="rect">
              <a:avLst/>
            </a:prstGeom>
          </p:spPr>
          <p:txBody>
            <a:bodyPr anchor="ctr">
              <a:normAutofit/>
            </a:bodyPr>
            <a:lstStyle>
              <a:lvl1pPr algn="l" rtl="0" eaLnBrk="1" latinLnBrk="0" hangingPunct="1">
                <a:spcBef>
                  <a:spcPct val="0"/>
                </a:spcBef>
                <a:buNone/>
                <a:defRPr kumimoji="0" sz="4300" kern="1200">
                  <a:solidFill>
                    <a:schemeClr val="tx2">
                      <a:satMod val="130000"/>
                    </a:schemeClr>
                  </a:solidFill>
                  <a:effectLst>
                    <a:outerShdw blurRad="50000" dist="30000" dir="5400000" algn="tl" rotWithShape="0">
                      <a:srgbClr val="000000">
                        <a:alpha val="30000"/>
                      </a:srgbClr>
                    </a:outerShdw>
                  </a:effectLst>
                  <a:latin typeface="+mj-lt"/>
                  <a:ea typeface="+mj-ea"/>
                  <a:cs typeface="+mj-cs"/>
                </a:defRPr>
              </a:lvl1pPr>
              <a:extLst/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AR" sz="43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4F271C">
                      <a:satMod val="130000"/>
                    </a:srgbClr>
                  </a:solidFill>
                  <a:effectLst>
                    <a:outerShdw blurRad="50000" dist="30000" dir="5400000" algn="tl" rotWithShape="0">
                      <a:srgbClr val="000000">
                        <a:alpha val="30000"/>
                      </a:srgbClr>
                    </a:outerShdw>
                  </a:effectLst>
                  <a:uLnTx/>
                  <a:uFillTx/>
                  <a:latin typeface="Gill Sans MT"/>
                  <a:ea typeface="+mj-ea"/>
                  <a:cs typeface="+mj-cs"/>
                </a:rPr>
                <a:t>Problemas </a:t>
              </a:r>
              <a:r>
                <a:rPr kumimoji="0" lang="es-AR" sz="4300" b="0" i="0" u="none" strike="noStrike" kern="1200" cap="none" spc="0" normalizeH="0" baseline="0" noProof="0" dirty="0" err="1" smtClean="0">
                  <a:ln>
                    <a:noFill/>
                  </a:ln>
                  <a:solidFill>
                    <a:srgbClr val="4F271C">
                      <a:satMod val="130000"/>
                    </a:srgbClr>
                  </a:solidFill>
                  <a:effectLst>
                    <a:outerShdw blurRad="50000" dist="30000" dir="5400000" algn="tl" rotWithShape="0">
                      <a:srgbClr val="000000">
                        <a:alpha val="30000"/>
                      </a:srgbClr>
                    </a:outerShdw>
                  </a:effectLst>
                  <a:uLnTx/>
                  <a:uFillTx/>
                  <a:latin typeface="Gill Sans MT"/>
                  <a:ea typeface="+mj-ea"/>
                  <a:cs typeface="+mj-cs"/>
                </a:rPr>
                <a:t>não</a:t>
              </a:r>
              <a:r>
                <a:rPr kumimoji="0" lang="es-AR" sz="43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4F271C">
                      <a:satMod val="130000"/>
                    </a:srgbClr>
                  </a:solidFill>
                  <a:effectLst>
                    <a:outerShdw blurRad="50000" dist="30000" dir="5400000" algn="tl" rotWithShape="0">
                      <a:srgbClr val="000000">
                        <a:alpha val="30000"/>
                      </a:srgbClr>
                    </a:outerShdw>
                  </a:effectLst>
                  <a:uLnTx/>
                  <a:uFillTx/>
                  <a:latin typeface="Gill Sans MT"/>
                  <a:ea typeface="+mj-ea"/>
                  <a:cs typeface="+mj-cs"/>
                </a:rPr>
                <a:t> </a:t>
              </a:r>
              <a:r>
                <a:rPr kumimoji="0" lang="pt-BR" sz="43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4F271C">
                      <a:satMod val="130000"/>
                    </a:srgbClr>
                  </a:solidFill>
                  <a:effectLst>
                    <a:outerShdw blurRad="50000" dist="30000" dir="5400000" algn="tl" rotWithShape="0">
                      <a:srgbClr val="000000">
                        <a:alpha val="30000"/>
                      </a:srgbClr>
                    </a:outerShdw>
                  </a:effectLst>
                  <a:uLnTx/>
                  <a:uFillTx/>
                  <a:latin typeface="Gill Sans MT"/>
                  <a:ea typeface="+mj-ea"/>
                  <a:cs typeface="+mj-cs"/>
                </a:rPr>
                <a:t>resolvidos</a:t>
              </a:r>
              <a:endParaRPr kumimoji="0" lang="pt-BR" sz="4300" b="0" i="0" u="none" strike="noStrike" kern="1200" cap="none" spc="0" normalizeH="0" baseline="0" noProof="0" dirty="0">
                <a:ln>
                  <a:noFill/>
                </a:ln>
                <a:solidFill>
                  <a:srgbClr val="4F271C">
                    <a:satMod val="130000"/>
                  </a:srgb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Gill Sans MT"/>
                <a:ea typeface="+mj-ea"/>
                <a:cs typeface="+mj-cs"/>
              </a:endParaRPr>
            </a:p>
          </p:txBody>
        </p:sp>
        <p:graphicFrame>
          <p:nvGraphicFramePr>
            <p:cNvPr id="3" name="Espaço Reservado para Conteúdo 3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765555665"/>
                </p:ext>
              </p:extLst>
            </p:nvPr>
          </p:nvGraphicFramePr>
          <p:xfrm>
            <a:off x="1435100" y="1447800"/>
            <a:ext cx="7499350" cy="4800600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" r:lo="rId3" r:qs="rId4" r:cs="rId5"/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24253244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616074" y="620688"/>
            <a:ext cx="8136904" cy="53399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100" b="0" i="0" u="none" strike="noStrike" kern="0" cap="none" spc="0" normalizeH="0" baseline="0" noProof="0" dirty="0" smtClean="0">
                <a:ln>
                  <a:noFill/>
                </a:ln>
                <a:solidFill>
                  <a:srgbClr val="4F271C">
                    <a:satMod val="13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Trato </a:t>
            </a:r>
            <a:r>
              <a:rPr kumimoji="0" lang="pt-BR" sz="3100" b="0" i="0" u="none" strike="noStrike" kern="0" cap="none" spc="0" normalizeH="0" baseline="0" noProof="0" dirty="0" smtClean="0">
                <a:ln>
                  <a:noFill/>
                </a:ln>
                <a:solidFill>
                  <a:srgbClr val="4F271C">
                    <a:satMod val="13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os sistemas existentes como </a:t>
            </a:r>
            <a:r>
              <a:rPr kumimoji="0" lang="pt-BR" sz="3100" b="1" i="0" u="none" strike="noStrike" kern="0" cap="none" spc="0" normalizeH="0" baseline="0" noProof="0" dirty="0" smtClean="0">
                <a:ln>
                  <a:noFill/>
                </a:ln>
                <a:solidFill>
                  <a:srgbClr val="4F271C">
                    <a:satMod val="13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sistemas de ensino</a:t>
            </a:r>
            <a:r>
              <a:rPr kumimoji="0" lang="pt-BR" sz="3100" b="0" i="0" u="none" strike="noStrike" kern="0" cap="none" spc="0" normalizeH="0" baseline="0" noProof="0" dirty="0" smtClean="0">
                <a:ln>
                  <a:noFill/>
                </a:ln>
                <a:solidFill>
                  <a:srgbClr val="4F271C">
                    <a:satMod val="13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 porque abarcam as estruturas e podem ser operacionalizados pelos planos de educação, dando-lhes status de sistema na concepção que escolhemos (SAVIANI, 1981). E trataremos como </a:t>
            </a:r>
            <a:r>
              <a:rPr kumimoji="0" lang="pt-BR" sz="3100" b="1" i="0" u="none" strike="noStrike" kern="0" cap="none" spc="0" normalizeH="0" baseline="0" noProof="0" dirty="0" smtClean="0">
                <a:ln>
                  <a:noFill/>
                </a:ln>
                <a:solidFill>
                  <a:srgbClr val="4F271C">
                    <a:satMod val="13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sistema de educação</a:t>
            </a:r>
            <a:r>
              <a:rPr kumimoji="0" lang="pt-BR" sz="3100" b="0" i="0" u="none" strike="noStrike" kern="0" cap="none" spc="0" normalizeH="0" baseline="0" noProof="0" dirty="0" smtClean="0">
                <a:ln>
                  <a:noFill/>
                </a:ln>
                <a:solidFill>
                  <a:srgbClr val="4F271C">
                    <a:satMod val="13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apenas o que ainda não foi instituído: o Sistema Nacional de Educação (SNE). Isso porque a possibilidade que vislumbramos é que este SNE operacionalizado pelo PNE (2014-24) abarca todos os sistemas de ensino.</a:t>
            </a:r>
            <a:endParaRPr kumimoji="0" lang="pt-BR" sz="18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2656803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899592" y="692696"/>
            <a:ext cx="7848872" cy="56384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FF99"/>
              </a:buClr>
              <a:buSzPct val="80000"/>
              <a:buFontTx/>
              <a:buNone/>
              <a:tabLst/>
              <a:defRPr/>
            </a:pPr>
            <a:r>
              <a:rPr kumimoji="0" lang="pt-BR" sz="3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O PACTO FEDERATIVO</a:t>
            </a:r>
          </a:p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FF99"/>
              </a:buClr>
              <a:buSzPct val="80000"/>
              <a:buFontTx/>
              <a:buNone/>
              <a:tabLst/>
              <a:defRPr/>
            </a:pPr>
            <a:endParaRPr kumimoji="0" lang="pt-BR" sz="3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/>
            </a:endParaRPr>
          </a:p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FF99"/>
              </a:buClr>
              <a:buSzPct val="80000"/>
              <a:buFontTx/>
              <a:buNone/>
              <a:tabLst/>
              <a:defRPr/>
            </a:pPr>
            <a:endParaRPr kumimoji="0" lang="pt-BR" sz="3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/>
            </a:endParaRPr>
          </a:p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FF99"/>
              </a:buClr>
              <a:buSzPct val="80000"/>
              <a:buFontTx/>
              <a:buNone/>
              <a:tabLst/>
              <a:defRPr/>
            </a:pPr>
            <a:endParaRPr kumimoji="0" lang="pt-BR" sz="3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/>
            </a:endParaRPr>
          </a:p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FF99"/>
              </a:buClr>
              <a:buSzPct val="80000"/>
              <a:buFontTx/>
              <a:buNone/>
              <a:tabLst/>
              <a:defRPr/>
            </a:pPr>
            <a:endParaRPr kumimoji="0" lang="pt-BR" sz="3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/>
            </a:endParaRPr>
          </a:p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FF99"/>
              </a:buClr>
              <a:buSzPct val="80000"/>
              <a:buFontTx/>
              <a:buNone/>
              <a:tabLst/>
              <a:defRPr/>
            </a:pPr>
            <a:endParaRPr kumimoji="0" lang="pt-BR" sz="3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/>
            </a:endParaRPr>
          </a:p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FF99"/>
              </a:buClr>
              <a:buSzPct val="80000"/>
              <a:buFontTx/>
              <a:buNone/>
              <a:tabLst/>
              <a:defRPr/>
            </a:pPr>
            <a:endParaRPr kumimoji="0" lang="pt-BR" sz="11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FF99"/>
              </a:buClr>
              <a:buSzPct val="80000"/>
              <a:defRPr/>
            </a:pPr>
            <a:r>
              <a:rPr lang="pt-BR" sz="28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materialidade </a:t>
            </a:r>
            <a:r>
              <a:rPr lang="pt-BR" sz="2800" kern="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</a:t>
            </a:r>
            <a:r>
              <a:rPr kumimoji="0" lang="pt-BR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regime de colaboração </a:t>
            </a:r>
            <a:r>
              <a:rPr kumimoji="0" lang="pt-BR" sz="2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se </a:t>
            </a:r>
            <a:r>
              <a:rPr kumimoji="0" lang="pt-BR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insere nos meandros e contradições do pacto </a:t>
            </a:r>
            <a:r>
              <a:rPr kumimoji="0" lang="pt-BR" sz="2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federativo</a:t>
            </a:r>
          </a:p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FF99"/>
              </a:buClr>
              <a:buSzPct val="80000"/>
              <a:defRPr/>
            </a:pPr>
            <a:r>
              <a:rPr lang="pt-BR" sz="2800" b="1" kern="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ESTADO/NAÇÃO</a:t>
            </a:r>
            <a:endParaRPr kumimoji="0" lang="pt-BR" sz="18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7844" y="1268760"/>
            <a:ext cx="3312368" cy="34101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928870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upo 4"/>
          <p:cNvGrpSpPr/>
          <p:nvPr/>
        </p:nvGrpSpPr>
        <p:grpSpPr>
          <a:xfrm>
            <a:off x="827584" y="541864"/>
            <a:ext cx="7776864" cy="5407416"/>
            <a:chOff x="1331640" y="476672"/>
            <a:chExt cx="7344816" cy="4775180"/>
          </a:xfrm>
        </p:grpSpPr>
        <p:sp>
          <p:nvSpPr>
            <p:cNvPr id="2" name="Retângulo 1"/>
            <p:cNvSpPr/>
            <p:nvPr/>
          </p:nvSpPr>
          <p:spPr>
            <a:xfrm>
              <a:off x="1331640" y="476672"/>
              <a:ext cx="7200800" cy="127741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sz="44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Arial"/>
                  <a:ea typeface="+mj-ea"/>
                  <a:cs typeface="+mj-cs"/>
                </a:rPr>
                <a:t>O município como ente federado – CRFB/88</a:t>
              </a:r>
              <a:endParaRPr kumimoji="0" lang="pt-BR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3" name="Retângulo 2"/>
            <p:cNvSpPr/>
            <p:nvPr/>
          </p:nvSpPr>
          <p:spPr>
            <a:xfrm>
              <a:off x="1331640" y="2204864"/>
              <a:ext cx="7344816" cy="304698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9FF99"/>
                </a:buClr>
                <a:buSzPct val="80000"/>
                <a:defRPr/>
              </a:pPr>
              <a:r>
                <a:rPr lang="pt-BR" sz="3200" kern="0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Essa característica passou a exigir novos arranjos políticos, trazendo no seu bojo a descentralização e um grande número de competências conjuntas entre os três entes federados, que lhes impõem esforços comuns.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0800997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so">
  <a:themeElements>
    <a:clrScheme name="Concurso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so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urso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544FDA6D13AE1247A9B0C79979AB1262" ma:contentTypeVersion="18" ma:contentTypeDescription="Crie um novo documento." ma:contentTypeScope="" ma:versionID="83a184262e473aeceb778863e87505bf">
  <xsd:schema xmlns:xsd="http://www.w3.org/2001/XMLSchema" xmlns:xs="http://www.w3.org/2001/XMLSchema" xmlns:p="http://schemas.microsoft.com/office/2006/metadata/properties" xmlns:ns2="e461758b-926b-44e9-b618-2ebbf9c7904c" xmlns:ns3="5b029b56-3411-473c-8dc4-47702cfa7f09" targetNamespace="http://schemas.microsoft.com/office/2006/metadata/properties" ma:root="true" ma:fieldsID="fcb0e20cc688b2b1cbd0e5fa140ef4b3" ns2:_="" ns3:_="">
    <xsd:import namespace="e461758b-926b-44e9-b618-2ebbf9c7904c"/>
    <xsd:import namespace="5b029b56-3411-473c-8dc4-47702cfa7f0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LengthInSecond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461758b-926b-44e9-b618-2ebbf9c7904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3" nillable="true" ma:taxonomy="true" ma:internalName="lcf76f155ced4ddcb4097134ff3c332f" ma:taxonomyFieldName="MediaServiceImageTags" ma:displayName="Marcações de imagem" ma:readOnly="false" ma:fieldId="{5cf76f15-5ced-4ddc-b409-7134ff3c332f}" ma:taxonomyMulti="true" ma:sspId="7f071e9a-c5f5-413c-99f8-544067b8309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5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029b56-3411-473c-8dc4-47702cfa7f09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f8e03233-003e-466b-8a0b-74bd81e32b73}" ma:internalName="TaxCatchAll" ma:showField="CatchAllData" ma:web="5b029b56-3411-473c-8dc4-47702cfa7f0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b029b56-3411-473c-8dc4-47702cfa7f09" xsi:nil="true"/>
    <lcf76f155ced4ddcb4097134ff3c332f xmlns="e461758b-926b-44e9-b618-2ebbf9c7904c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045973F-D98A-4D31-9447-2B7CBD97471D}"/>
</file>

<file path=customXml/itemProps2.xml><?xml version="1.0" encoding="utf-8"?>
<ds:datastoreItem xmlns:ds="http://schemas.openxmlformats.org/officeDocument/2006/customXml" ds:itemID="{06026986-0183-4303-A9F4-3CB7F736358F}"/>
</file>

<file path=customXml/itemProps3.xml><?xml version="1.0" encoding="utf-8"?>
<ds:datastoreItem xmlns:ds="http://schemas.openxmlformats.org/officeDocument/2006/customXml" ds:itemID="{883D5500-7D61-48B9-BF47-479078D28054}"/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1477</TotalTime>
  <Words>714</Words>
  <Application>Microsoft Office PowerPoint</Application>
  <PresentationFormat>Apresentação na tela (4:3)</PresentationFormat>
  <Paragraphs>57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16" baseType="lpstr">
      <vt:lpstr>Concurso</vt:lpstr>
      <vt:lpstr>    REGIME DE COLABORAÇÃO REFLEXÕES SOBRE O ESTADO DO RIO DE JANEIRO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Resolução CNE/CEB nº 01/2012: regime de colaboração mediante ADE</vt:lpstr>
      <vt:lpstr>O ESTADO DO RIO DE JANEIRO</vt:lpstr>
      <vt:lpstr>Plano Nacional de Educação  Plano Estadual de Educação do Rio de Janeiro</vt:lpstr>
      <vt:lpstr>Obrigada!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REGIME DE COLABOPRAÇÃO ENTRE OS SISTEMAS DE ENSINO</dc:title>
  <dc:creator>Lucy Teixeira</dc:creator>
  <cp:lastModifiedBy>Lucy Teixeira</cp:lastModifiedBy>
  <cp:revision>11</cp:revision>
  <dcterms:created xsi:type="dcterms:W3CDTF">2018-06-10T20:40:37Z</dcterms:created>
  <dcterms:modified xsi:type="dcterms:W3CDTF">2018-06-14T15:01:22Z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0x010100544FDA6D13AE1247A9B0C79979AB1262</vt:lpwstr>
  </property>
</Properties>
</file>