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99FF"/>
    <a:srgbClr val="CC3300"/>
    <a:srgbClr val="FFCC00"/>
    <a:srgbClr val="FFCC6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D8AE-D57B-438A-81EE-9D3F9A78FE58}" type="datetimeFigureOut">
              <a:rPr lang="pt-BR" smtClean="0"/>
              <a:t>24/11/2014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2AEB-801A-43A3-98A9-E6C24D6C74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496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D8AE-D57B-438A-81EE-9D3F9A78FE58}" type="datetimeFigureOut">
              <a:rPr lang="pt-BR" smtClean="0"/>
              <a:t>24/11/2014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2AEB-801A-43A3-98A9-E6C24D6C74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0420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D8AE-D57B-438A-81EE-9D3F9A78FE58}" type="datetimeFigureOut">
              <a:rPr lang="pt-BR" smtClean="0"/>
              <a:t>24/11/2014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2AEB-801A-43A3-98A9-E6C24D6C74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3595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D8AE-D57B-438A-81EE-9D3F9A78FE58}" type="datetimeFigureOut">
              <a:rPr lang="pt-BR" smtClean="0"/>
              <a:t>24/11/2014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2AEB-801A-43A3-98A9-E6C24D6C74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7570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D8AE-D57B-438A-81EE-9D3F9A78FE58}" type="datetimeFigureOut">
              <a:rPr lang="pt-BR" smtClean="0"/>
              <a:t>24/11/2014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2AEB-801A-43A3-98A9-E6C24D6C74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5667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D8AE-D57B-438A-81EE-9D3F9A78FE58}" type="datetimeFigureOut">
              <a:rPr lang="pt-BR" smtClean="0"/>
              <a:t>24/11/2014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2AEB-801A-43A3-98A9-E6C24D6C74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636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D8AE-D57B-438A-81EE-9D3F9A78FE58}" type="datetimeFigureOut">
              <a:rPr lang="pt-BR" smtClean="0"/>
              <a:t>24/11/2014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2AEB-801A-43A3-98A9-E6C24D6C74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5968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D8AE-D57B-438A-81EE-9D3F9A78FE58}" type="datetimeFigureOut">
              <a:rPr lang="pt-BR" smtClean="0"/>
              <a:t>24/11/2014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2AEB-801A-43A3-98A9-E6C24D6C74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7393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D8AE-D57B-438A-81EE-9D3F9A78FE58}" type="datetimeFigureOut">
              <a:rPr lang="pt-BR" smtClean="0"/>
              <a:t>24/11/2014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2AEB-801A-43A3-98A9-E6C24D6C74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42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D8AE-D57B-438A-81EE-9D3F9A78FE58}" type="datetimeFigureOut">
              <a:rPr lang="pt-BR" smtClean="0"/>
              <a:t>24/11/2014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2AEB-801A-43A3-98A9-E6C24D6C74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611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D8AE-D57B-438A-81EE-9D3F9A78FE58}" type="datetimeFigureOut">
              <a:rPr lang="pt-BR" smtClean="0"/>
              <a:t>24/11/2014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2AEB-801A-43A3-98A9-E6C24D6C74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220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FD8AE-D57B-438A-81EE-9D3F9A78FE58}" type="datetimeFigureOut">
              <a:rPr lang="pt-BR" smtClean="0"/>
              <a:t>24/11/2014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12AEB-801A-43A3-98A9-E6C24D6C74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908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33"/>
            </a:gs>
            <a:gs pos="13000">
              <a:srgbClr val="FFA800"/>
            </a:gs>
            <a:gs pos="28000">
              <a:srgbClr val="FFCC00"/>
            </a:gs>
            <a:gs pos="42999">
              <a:srgbClr val="FFA800"/>
            </a:gs>
            <a:gs pos="58000">
              <a:srgbClr val="FFCC66"/>
            </a:gs>
            <a:gs pos="72000">
              <a:srgbClr val="FFA800"/>
            </a:gs>
            <a:gs pos="87000">
              <a:srgbClr val="FFCC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8" t="11706" r="7411" b="24603"/>
          <a:stretch/>
        </p:blipFill>
        <p:spPr bwMode="auto">
          <a:xfrm>
            <a:off x="0" y="0"/>
            <a:ext cx="9144000" cy="389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0" y="3892871"/>
            <a:ext cx="9144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PRÁTICAS POSITIVAS DE PREVENÇÃO AO BULLYING </a:t>
            </a:r>
          </a:p>
          <a:p>
            <a:pPr algn="ctr"/>
            <a:endParaRPr lang="pt-B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anose="020B0903020102020204" pitchFamily="34" charset="0"/>
            </a:endParaRPr>
          </a:p>
          <a:p>
            <a:pPr algn="ctr"/>
            <a:r>
              <a:rPr lang="pt-B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JULIANA SCHWEIDZON MACHADO – PSICÓLOGA KIDPOWER INTERNATIONAL </a:t>
            </a:r>
            <a:endParaRPr lang="pt-B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98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9" t="21230" r="24256" b="19842"/>
          <a:stretch/>
        </p:blipFill>
        <p:spPr bwMode="auto">
          <a:xfrm>
            <a:off x="179512" y="908720"/>
            <a:ext cx="8839200" cy="431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179512" y="558924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Segoe UI Semibold" panose="020B0702040204020203" pitchFamily="34" charset="0"/>
              </a:rPr>
              <a:t>O Bullying ocorre em um sistema dinâmico onde todos os envolvidos apresentam algum nível de ansiedade e sofrimento. A divisão ocorre para que possamos nos orientar pedagogicamente, lembrando que todo trabalho deve contemplar o sistema completo. </a:t>
            </a:r>
            <a:endParaRPr lang="pt-BR" dirty="0">
              <a:latin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164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9" t="21230" r="24256" b="19842"/>
          <a:stretch/>
        </p:blipFill>
        <p:spPr bwMode="auto">
          <a:xfrm>
            <a:off x="1763688" y="1988840"/>
            <a:ext cx="5742856" cy="2800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de cantos arredondados 9"/>
          <p:cNvSpPr/>
          <p:nvPr/>
        </p:nvSpPr>
        <p:spPr>
          <a:xfrm>
            <a:off x="1664568" y="1556792"/>
            <a:ext cx="5931768" cy="3600400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1240904" y="980728"/>
            <a:ext cx="6787480" cy="4680520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683568" y="476672"/>
            <a:ext cx="7840488" cy="5752256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3851920" y="4789543"/>
            <a:ext cx="1872208" cy="367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Impact" panose="020B0806030902050204" pitchFamily="34" charset="0"/>
              </a:rPr>
              <a:t>ESCOLA </a:t>
            </a:r>
            <a:endParaRPr lang="pt-BR" dirty="0">
              <a:latin typeface="Impact" panose="020B080603090205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283968" y="530120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Impact" panose="020B0806030902050204" pitchFamily="34" charset="0"/>
              </a:rPr>
              <a:t>FAMÍLIA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4067944" y="580526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Impact" panose="020B0806030902050204" pitchFamily="34" charset="0"/>
              </a:rPr>
              <a:t>COMUNIDADE</a:t>
            </a:r>
            <a:endParaRPr lang="pt-BR" dirty="0">
              <a:latin typeface="Impact" panose="020B0806030902050204" pitchFamily="34" charset="0"/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216024" y="116632"/>
            <a:ext cx="8820472" cy="6597352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4211960" y="638132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Impact" panose="020B0806030902050204" pitchFamily="34" charset="0"/>
              </a:rPr>
              <a:t>SOCIEDADE</a:t>
            </a:r>
            <a:endParaRPr lang="pt-BR" dirty="0">
              <a:latin typeface="Impact" panose="020B0806030902050204" pitchFamily="34" charset="0"/>
            </a:endParaRPr>
          </a:p>
        </p:txBody>
      </p:sp>
      <p:sp>
        <p:nvSpPr>
          <p:cNvPr id="18" name="Seta para cima e para baixo 17"/>
          <p:cNvSpPr/>
          <p:nvPr/>
        </p:nvSpPr>
        <p:spPr>
          <a:xfrm>
            <a:off x="5517816" y="4848668"/>
            <a:ext cx="412624" cy="192444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cima e para baixo 18"/>
          <p:cNvSpPr/>
          <p:nvPr/>
        </p:nvSpPr>
        <p:spPr>
          <a:xfrm>
            <a:off x="3645608" y="4852699"/>
            <a:ext cx="412624" cy="192444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5692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080648"/>
            <a:ext cx="9032513" cy="5080789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387489" y="2375785"/>
            <a:ext cx="46805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latin typeface="Impact" panose="020B0806030902050204" pitchFamily="34" charset="0"/>
              </a:rPr>
              <a:t>	• </a:t>
            </a:r>
            <a:r>
              <a:rPr lang="pt-BR" sz="2400" dirty="0">
                <a:latin typeface="Impact" panose="020B0806030902050204" pitchFamily="34" charset="0"/>
              </a:rPr>
              <a:t>baixo rendimento escolar </a:t>
            </a:r>
          </a:p>
          <a:p>
            <a:r>
              <a:rPr lang="pt-BR" sz="2400" dirty="0">
                <a:latin typeface="Impact" panose="020B0806030902050204" pitchFamily="34" charset="0"/>
              </a:rPr>
              <a:t>	• baixa autoestima </a:t>
            </a:r>
          </a:p>
          <a:p>
            <a:r>
              <a:rPr lang="pt-BR" sz="2400" dirty="0">
                <a:latin typeface="Impact" panose="020B0806030902050204" pitchFamily="34" charset="0"/>
              </a:rPr>
              <a:t>	• ansiedade </a:t>
            </a:r>
          </a:p>
          <a:p>
            <a:r>
              <a:rPr lang="pt-BR" sz="2400" dirty="0">
                <a:latin typeface="Impact" panose="020B0806030902050204" pitchFamily="34" charset="0"/>
              </a:rPr>
              <a:t>	• isolamento social </a:t>
            </a:r>
          </a:p>
          <a:p>
            <a:r>
              <a:rPr lang="pt-BR" sz="2400" dirty="0">
                <a:latin typeface="Impact" panose="020B0806030902050204" pitchFamily="34" charset="0"/>
              </a:rPr>
              <a:t>	• desinteresse </a:t>
            </a:r>
          </a:p>
          <a:p>
            <a:r>
              <a:rPr lang="pt-BR" sz="2400" dirty="0">
                <a:latin typeface="Impact" panose="020B0806030902050204" pitchFamily="34" charset="0"/>
              </a:rPr>
              <a:t>	• agressividade </a:t>
            </a:r>
          </a:p>
          <a:p>
            <a:r>
              <a:rPr lang="pt-BR" sz="2400" dirty="0">
                <a:latin typeface="Impact" panose="020B0806030902050204" pitchFamily="34" charset="0"/>
              </a:rPr>
              <a:t>	• irritabilidade </a:t>
            </a:r>
          </a:p>
          <a:p>
            <a:r>
              <a:rPr lang="pt-BR" sz="2400" dirty="0">
                <a:latin typeface="Impact" panose="020B0806030902050204" pitchFamily="34" charset="0"/>
              </a:rPr>
              <a:t>	• passividade </a:t>
            </a:r>
          </a:p>
          <a:p>
            <a:r>
              <a:rPr lang="pt-BR" sz="2400" dirty="0">
                <a:latin typeface="Impact" panose="020B0806030902050204" pitchFamily="34" charset="0"/>
              </a:rPr>
              <a:t>	• distúrbios da alimentação </a:t>
            </a:r>
          </a:p>
          <a:p>
            <a:r>
              <a:rPr lang="pt-BR" sz="2400" dirty="0">
                <a:latin typeface="Impact" panose="020B0806030902050204" pitchFamily="34" charset="0"/>
              </a:rPr>
              <a:t>	• distúrbios do sono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364088" y="1124744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Impact" panose="020B0806030902050204" pitchFamily="34" charset="0"/>
              </a:rPr>
              <a:t>SÃO CONSEQUENCIAS COMUNS A TODOS OS ENVOLVIDOS EM BULLYING: </a:t>
            </a:r>
            <a:endParaRPr lang="pt-BR" sz="24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620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67544" y="404664"/>
            <a:ext cx="8208912" cy="600164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Segoe UI Semibold" panose="020B0702040204020203" pitchFamily="34" charset="0"/>
              </a:rPr>
              <a:t>“São, assim, consequências comuns àqueles repetidamente vitimados pelo bullying: baixa autoestima, baixo rendimento e evasão escolar, estresse, ansiedade e agressividade. </a:t>
            </a:r>
          </a:p>
          <a:p>
            <a:pPr algn="just"/>
            <a:endParaRPr lang="pt-BR" sz="2400" dirty="0">
              <a:latin typeface="Segoe UI Semibold" panose="020B0702040204020203" pitchFamily="34" charset="0"/>
            </a:endParaRPr>
          </a:p>
          <a:p>
            <a:pPr algn="just"/>
            <a:r>
              <a:rPr lang="pt-BR" sz="2400" dirty="0" smtClean="0">
                <a:latin typeface="Segoe UI Semibold" panose="020B0702040204020203" pitchFamily="34" charset="0"/>
              </a:rPr>
              <a:t>Nesse sentido, a presença ou não de um bom suporte familiar pode ser decisiva para que o infante supere as situações traumáticas vivenciadas ou, ao contrário, entregue-se ao isolamento social como uma forma de fuga e proteção contra as agressões. </a:t>
            </a:r>
          </a:p>
          <a:p>
            <a:pPr algn="just"/>
            <a:endParaRPr lang="pt-BR" sz="2400" dirty="0">
              <a:latin typeface="Segoe UI Semibold" panose="020B0702040204020203" pitchFamily="34" charset="0"/>
            </a:endParaRPr>
          </a:p>
          <a:p>
            <a:pPr algn="just"/>
            <a:r>
              <a:rPr lang="pt-BR" sz="2400" dirty="0" smtClean="0">
                <a:latin typeface="Segoe UI Semibold" panose="020B0702040204020203" pitchFamily="34" charset="0"/>
              </a:rPr>
              <a:t>A situação pode, ainda, progredir para transtornos psicopatológicos graves, como fobias e depressões com ideias suicidas ou, por outro lado, fomentar desejos intensos de vingança”. </a:t>
            </a:r>
          </a:p>
          <a:p>
            <a:pPr algn="just"/>
            <a:r>
              <a:rPr lang="pt-BR" sz="2400" dirty="0" smtClean="0">
                <a:latin typeface="Segoe UI Semibold" panose="020B0702040204020203" pitchFamily="34" charset="0"/>
              </a:rPr>
              <a:t>(ALBINO E TERÊNCIO, 2009, PÁG 03).</a:t>
            </a:r>
            <a:endParaRPr lang="pt-BR" sz="2400" dirty="0">
              <a:latin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067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39552" y="1678156"/>
            <a:ext cx="8216877" cy="30469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Segoe UI Semibold" panose="020B0702040204020203" pitchFamily="34" charset="0"/>
              </a:rPr>
              <a:t>O bullying é um comportamento agressivo realizado intencionalmente, ou seja, uma escolha do indivíduo. </a:t>
            </a:r>
          </a:p>
          <a:p>
            <a:pPr algn="just"/>
            <a:r>
              <a:rPr lang="pt-BR" sz="2400" dirty="0" smtClean="0">
                <a:latin typeface="Segoe UI Semibold" panose="020B0702040204020203" pitchFamily="34" charset="0"/>
              </a:rPr>
              <a:t>Esta escolha pode causar danos a si e ao próximo, além de infringir normas e leis. Ela pode ser guiada por diversos fatores, desde o contexto sociocultural a motivações pessoais, e pode estar relacionada à dificuldades no desenvolvimento de habilidades sociais que contribuem para convivência pacífica em sociedade.</a:t>
            </a:r>
            <a:endParaRPr lang="pt-BR" sz="2400" dirty="0">
              <a:latin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217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352716" y="430761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400" dirty="0">
                <a:latin typeface="Segoe UI Semibold" panose="020B0702040204020203" pitchFamily="34" charset="0"/>
              </a:rPr>
              <a:t>De acordo com a cartilha do CNJ (2010), existem quatro motivos principais para alguém praticar </a:t>
            </a:r>
            <a:r>
              <a:rPr lang="pt-BR" sz="2400" i="1" dirty="0">
                <a:latin typeface="Segoe UI Semibold" panose="020B0702040204020203" pitchFamily="34" charset="0"/>
              </a:rPr>
              <a:t>bullying</a:t>
            </a:r>
            <a:r>
              <a:rPr lang="pt-BR" sz="2400" dirty="0">
                <a:latin typeface="Segoe UI Semibold" panose="020B0702040204020203" pitchFamily="34" charset="0"/>
              </a:rPr>
              <a:t>. São eles: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8819">
            <a:off x="3402974" y="828990"/>
            <a:ext cx="2404410" cy="32829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74591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282908" y="2348880"/>
            <a:ext cx="48006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latin typeface="Segoe UI Semibold" panose="020B0702040204020203" pitchFamily="34" charset="0"/>
              </a:rPr>
              <a:t>1. Muitos se comportam assim por uma nítida falta de limites em seus processos educacionais no contexto familiar.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692696"/>
            <a:ext cx="3300897" cy="429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184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267744" y="1484784"/>
            <a:ext cx="58326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Segoe UI Semibold" panose="020B0702040204020203" pitchFamily="34" charset="0"/>
              </a:rPr>
              <a:t>2. Outros carecem de um modelo de educação que seja capaz de associar a auto realização com atitudes socialmente produtivas e solidárias. Tais agressores procuram nas ações egoístas e maldosas um meio de adquirir poder e status, e reproduzem os modelos domésticos na sociedade.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692696"/>
            <a:ext cx="3300897" cy="429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47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339752" y="1412776"/>
            <a:ext cx="54726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Segoe UI Semibold" panose="020B0702040204020203" pitchFamily="34" charset="0"/>
              </a:rPr>
              <a:t>3. Existem ainda aqueles que vivenciam dificuldades momentâneas, como a separação traumática dos pais, ausência de recursos financeiros, doenças na família etc. A violência praticada por esses jovens é um fato novo em seu modo de agir e, portanto, circunstancial.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692696"/>
            <a:ext cx="3300897" cy="429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646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95736" y="1484784"/>
            <a:ext cx="56886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Segoe UI Semibold" panose="020B0702040204020203" pitchFamily="34" charset="0"/>
              </a:rPr>
              <a:t>4. E, por fim, nos deparamos com a minoria dos opressores, porém a mais perversa. Trata-se de crianças ou adolescentes que apresentam a transgressão como base estrutural de suas personalidades. Falta-lhes o sentimento essencial para o exercício do altruísmo: a empatia.</a:t>
            </a:r>
            <a:endParaRPr lang="pt-BR" sz="2400" dirty="0">
              <a:latin typeface="Segoe UI Semibold" panose="020B0702040204020203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692696"/>
            <a:ext cx="3300897" cy="429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15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9512" y="692696"/>
            <a:ext cx="8820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1" b="15850"/>
          <a:stretch/>
        </p:blipFill>
        <p:spPr>
          <a:xfrm>
            <a:off x="832445" y="96563"/>
            <a:ext cx="7514605" cy="6761437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763688" y="3789040"/>
            <a:ext cx="51845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Juliana </a:t>
            </a:r>
            <a:r>
              <a:rPr lang="pt-BR" dirty="0" err="1" smtClean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Schweidzon</a:t>
            </a:r>
            <a:r>
              <a:rPr lang="pt-BR" dirty="0" smtClean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 Machado CRP 05/44.140</a:t>
            </a:r>
          </a:p>
          <a:p>
            <a:pPr algn="ctr"/>
            <a:r>
              <a:rPr lang="pt-BR" dirty="0" smtClean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Psicóloga graduada na UFSC, representante do </a:t>
            </a:r>
            <a:r>
              <a:rPr lang="pt-BR" i="1" dirty="0" err="1" smtClean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Kidpower</a:t>
            </a:r>
            <a:r>
              <a:rPr lang="pt-BR" i="1" dirty="0" smtClean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pt-BR" i="1" dirty="0" err="1" smtClean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International</a:t>
            </a:r>
            <a:r>
              <a:rPr lang="pt-BR" i="1" dirty="0" smtClean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  </a:t>
            </a:r>
            <a:r>
              <a:rPr lang="pt-BR" dirty="0" smtClean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no Brasil desde 2009</a:t>
            </a:r>
          </a:p>
          <a:p>
            <a:pPr algn="ctr"/>
            <a:r>
              <a:rPr lang="pt-BR" dirty="0" smtClean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kidpowerbrasil@gmail.com</a:t>
            </a:r>
            <a:endParaRPr lang="pt-BR" dirty="0" smtClean="0">
              <a:solidFill>
                <a:schemeClr val="accent2">
                  <a:lumMod val="50000"/>
                </a:schemeClr>
              </a:solidFill>
              <a:latin typeface="Impact" panose="020B0806030902050204" pitchFamily="34" charset="0"/>
            </a:endParaRPr>
          </a:p>
          <a:p>
            <a:pPr algn="ctr"/>
            <a:endParaRPr lang="pt-BR" dirty="0" smtClean="0">
              <a:solidFill>
                <a:schemeClr val="accent2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6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70" y="764704"/>
            <a:ext cx="8743898" cy="54285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43498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4" t="36189" r="17897" b="33532"/>
          <a:stretch/>
        </p:blipFill>
        <p:spPr bwMode="auto">
          <a:xfrm>
            <a:off x="6491" y="-27384"/>
            <a:ext cx="8128000" cy="221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07504" y="2405787"/>
            <a:ext cx="93610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</a:rPr>
              <a:t>ORGANIZAÇÃO INTERNACIONAL DE PREVENÇÃO À VIOLÊNCIA </a:t>
            </a:r>
          </a:p>
          <a:p>
            <a:r>
              <a:rPr lang="pt-BR" sz="2000" b="1" dirty="0" smtClean="0">
                <a:solidFill>
                  <a:schemeClr val="accent2">
                    <a:lumMod val="50000"/>
                  </a:schemeClr>
                </a:solidFill>
                <a:latin typeface="Segoe UI Semibold" panose="020B0702040204020203" pitchFamily="34" charset="0"/>
              </a:rPr>
              <a:t>DESDE 1989 NA CALIFORNIA – EUA </a:t>
            </a:r>
          </a:p>
          <a:p>
            <a:r>
              <a:rPr lang="pt-BR" sz="2000" b="1" dirty="0" smtClean="0">
                <a:solidFill>
                  <a:schemeClr val="accent2">
                    <a:lumMod val="50000"/>
                  </a:schemeClr>
                </a:solidFill>
                <a:latin typeface="Segoe UI Semibold" panose="020B0702040204020203" pitchFamily="34" charset="0"/>
              </a:rPr>
              <a:t>PRESENTE EM </a:t>
            </a:r>
            <a:r>
              <a:rPr lang="pt-BR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</a:rPr>
              <a:t>7</a:t>
            </a:r>
            <a:r>
              <a:rPr lang="pt-BR" sz="2000" b="1" dirty="0" smtClean="0">
                <a:solidFill>
                  <a:schemeClr val="accent2">
                    <a:lumMod val="50000"/>
                  </a:schemeClr>
                </a:solidFill>
                <a:latin typeface="Segoe UI Semibold" panose="020B0702040204020203" pitchFamily="34" charset="0"/>
              </a:rPr>
              <a:t> </a:t>
            </a:r>
            <a:r>
              <a:rPr lang="pt-BR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</a:rPr>
              <a:t>ESTADOS</a:t>
            </a:r>
            <a:r>
              <a:rPr lang="pt-BR" sz="2000" b="1" dirty="0" smtClean="0">
                <a:solidFill>
                  <a:schemeClr val="accent2">
                    <a:lumMod val="50000"/>
                  </a:schemeClr>
                </a:solidFill>
                <a:latin typeface="Segoe UI Semibold" panose="020B0702040204020203" pitchFamily="34" charset="0"/>
              </a:rPr>
              <a:t> NORTE AMERICANOS </a:t>
            </a:r>
          </a:p>
          <a:p>
            <a:r>
              <a:rPr lang="pt-BR" sz="2000" b="1" dirty="0" smtClean="0">
                <a:solidFill>
                  <a:schemeClr val="accent2">
                    <a:lumMod val="50000"/>
                  </a:schemeClr>
                </a:solidFill>
                <a:latin typeface="Segoe UI Semibold" panose="020B0702040204020203" pitchFamily="34" charset="0"/>
              </a:rPr>
              <a:t>CENTROS DE ATENDIMENTO EM </a:t>
            </a:r>
            <a:r>
              <a:rPr lang="pt-BR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</a:rPr>
              <a:t>13 PAÍSES </a:t>
            </a:r>
          </a:p>
          <a:p>
            <a:endParaRPr lang="pt-BR" sz="2000" b="1" dirty="0" smtClean="0">
              <a:solidFill>
                <a:schemeClr val="accent2">
                  <a:lumMod val="50000"/>
                </a:schemeClr>
              </a:solidFill>
              <a:latin typeface="Segoe UI Semibold" panose="020B0702040204020203" pitchFamily="34" charset="0"/>
            </a:endParaRPr>
          </a:p>
          <a:p>
            <a:r>
              <a:rPr lang="pt-BR" sz="2000" b="1" dirty="0" smtClean="0">
                <a:solidFill>
                  <a:schemeClr val="accent2">
                    <a:lumMod val="50000"/>
                  </a:schemeClr>
                </a:solidFill>
                <a:latin typeface="Segoe UI Semibold" panose="020B0702040204020203" pitchFamily="34" charset="0"/>
              </a:rPr>
              <a:t>MAIS DE </a:t>
            </a:r>
            <a:r>
              <a:rPr lang="pt-BR" sz="20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</a:rPr>
              <a:t>3 MILHÕES </a:t>
            </a:r>
            <a:r>
              <a:rPr lang="pt-BR" sz="2000" b="1" dirty="0" smtClean="0">
                <a:solidFill>
                  <a:schemeClr val="accent2">
                    <a:lumMod val="50000"/>
                  </a:schemeClr>
                </a:solidFill>
                <a:latin typeface="Segoe UI Semibold" panose="020B0702040204020203" pitchFamily="34" charset="0"/>
              </a:rPr>
              <a:t>DE PESSOAS JÁ PARTICIPARAM DOS WORKSHOPS </a:t>
            </a:r>
          </a:p>
          <a:p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300">
            <a:off x="198027" y="4538652"/>
            <a:ext cx="2173765" cy="2173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8" r="10485"/>
          <a:stretch/>
        </p:blipFill>
        <p:spPr>
          <a:xfrm rot="21340519">
            <a:off x="2696265" y="4497620"/>
            <a:ext cx="1622500" cy="2064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8" r="8403"/>
          <a:stretch/>
        </p:blipFill>
        <p:spPr>
          <a:xfrm rot="573947">
            <a:off x="4739023" y="4516894"/>
            <a:ext cx="1722045" cy="2154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5" r="6088"/>
          <a:stretch/>
        </p:blipFill>
        <p:spPr>
          <a:xfrm>
            <a:off x="6844144" y="4589592"/>
            <a:ext cx="1760303" cy="2166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069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3" t="4849" r="4645" b="8282"/>
          <a:stretch/>
        </p:blipFill>
        <p:spPr>
          <a:xfrm>
            <a:off x="1187624" y="13616"/>
            <a:ext cx="6892133" cy="684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1111" r="42885" b="6250"/>
          <a:stretch/>
        </p:blipFill>
        <p:spPr bwMode="auto">
          <a:xfrm>
            <a:off x="276334" y="264120"/>
            <a:ext cx="4223658" cy="604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499992" y="683979"/>
            <a:ext cx="439248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>
                <a:latin typeface="Segoe UI Semibold" panose="020B0702040204020203" pitchFamily="34" charset="0"/>
              </a:rPr>
              <a:t>A proposta desta cartilha parte da ideia de instrumentalizar às escolas para elaboração de um projeto de prevenção ao </a:t>
            </a:r>
            <a:r>
              <a:rPr lang="pt-BR" sz="2000" b="1" i="1" dirty="0" smtClean="0">
                <a:latin typeface="Segoe UI Semibold" panose="020B0702040204020203" pitchFamily="34" charset="0"/>
              </a:rPr>
              <a:t>bullying.</a:t>
            </a:r>
            <a:r>
              <a:rPr lang="pt-BR" sz="2000" b="1" dirty="0" smtClean="0">
                <a:latin typeface="Segoe UI Semibold" panose="020B0702040204020203" pitchFamily="34" charset="0"/>
              </a:rPr>
              <a:t> Buscamos uma abordagem plural partindo de materiais  já publicados no Brasil e no exterior somados à perspectiva do </a:t>
            </a:r>
            <a:r>
              <a:rPr lang="pt-BR" sz="2000" b="1" dirty="0" err="1" smtClean="0">
                <a:latin typeface="Segoe UI Semibold" panose="020B0702040204020203" pitchFamily="34" charset="0"/>
              </a:rPr>
              <a:t>Kidpower</a:t>
            </a:r>
            <a:r>
              <a:rPr lang="pt-BR" sz="2000" b="1" dirty="0" smtClean="0">
                <a:latin typeface="Segoe UI Semibold" panose="020B0702040204020203" pitchFamily="34" charset="0"/>
              </a:rPr>
              <a:t> </a:t>
            </a:r>
            <a:r>
              <a:rPr lang="pt-BR" sz="2000" b="1" dirty="0" err="1" smtClean="0">
                <a:latin typeface="Segoe UI Semibold" panose="020B0702040204020203" pitchFamily="34" charset="0"/>
              </a:rPr>
              <a:t>International</a:t>
            </a:r>
            <a:r>
              <a:rPr lang="pt-BR" sz="2000" b="1" dirty="0" smtClean="0">
                <a:latin typeface="Segoe UI Semibold" panose="020B0702040204020203" pitchFamily="34" charset="0"/>
              </a:rPr>
              <a:t>. </a:t>
            </a:r>
          </a:p>
          <a:p>
            <a:pPr algn="just"/>
            <a:endParaRPr lang="pt-BR" sz="2000" b="1" dirty="0">
              <a:latin typeface="Segoe UI Semibold" panose="020B0702040204020203" pitchFamily="34" charset="0"/>
            </a:endParaRPr>
          </a:p>
          <a:p>
            <a:pPr algn="just"/>
            <a:r>
              <a:rPr lang="pt-BR" sz="2000" b="1" dirty="0" smtClean="0">
                <a:latin typeface="Segoe UI Semibold" panose="020B0702040204020203" pitchFamily="34" charset="0"/>
              </a:rPr>
              <a:t>Sem pretensão de esgotar o assunto, sugerimos a leitura de todos os materiais citados e o acompanhamento de um profissional qualificado para a elaboração e execução dos projetos.</a:t>
            </a:r>
            <a:endParaRPr lang="pt-BR" sz="2000" b="1" dirty="0">
              <a:latin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59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613" r="17623" b="9062"/>
          <a:stretch/>
        </p:blipFill>
        <p:spPr>
          <a:xfrm>
            <a:off x="-324544" y="1916832"/>
            <a:ext cx="3630727" cy="477981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771800" y="2492896"/>
            <a:ext cx="630019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dirty="0" smtClean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BULLYING </a:t>
            </a:r>
          </a:p>
          <a:p>
            <a:endParaRPr lang="pt-BR" b="1" dirty="0"/>
          </a:p>
          <a:p>
            <a:pPr algn="just"/>
            <a:r>
              <a:rPr lang="pt-BR" sz="2400" b="1" dirty="0">
                <a:latin typeface="Segoe UI Semibold" panose="020B0702040204020203" pitchFamily="34" charset="0"/>
              </a:rPr>
              <a:t>“Defino bullying ou vitimização da seguinte forma geral: Um estudante está sofrendo bullying ou sendo </a:t>
            </a:r>
            <a:r>
              <a:rPr lang="pt-BR" sz="2400" b="1" dirty="0" err="1">
                <a:latin typeface="Segoe UI Semibold" panose="020B0702040204020203" pitchFamily="34" charset="0"/>
              </a:rPr>
              <a:t>vitimizado</a:t>
            </a:r>
            <a:r>
              <a:rPr lang="pt-BR" sz="2400" b="1" dirty="0">
                <a:latin typeface="Segoe UI Semibold" panose="020B0702040204020203" pitchFamily="34" charset="0"/>
              </a:rPr>
              <a:t> quando é </a:t>
            </a:r>
            <a:r>
              <a:rPr lang="pt-BR" sz="2400" b="1" dirty="0" smtClean="0">
                <a:latin typeface="Segoe UI Semibold" panose="020B0702040204020203" pitchFamily="34" charset="0"/>
              </a:rPr>
              <a:t>exposto, </a:t>
            </a:r>
            <a:r>
              <a:rPr lang="pt-BR" sz="2400" b="1" dirty="0">
                <a:latin typeface="Segoe UI Semibold" panose="020B0702040204020203" pitchFamily="34" charset="0"/>
              </a:rPr>
              <a:t>repetidamente e durante um tempo, a ações negativas de um ou mais estudantes</a:t>
            </a:r>
            <a:r>
              <a:rPr lang="pt-BR" sz="2400" b="1" dirty="0" smtClean="0">
                <a:latin typeface="Segoe UI Semibold" panose="020B0702040204020203" pitchFamily="34" charset="0"/>
              </a:rPr>
              <a:t>” </a:t>
            </a:r>
          </a:p>
          <a:p>
            <a:pPr algn="just"/>
            <a:r>
              <a:rPr lang="pt-BR" sz="2400" b="1" dirty="0" smtClean="0">
                <a:latin typeface="Segoe UI Semibold" panose="020B0702040204020203" pitchFamily="34" charset="0"/>
              </a:rPr>
              <a:t>Dan </a:t>
            </a:r>
            <a:r>
              <a:rPr lang="pt-BR" sz="2400" b="1" dirty="0" err="1" smtClean="0">
                <a:latin typeface="Segoe UI Semibold" panose="020B0702040204020203" pitchFamily="34" charset="0"/>
              </a:rPr>
              <a:t>Olweus</a:t>
            </a:r>
            <a:r>
              <a:rPr lang="pt-BR" sz="2400" b="1" dirty="0" smtClean="0">
                <a:latin typeface="Segoe UI Semibold" panose="020B0702040204020203" pitchFamily="34" charset="0"/>
              </a:rPr>
              <a:t>, 1993.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6978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1" b="15850"/>
          <a:stretch/>
        </p:blipFill>
        <p:spPr>
          <a:xfrm>
            <a:off x="832445" y="96563"/>
            <a:ext cx="7514605" cy="6761437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051720" y="2420888"/>
            <a:ext cx="4536504" cy="1649219"/>
          </a:xfrm>
          <a:prstGeom prst="rect">
            <a:avLst/>
          </a:prstGeom>
        </p:spPr>
        <p:txBody>
          <a:bodyPr wrap="square">
            <a:prstTxWarp prst="textArchDown">
              <a:avLst/>
            </a:prstTxWarp>
            <a:spAutoFit/>
          </a:bodyPr>
          <a:lstStyle/>
          <a:p>
            <a:pPr algn="ctr"/>
            <a:r>
              <a:rPr lang="pt-BR" sz="5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/>
                <a:latin typeface="Segoe UI Semibold" panose="020B0702040204020203" pitchFamily="34" charset="0"/>
              </a:rPr>
              <a:t>LEMBRE:</a:t>
            </a:r>
          </a:p>
          <a:p>
            <a:pPr algn="ctr"/>
            <a:r>
              <a:rPr lang="pt-BR" sz="5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/>
                <a:latin typeface="Segoe UI Semibold" panose="020B0702040204020203" pitchFamily="34" charset="0"/>
              </a:rPr>
              <a:t>Todo </a:t>
            </a:r>
            <a:r>
              <a:rPr lang="pt-BR" sz="5400" b="1" i="1" dirty="0">
                <a:ln w="1905"/>
                <a:solidFill>
                  <a:schemeClr val="accent2">
                    <a:lumMod val="50000"/>
                  </a:schemeClr>
                </a:solidFill>
                <a:effectLst/>
                <a:latin typeface="Segoe UI Semibold" panose="020B0702040204020203" pitchFamily="34" charset="0"/>
              </a:rPr>
              <a:t>bullying</a:t>
            </a:r>
            <a:r>
              <a:rPr lang="pt-BR" sz="5400" b="1" dirty="0">
                <a:ln w="1905"/>
                <a:solidFill>
                  <a:schemeClr val="accent2">
                    <a:lumMod val="50000"/>
                  </a:schemeClr>
                </a:solidFill>
                <a:effectLst/>
                <a:latin typeface="Segoe UI Semibold" panose="020B0702040204020203" pitchFamily="34" charset="0"/>
              </a:rPr>
              <a:t> </a:t>
            </a:r>
            <a:r>
              <a:rPr lang="pt-BR" sz="5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/>
                <a:latin typeface="Segoe UI Semibold" panose="020B0702040204020203" pitchFamily="34" charset="0"/>
              </a:rPr>
              <a:t> é </a:t>
            </a:r>
            <a:r>
              <a:rPr lang="pt-BR" sz="5400" b="1" dirty="0">
                <a:ln w="1905"/>
                <a:solidFill>
                  <a:schemeClr val="accent2">
                    <a:lumMod val="50000"/>
                  </a:schemeClr>
                </a:solidFill>
                <a:effectLst/>
                <a:latin typeface="Segoe UI Semibold" panose="020B0702040204020203" pitchFamily="34" charset="0"/>
              </a:rPr>
              <a:t>uma violência, </a:t>
            </a:r>
            <a:endParaRPr lang="pt-BR" sz="5400" b="1" dirty="0" smtClean="0">
              <a:ln w="1905"/>
              <a:solidFill>
                <a:schemeClr val="accent2">
                  <a:lumMod val="50000"/>
                </a:schemeClr>
              </a:solidFill>
              <a:effectLst/>
              <a:latin typeface="Segoe UI Semibold" panose="020B0702040204020203" pitchFamily="34" charset="0"/>
            </a:endParaRPr>
          </a:p>
          <a:p>
            <a:pPr algn="ctr"/>
            <a:r>
              <a:rPr lang="pt-BR" sz="5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/>
                <a:latin typeface="Segoe UI Semibold" panose="020B0702040204020203" pitchFamily="34" charset="0"/>
              </a:rPr>
              <a:t>mas </a:t>
            </a:r>
            <a:r>
              <a:rPr lang="pt-BR" sz="5400" b="1" dirty="0">
                <a:ln w="1905"/>
                <a:solidFill>
                  <a:schemeClr val="accent2">
                    <a:lumMod val="50000"/>
                  </a:schemeClr>
                </a:solidFill>
                <a:effectLst/>
                <a:latin typeface="Segoe UI Semibold" panose="020B0702040204020203" pitchFamily="34" charset="0"/>
              </a:rPr>
              <a:t>nem toda violência é </a:t>
            </a:r>
            <a:r>
              <a:rPr lang="pt-BR" sz="5400" b="1" i="1" dirty="0" smtClean="0">
                <a:ln w="1905"/>
                <a:solidFill>
                  <a:schemeClr val="accent2">
                    <a:lumMod val="50000"/>
                  </a:schemeClr>
                </a:solidFill>
                <a:effectLst/>
                <a:latin typeface="Segoe UI Semibold" panose="020B0702040204020203" pitchFamily="34" charset="0"/>
              </a:rPr>
              <a:t>bullying.</a:t>
            </a:r>
            <a:endParaRPr lang="pt-BR" sz="5400" b="1" dirty="0">
              <a:ln w="1905"/>
              <a:solidFill>
                <a:schemeClr val="accent2">
                  <a:lumMod val="50000"/>
                </a:schemeClr>
              </a:solidFill>
              <a:effectLst/>
              <a:latin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611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23728" y="1618922"/>
            <a:ext cx="70202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</a:rPr>
              <a:t>FREQUÊNCIA:</a:t>
            </a:r>
            <a:r>
              <a:rPr lang="pt-BR" sz="2800" dirty="0">
                <a:latin typeface="Segoe UI Semibold" panose="020B0702040204020203" pitchFamily="34" charset="0"/>
              </a:rPr>
              <a:t> Para ser </a:t>
            </a:r>
            <a:r>
              <a:rPr lang="pt-BR" sz="2800" i="1" dirty="0">
                <a:latin typeface="Segoe UI Semibold" panose="020B0702040204020203" pitchFamily="34" charset="0"/>
              </a:rPr>
              <a:t>bullying </a:t>
            </a:r>
            <a:r>
              <a:rPr lang="pt-BR" sz="2800" dirty="0">
                <a:latin typeface="Segoe UI Semibold" panose="020B0702040204020203" pitchFamily="34" charset="0"/>
              </a:rPr>
              <a:t>a violência deve acontecer repetitivamente. </a:t>
            </a:r>
            <a:endParaRPr lang="pt-BR" sz="2800" dirty="0" smtClean="0">
              <a:latin typeface="Segoe UI Semibold" panose="020B0702040204020203" pitchFamily="34" charset="0"/>
            </a:endParaRPr>
          </a:p>
          <a:p>
            <a:endParaRPr lang="pt-BR" sz="2800" dirty="0">
              <a:latin typeface="Segoe UI Semibold" panose="020B0702040204020203" pitchFamily="34" charset="0"/>
            </a:endParaRPr>
          </a:p>
          <a:p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</a:rPr>
              <a:t>INTENSIDADE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</a:rPr>
              <a:t>: </a:t>
            </a:r>
            <a:r>
              <a:rPr lang="pt-BR" sz="2800" dirty="0">
                <a:latin typeface="Segoe UI Semibold" panose="020B0702040204020203" pitchFamily="34" charset="0"/>
              </a:rPr>
              <a:t>Para ser </a:t>
            </a:r>
            <a:r>
              <a:rPr lang="pt-BR" sz="2800" i="1" dirty="0">
                <a:latin typeface="Segoe UI Semibold" panose="020B0702040204020203" pitchFamily="34" charset="0"/>
              </a:rPr>
              <a:t>bullying </a:t>
            </a:r>
            <a:r>
              <a:rPr lang="pt-BR" sz="2800" dirty="0">
                <a:latin typeface="Segoe UI Semibold" panose="020B0702040204020203" pitchFamily="34" charset="0"/>
              </a:rPr>
              <a:t>a violência deve causar sofrimento físico, psicológico ou moral. </a:t>
            </a:r>
            <a:endParaRPr lang="pt-BR" sz="2800" dirty="0" smtClean="0">
              <a:latin typeface="Segoe UI Semibold" panose="020B0702040204020203" pitchFamily="34" charset="0"/>
            </a:endParaRPr>
          </a:p>
          <a:p>
            <a:endParaRPr lang="pt-BR" sz="2800" dirty="0">
              <a:latin typeface="Segoe UI Semibold" panose="020B0702040204020203" pitchFamily="34" charset="0"/>
            </a:endParaRPr>
          </a:p>
          <a:p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</a:rPr>
              <a:t>INTENCIONALIDADE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</a:rPr>
              <a:t>:</a:t>
            </a:r>
            <a:r>
              <a:rPr lang="pt-BR" sz="2800" dirty="0">
                <a:latin typeface="Segoe UI Semibold" panose="020B0702040204020203" pitchFamily="34" charset="0"/>
              </a:rPr>
              <a:t> Para ser </a:t>
            </a:r>
            <a:r>
              <a:rPr lang="pt-BR" sz="2800" i="1" dirty="0">
                <a:latin typeface="Segoe UI Semibold" panose="020B0702040204020203" pitchFamily="34" charset="0"/>
              </a:rPr>
              <a:t>bullying</a:t>
            </a:r>
            <a:r>
              <a:rPr lang="pt-BR" sz="2800" dirty="0">
                <a:latin typeface="Segoe UI Semibold" panose="020B0702040204020203" pitchFamily="34" charset="0"/>
              </a:rPr>
              <a:t> a violência deve ser intencional.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3" y="2251298"/>
            <a:ext cx="2143881" cy="268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01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2" t="4658" r="3181" b="6904"/>
          <a:stretch/>
        </p:blipFill>
        <p:spPr>
          <a:xfrm>
            <a:off x="29056" y="1052736"/>
            <a:ext cx="9093582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417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44FDA6D13AE1247A9B0C79979AB1262" ma:contentTypeVersion="18" ma:contentTypeDescription="Crie um novo documento." ma:contentTypeScope="" ma:versionID="83a184262e473aeceb778863e87505bf">
  <xsd:schema xmlns:xsd="http://www.w3.org/2001/XMLSchema" xmlns:xs="http://www.w3.org/2001/XMLSchema" xmlns:p="http://schemas.microsoft.com/office/2006/metadata/properties" xmlns:ns2="e461758b-926b-44e9-b618-2ebbf9c7904c" xmlns:ns3="5b029b56-3411-473c-8dc4-47702cfa7f09" targetNamespace="http://schemas.microsoft.com/office/2006/metadata/properties" ma:root="true" ma:fieldsID="fcb0e20cc688b2b1cbd0e5fa140ef4b3" ns2:_="" ns3:_="">
    <xsd:import namespace="e461758b-926b-44e9-b618-2ebbf9c7904c"/>
    <xsd:import namespace="5b029b56-3411-473c-8dc4-47702cfa7f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61758b-926b-44e9-b618-2ebbf9c790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Marcações de imagem" ma:readOnly="false" ma:fieldId="{5cf76f15-5ced-4ddc-b409-7134ff3c332f}" ma:taxonomyMulti="true" ma:sspId="7f071e9a-c5f5-413c-99f8-544067b830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029b56-3411-473c-8dc4-47702cfa7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f8e03233-003e-466b-8a0b-74bd81e32b73}" ma:internalName="TaxCatchAll" ma:showField="CatchAllData" ma:web="5b029b56-3411-473c-8dc4-47702cfa7f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b029b56-3411-473c-8dc4-47702cfa7f09" xsi:nil="true"/>
    <lcf76f155ced4ddcb4097134ff3c332f xmlns="e461758b-926b-44e9-b618-2ebbf9c7904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20B3F3A-2FEC-45E0-BB04-0DF7198FB7A0}"/>
</file>

<file path=customXml/itemProps2.xml><?xml version="1.0" encoding="utf-8"?>
<ds:datastoreItem xmlns:ds="http://schemas.openxmlformats.org/officeDocument/2006/customXml" ds:itemID="{3D01A3C8-6E9F-4B00-855B-3E94150E4F72}"/>
</file>

<file path=customXml/itemProps3.xml><?xml version="1.0" encoding="utf-8"?>
<ds:datastoreItem xmlns:ds="http://schemas.openxmlformats.org/officeDocument/2006/customXml" ds:itemID="{65096634-A850-4958-9677-A9996940C763}"/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657</Words>
  <Application>Microsoft Office PowerPoint</Application>
  <PresentationFormat>Apresentação na tela (4:3)</PresentationFormat>
  <Paragraphs>58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Liessin</dc:creator>
  <cp:lastModifiedBy>Liessin</cp:lastModifiedBy>
  <cp:revision>21</cp:revision>
  <dcterms:created xsi:type="dcterms:W3CDTF">2014-11-24T11:16:16Z</dcterms:created>
  <dcterms:modified xsi:type="dcterms:W3CDTF">2014-11-24T14:10:30Z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0x010100544FDA6D13AE1247A9B0C79979AB1262</vt:lpwstr>
  </property>
</Properties>
</file>