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  <p:sldId id="272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91AC4-D2E6-431F-AA5F-49EE269272EA}" type="datetimeFigureOut">
              <a:rPr lang="pt-BR" smtClean="0"/>
              <a:t>24/11/2014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0A376-B744-4D1B-B8D2-8D0E1B3E97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9728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0A376-B744-4D1B-B8D2-8D0E1B3E975C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425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6883-85CB-4572-B6F6-E12B38366B3D}" type="datetimeFigureOut">
              <a:rPr lang="pt-BR" smtClean="0"/>
              <a:t>24/11/2014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0527-3BE6-4616-958F-A8A5C71650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27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6883-85CB-4572-B6F6-E12B38366B3D}" type="datetimeFigureOut">
              <a:rPr lang="pt-BR" smtClean="0"/>
              <a:t>24/11/2014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0527-3BE6-4616-958F-A8A5C71650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6390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6883-85CB-4572-B6F6-E12B38366B3D}" type="datetimeFigureOut">
              <a:rPr lang="pt-BR" smtClean="0"/>
              <a:t>24/11/2014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0527-3BE6-4616-958F-A8A5C71650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4097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6883-85CB-4572-B6F6-E12B38366B3D}" type="datetimeFigureOut">
              <a:rPr lang="pt-BR" smtClean="0"/>
              <a:t>24/11/2014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0527-3BE6-4616-958F-A8A5C71650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177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6883-85CB-4572-B6F6-E12B38366B3D}" type="datetimeFigureOut">
              <a:rPr lang="pt-BR" smtClean="0"/>
              <a:t>24/11/2014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0527-3BE6-4616-958F-A8A5C71650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1650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6883-85CB-4572-B6F6-E12B38366B3D}" type="datetimeFigureOut">
              <a:rPr lang="pt-BR" smtClean="0"/>
              <a:t>24/11/2014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0527-3BE6-4616-958F-A8A5C71650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452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6883-85CB-4572-B6F6-E12B38366B3D}" type="datetimeFigureOut">
              <a:rPr lang="pt-BR" smtClean="0"/>
              <a:t>24/11/2014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0527-3BE6-4616-958F-A8A5C71650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988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6883-85CB-4572-B6F6-E12B38366B3D}" type="datetimeFigureOut">
              <a:rPr lang="pt-BR" smtClean="0"/>
              <a:t>24/11/2014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0527-3BE6-4616-958F-A8A5C71650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52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6883-85CB-4572-B6F6-E12B38366B3D}" type="datetimeFigureOut">
              <a:rPr lang="pt-BR" smtClean="0"/>
              <a:t>24/11/2014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0527-3BE6-4616-958F-A8A5C71650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90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6883-85CB-4572-B6F6-E12B38366B3D}" type="datetimeFigureOut">
              <a:rPr lang="pt-BR" smtClean="0"/>
              <a:t>24/11/2014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0527-3BE6-4616-958F-A8A5C71650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4057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6883-85CB-4572-B6F6-E12B38366B3D}" type="datetimeFigureOut">
              <a:rPr lang="pt-BR" smtClean="0"/>
              <a:t>24/11/2014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0527-3BE6-4616-958F-A8A5C71650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556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06883-85CB-4572-B6F6-E12B38366B3D}" type="datetimeFigureOut">
              <a:rPr lang="pt-BR" smtClean="0"/>
              <a:t>24/11/2014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20527-3BE6-4616-958F-A8A5C71650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144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C00"/>
            </a:gs>
            <a:gs pos="13000">
              <a:srgbClr val="FFA800"/>
            </a:gs>
            <a:gs pos="28000">
              <a:srgbClr val="FFC000"/>
            </a:gs>
            <a:gs pos="42999">
              <a:srgbClr val="FFA800"/>
            </a:gs>
            <a:gs pos="58000">
              <a:srgbClr val="FFC000"/>
            </a:gs>
            <a:gs pos="72000">
              <a:srgbClr val="FFCC66"/>
            </a:gs>
            <a:gs pos="87000">
              <a:srgbClr val="FFC000"/>
            </a:gs>
            <a:gs pos="100000">
              <a:srgbClr val="FFC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" t="11706" r="7411" b="24603"/>
          <a:stretch/>
        </p:blipFill>
        <p:spPr bwMode="auto">
          <a:xfrm>
            <a:off x="0" y="0"/>
            <a:ext cx="9144000" cy="389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3892871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PRÁTICAS POSITIVAS DE PREVENÇÃO AO BULLYING </a:t>
            </a:r>
          </a:p>
          <a:p>
            <a:pPr algn="ctr"/>
            <a:endParaRPr lang="pt-B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  <a:p>
            <a:pPr algn="ctr"/>
            <a:r>
              <a:rPr lang="pt-B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JULIANA SCHWEIDZON MACHADO – PSICÓLOGA KIDPOWER INTERNATIONAL</a:t>
            </a:r>
          </a:p>
          <a:p>
            <a:pPr algn="ctr"/>
            <a:r>
              <a:rPr lang="pt-B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Parte II  </a:t>
            </a:r>
            <a:endParaRPr lang="pt-B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32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898308" y="404664"/>
            <a:ext cx="51381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00" algn="just"/>
            <a:r>
              <a:rPr lang="pt-BR" sz="2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Simplicidade </a:t>
            </a:r>
            <a:r>
              <a:rPr lang="pt-BR" sz="2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porque coisas simples são mais fáceis de lembrar. </a:t>
            </a:r>
            <a:endParaRPr lang="pt-BR" sz="2400" dirty="0" smtClean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R="400" algn="just"/>
            <a:endParaRPr lang="pt-BR" sz="2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R="400" algn="just"/>
            <a:r>
              <a:rPr lang="pt-BR" sz="2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Consistência </a:t>
            </a:r>
            <a:r>
              <a:rPr lang="pt-BR" sz="2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porque quando a mensagem é coerente e consistente faz mais sentido. </a:t>
            </a:r>
            <a:endParaRPr lang="pt-BR" sz="2400" dirty="0" smtClean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R="400" algn="just"/>
            <a:endParaRPr lang="pt-BR" sz="2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R="400" algn="just"/>
            <a:r>
              <a:rPr lang="pt-BR" sz="2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Relevância </a:t>
            </a:r>
            <a:r>
              <a:rPr lang="pt-BR" sz="2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porque aprendemos melhor e mais rápido quando faz sentido para nossa vida. </a:t>
            </a:r>
            <a:endParaRPr lang="pt-BR" sz="2400" dirty="0" smtClean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R="400" algn="just"/>
            <a:endParaRPr lang="pt-BR" sz="2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R="400" algn="just"/>
            <a:r>
              <a:rPr lang="pt-BR" sz="2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Constância </a:t>
            </a:r>
            <a:r>
              <a:rPr lang="pt-BR" sz="2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Praticar, praticar, praticar! Repetir as novas habilidades constantemente de forma positiva e bem sucedida as torna um hábito para toda vida. </a:t>
            </a:r>
            <a:endParaRPr lang="pt-BR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48" y="-27384"/>
            <a:ext cx="4385351" cy="622178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827584" y="3284984"/>
            <a:ext cx="2592288" cy="528475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1338588"/>
              </a:avLst>
            </a:prstTxWarp>
            <a:spAutoFit/>
          </a:bodyPr>
          <a:lstStyle/>
          <a:p>
            <a:pPr algn="ctr"/>
            <a:r>
              <a:rPr lang="pt-B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Sinais </a:t>
            </a:r>
            <a:r>
              <a:rPr lang="pt-BR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Kidpower</a:t>
            </a:r>
            <a:r>
              <a:rPr lang="pt-B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pt-BR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273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" name="Bildobjekt 14" descr="Stay Together 2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858" y="1479592"/>
            <a:ext cx="2440981" cy="313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0" name="Bildobjekt 4" descr="Stay Together 1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050" y="1479592"/>
            <a:ext cx="2651077" cy="313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 Box 214"/>
          <p:cNvSpPr txBox="1">
            <a:spLocks noChangeArrowheads="1"/>
          </p:cNvSpPr>
          <p:nvPr/>
        </p:nvSpPr>
        <p:spPr bwMode="auto">
          <a:xfrm>
            <a:off x="3707904" y="4612210"/>
            <a:ext cx="5292080" cy="212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2. Fique junto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Quando estamos na rua, ficamos juntos. Cada situação requer uma distância. Demonstrar fisicamente a distância permitida entre o adulto responsável e a criança.  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 Box 327"/>
          <p:cNvSpPr txBox="1">
            <a:spLocks noChangeArrowheads="1"/>
          </p:cNvSpPr>
          <p:nvPr/>
        </p:nvSpPr>
        <p:spPr bwMode="auto">
          <a:xfrm>
            <a:off x="588939" y="5301208"/>
            <a:ext cx="2575638" cy="138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kumimoji="0" lang="pt-BR" altLang="pt-B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Fique atento</a:t>
            </a:r>
            <a:endParaRPr kumimoji="0" lang="pt-BR" alt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Olhe para os lados percebendo tudo a sua volta</a:t>
            </a:r>
            <a:r>
              <a:rPr kumimoji="0" lang="pt-BR" altLang="pt-BR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nir Medium" charset="0"/>
                <a:ea typeface="Calibri" pitchFamily="34" charset="0"/>
                <a:cs typeface="Aharoni" pitchFamily="2" charset="-79"/>
              </a:rPr>
              <a:t>.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86" name="Picture 2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42" y="1334401"/>
            <a:ext cx="3032030" cy="392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 Box 137"/>
          <p:cNvSpPr txBox="1">
            <a:spLocks noChangeArrowheads="1"/>
          </p:cNvSpPr>
          <p:nvPr/>
        </p:nvSpPr>
        <p:spPr bwMode="auto">
          <a:xfrm>
            <a:off x="588939" y="5002244"/>
            <a:ext cx="2575638" cy="36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1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venir Medium" charset="0"/>
                <a:ea typeface="Calibri" pitchFamily="34" charset="0"/>
                <a:cs typeface="Aharoni" pitchFamily="2" charset="-79"/>
              </a:rPr>
              <a:t>Olhar</a:t>
            </a:r>
            <a:r>
              <a:rPr kumimoji="0" lang="en-US" altLang="pt-BR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nir Medium" charset="0"/>
                <a:ea typeface="Calibri" pitchFamily="34" charset="0"/>
                <a:cs typeface="Aharoni" pitchFamily="2" charset="-79"/>
              </a:rPr>
              <a:t> para </a:t>
            </a:r>
            <a:r>
              <a:rPr kumimoji="0" lang="en-US" altLang="pt-BR" sz="1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venir Medium" charset="0"/>
                <a:ea typeface="Calibri" pitchFamily="34" charset="0"/>
                <a:cs typeface="Aharoni" pitchFamily="2" charset="-79"/>
              </a:rPr>
              <a:t>os</a:t>
            </a:r>
            <a:r>
              <a:rPr kumimoji="0" lang="en-US" altLang="pt-BR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nir Medium" charset="0"/>
                <a:ea typeface="Calibri" pitchFamily="34" charset="0"/>
                <a:cs typeface="Aharoni" pitchFamily="2" charset="-79"/>
              </a:rPr>
              <a:t> </a:t>
            </a:r>
            <a:r>
              <a:rPr kumimoji="0" lang="en-US" altLang="pt-BR" sz="1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venir Medium" charset="0"/>
                <a:ea typeface="Calibri" pitchFamily="34" charset="0"/>
                <a:cs typeface="Aharoni" pitchFamily="2" charset="-79"/>
              </a:rPr>
              <a:t>lados</a:t>
            </a:r>
            <a:endParaRPr kumimoji="0" lang="en-US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152"/>
          <p:cNvSpPr>
            <a:spLocks noChangeArrowheads="1"/>
          </p:cNvSpPr>
          <p:nvPr/>
        </p:nvSpPr>
        <p:spPr bwMode="auto">
          <a:xfrm>
            <a:off x="35496" y="-83710"/>
            <a:ext cx="6026009" cy="98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3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Impact" panose="020B0806030902050204" pitchFamily="34" charset="0"/>
                <a:cs typeface="Arial" pitchFamily="34" charset="0"/>
              </a:rPr>
              <a:t>Kidpower</a:t>
            </a:r>
            <a:r>
              <a:rPr kumimoji="0" lang="pt-BR" altLang="pt-BR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anose="020B0806030902050204" pitchFamily="34" charset="0"/>
                <a:cs typeface="Arial" pitchFamily="34" charset="0"/>
              </a:rPr>
              <a:t> Sinais de Segurança </a:t>
            </a:r>
            <a:endParaRPr kumimoji="0" lang="en-US" altLang="pt-BR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mpact" panose="020B080603090205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153"/>
          <p:cNvSpPr>
            <a:spLocks noChangeArrowheads="1"/>
          </p:cNvSpPr>
          <p:nvPr/>
        </p:nvSpPr>
        <p:spPr bwMode="auto">
          <a:xfrm>
            <a:off x="47004" y="568153"/>
            <a:ext cx="7271542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2400" i="0" u="none" strike="noStrike" cap="none" normalizeH="0" baseline="0" dirty="0" smtClean="0">
                <a:ln>
                  <a:noFill/>
                </a:ln>
                <a:effectLst/>
                <a:latin typeface="Impact" panose="020B0806030902050204" pitchFamily="34" charset="0"/>
                <a:ea typeface="Times New Roman" pitchFamily="18" charset="0"/>
                <a:cs typeface="Arial" pitchFamily="34" charset="0"/>
              </a:rPr>
              <a:t>Plano</a:t>
            </a:r>
            <a:r>
              <a:rPr kumimoji="0" lang="pt-BR" altLang="pt-BR" sz="2400" i="0" u="none" strike="noStrike" cap="none" normalizeH="0" baseline="0" dirty="0" smtClean="0">
                <a:ln>
                  <a:noFill/>
                </a:ln>
                <a:effectLst/>
                <a:latin typeface="Impact" panose="020B0806030902050204" pitchFamily="34" charset="0"/>
                <a:ea typeface="Times New Roman" pitchFamily="18" charset="0"/>
                <a:cs typeface="Arial" pitchFamily="34" charset="0"/>
              </a:rPr>
              <a:t> de segurança quando estamos em locais públicos</a:t>
            </a:r>
            <a:endParaRPr kumimoji="0" lang="en-US" altLang="pt-BR" sz="2400" i="0" u="none" strike="noStrike" cap="none" normalizeH="0" baseline="0" dirty="0" smtClean="0">
              <a:ln>
                <a:noFill/>
              </a:ln>
              <a:effectLst/>
              <a:latin typeface="Impact" panose="020B0806030902050204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pt-BR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16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Sans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pt-BR" altLang="pt-B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Sans" charset="0"/>
                <a:ea typeface="Calibri" pitchFamily="34" charset="0"/>
                <a:cs typeface="Times New Roman" pitchFamily="18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907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Wa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93" y="764704"/>
            <a:ext cx="3384376" cy="478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914524" y="4653136"/>
            <a:ext cx="251611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3. Esperar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 vezes precisamos esperar para saber o que fazer.</a:t>
            </a:r>
            <a:endParaRPr kumimoji="0" lang="pt-BR" altLang="pt-B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 Box 220"/>
          <p:cNvSpPr txBox="1">
            <a:spLocks noChangeArrowheads="1"/>
          </p:cNvSpPr>
          <p:nvPr/>
        </p:nvSpPr>
        <p:spPr bwMode="auto">
          <a:xfrm>
            <a:off x="4640957" y="5189711"/>
            <a:ext cx="219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21"/>
          <p:cNvSpPr txBox="1">
            <a:spLocks noChangeArrowheads="1"/>
          </p:cNvSpPr>
          <p:nvPr/>
        </p:nvSpPr>
        <p:spPr bwMode="auto">
          <a:xfrm>
            <a:off x="4623495" y="6089823"/>
            <a:ext cx="219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72000" rIns="72000" bIns="72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217"/>
          <p:cNvSpPr txBox="1">
            <a:spLocks noChangeArrowheads="1"/>
          </p:cNvSpPr>
          <p:nvPr/>
        </p:nvSpPr>
        <p:spPr bwMode="auto">
          <a:xfrm>
            <a:off x="3995936" y="4653136"/>
            <a:ext cx="5076056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4. </a:t>
            </a:r>
            <a:r>
              <a:rPr kumimoji="0" lang="en-US" altLang="pt-BR" sz="20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Checar</a:t>
            </a:r>
            <a:r>
              <a:rPr kumimoji="0" lang="en-US" altLang="pt-B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altLang="pt-BR" sz="20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primeiro</a:t>
            </a:r>
            <a:endParaRPr kumimoji="0" lang="en-US" alt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Checar com o seu adulto onde estão indo, quem vai junto e o que vão fazer.   Qualquer mudança</a:t>
            </a:r>
            <a:r>
              <a:rPr kumimoji="0" lang="en-US" altLang="pt-B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kumimoji="0" lang="en-US" altLang="pt-BR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plano</a:t>
            </a:r>
            <a:r>
              <a:rPr kumimoji="0" lang="en-US" altLang="pt-B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altLang="pt-BR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deve</a:t>
            </a:r>
            <a:r>
              <a:rPr kumimoji="0" lang="en-US" altLang="pt-B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altLang="pt-BR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</a:t>
            </a:r>
            <a:r>
              <a:rPr kumimoji="0" lang="en-US" altLang="pt-B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altLang="pt-BR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informada</a:t>
            </a:r>
            <a:r>
              <a:rPr kumimoji="0" lang="en-US" altLang="pt-B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kumimoji="0" lang="pt-BR" altLang="pt-B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Especial para crianças mais novas que ainda não tem autonomia e independência. 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nir Medium" charset="0"/>
                <a:ea typeface="Calibri" pitchFamily="34" charset="0"/>
                <a:cs typeface="Aharoni" pitchFamily="2" charset="-79"/>
              </a:rPr>
              <a:t> 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Bildobjekt 18" descr="Check Fir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92550"/>
            <a:ext cx="2664296" cy="360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934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11"/>
          <p:cNvSpPr txBox="1">
            <a:spLocks noChangeArrowheads="1"/>
          </p:cNvSpPr>
          <p:nvPr/>
        </p:nvSpPr>
        <p:spPr bwMode="auto">
          <a:xfrm>
            <a:off x="10220003" y="3733213"/>
            <a:ext cx="219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Think Fir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722" y="908720"/>
            <a:ext cx="2708450" cy="330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219"/>
          <p:cNvSpPr txBox="1">
            <a:spLocks noChangeArrowheads="1"/>
          </p:cNvSpPr>
          <p:nvPr/>
        </p:nvSpPr>
        <p:spPr bwMode="auto">
          <a:xfrm>
            <a:off x="681902" y="4422287"/>
            <a:ext cx="3818090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5. </a:t>
            </a:r>
            <a:r>
              <a:rPr kumimoji="0" lang="en-US" altLang="pt-B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Pensar</a:t>
            </a:r>
            <a:r>
              <a:rPr kumimoji="0" lang="en-US" alt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altLang="pt-B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primeiro</a:t>
            </a:r>
            <a:endParaRPr kumimoji="0" lang="en-US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Pensar primeiro antes de sair de perto, de fazer alguma atividade ou mudar de planos. Crianças mais independentes devem ser estimuladas a pensar nas consequências das suas decisões. 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 Box 222"/>
          <p:cNvSpPr txBox="1">
            <a:spLocks noChangeArrowheads="1"/>
          </p:cNvSpPr>
          <p:nvPr/>
        </p:nvSpPr>
        <p:spPr bwMode="auto">
          <a:xfrm>
            <a:off x="5076056" y="4437112"/>
            <a:ext cx="3384376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6. </a:t>
            </a:r>
            <a:r>
              <a:rPr kumimoji="0" lang="en-US" altLang="pt-B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Afastar</a:t>
            </a:r>
            <a:r>
              <a:rPr kumimoji="0" lang="en-US" alt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-se do </a:t>
            </a:r>
            <a:r>
              <a:rPr kumimoji="0" lang="en-US" altLang="pt-B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perigo</a:t>
            </a:r>
            <a:endParaRPr kumimoji="0" lang="en-US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 alguém não esta agindo com segurança (briga, </a:t>
            </a:r>
            <a:r>
              <a:rPr kumimoji="0" lang="pt-BR" altLang="pt-BR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provocação,intimidacao</a:t>
            </a:r>
            <a:r>
              <a:rPr kumimoji="0" lang="pt-BR" altLang="pt-B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etc.) afastar-se imediatamente</a:t>
            </a:r>
            <a:r>
              <a:rPr kumimoji="0" lang="pt-BR" altLang="pt-BR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nir Medium" charset="0"/>
                <a:ea typeface="Calibri" pitchFamily="34" charset="0"/>
                <a:cs typeface="Aharoni" pitchFamily="2" charset="-79"/>
              </a:rPr>
              <a:t>. </a:t>
            </a:r>
            <a:endParaRPr kumimoji="0" lang="pt-BR" alt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5" descr="Move Aw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36712"/>
            <a:ext cx="2664296" cy="335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359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3" descr="Go Get help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628" y="1196752"/>
            <a:ext cx="2709380" cy="3217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Go Get Help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8"/>
            <a:ext cx="2880320" cy="30734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215"/>
          <p:cNvSpPr txBox="1">
            <a:spLocks noChangeArrowheads="1"/>
          </p:cNvSpPr>
          <p:nvPr/>
        </p:nvSpPr>
        <p:spPr bwMode="auto">
          <a:xfrm>
            <a:off x="2123728" y="4725144"/>
            <a:ext cx="5616624" cy="180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2000" tIns="72000" rIns="72000" bIns="72000" anchor="t" anchorCtr="0" upright="1">
            <a:noAutofit/>
          </a:bodyPr>
          <a:lstStyle/>
          <a:p>
            <a:pPr algn="ctr">
              <a:spcAft>
                <a:spcPts val="300"/>
              </a:spcAft>
            </a:pPr>
            <a:r>
              <a:rPr lang="pt-BR" sz="20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7. Buscar ajudar</a:t>
            </a:r>
          </a:p>
          <a:p>
            <a:pPr algn="ctr">
              <a:spcAft>
                <a:spcPts val="0"/>
              </a:spcAft>
            </a:pPr>
            <a:r>
              <a:rPr lang="pt-BR" sz="2000" b="0" i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Saber para onde ir e pedir ajuda em situações de risco ou insegurança. Este gesto e um pedido de “vá buscar ajuda” </a:t>
            </a:r>
            <a:endParaRPr lang="pt-BR" sz="2000" b="1" dirty="0">
              <a:solidFill>
                <a:srgbClr val="000000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spcAft>
                <a:spcPts val="300"/>
              </a:spcAft>
            </a:pPr>
            <a:r>
              <a:rPr lang="pt-BR" sz="1100" b="1" i="1" dirty="0">
                <a:solidFill>
                  <a:srgbClr val="000000"/>
                </a:solidFill>
                <a:effectLst/>
                <a:latin typeface="Avenir Heavy"/>
                <a:ea typeface="Calibri"/>
                <a:cs typeface="Aharoni"/>
              </a:rPr>
              <a:t> </a:t>
            </a:r>
            <a:endParaRPr lang="pt-BR" sz="1100" b="1" dirty="0">
              <a:solidFill>
                <a:srgbClr val="000000"/>
              </a:solidFill>
              <a:effectLst/>
              <a:latin typeface="Avenir Heavy"/>
              <a:ea typeface="Calibri"/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1473536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5496" y="44624"/>
            <a:ext cx="6026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3600" dirty="0" err="1">
                <a:latin typeface="Impact" panose="020B0806030902050204" pitchFamily="34" charset="0"/>
                <a:cs typeface="Arial" pitchFamily="34" charset="0"/>
              </a:rPr>
              <a:t>Kidpower</a:t>
            </a:r>
            <a:r>
              <a:rPr lang="pt-BR" altLang="pt-BR" sz="3600" dirty="0">
                <a:latin typeface="Impact" panose="020B0806030902050204" pitchFamily="34" charset="0"/>
                <a:cs typeface="Arial" pitchFamily="34" charset="0"/>
              </a:rPr>
              <a:t> Sinais de Segurança </a:t>
            </a:r>
            <a:endParaRPr lang="en-US" altLang="pt-BR" sz="3600" dirty="0">
              <a:latin typeface="Impact" panose="020B0806030902050204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7345" y="657541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Impact" panose="020B0806030902050204" pitchFamily="34" charset="0"/>
              </a:rPr>
              <a:t>Estar em controle do seu corpo e suas emoções </a:t>
            </a:r>
            <a:endParaRPr lang="pt-BR" sz="2400" dirty="0">
              <a:latin typeface="Impact" panose="020B0806030902050204" pitchFamily="34" charset="0"/>
            </a:endParaRPr>
          </a:p>
        </p:txBody>
      </p:sp>
      <p:sp>
        <p:nvSpPr>
          <p:cNvPr id="9" name="Text Box 90"/>
          <p:cNvSpPr txBox="1">
            <a:spLocks noChangeArrowheads="1"/>
          </p:cNvSpPr>
          <p:nvPr/>
        </p:nvSpPr>
        <p:spPr bwMode="auto">
          <a:xfrm>
            <a:off x="355377" y="5157192"/>
            <a:ext cx="3600399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kumimoji="0" lang="en-US" altLang="pt-BR" sz="20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Poder</a:t>
            </a:r>
            <a:r>
              <a:rPr kumimoji="0" lang="en-US" altLang="pt-B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kumimoji="0" lang="en-US" altLang="pt-BR" sz="20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acalmar</a:t>
            </a:r>
            <a:endParaRPr kumimoji="0" lang="en-US" alt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Sentar</a:t>
            </a:r>
            <a:r>
              <a:rPr kumimoji="0" lang="en-US" altLang="pt-B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com a </a:t>
            </a:r>
            <a:r>
              <a:rPr kumimoji="0" lang="en-US" altLang="pt-BR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postura</a:t>
            </a:r>
            <a:r>
              <a:rPr kumimoji="0" lang="en-US" altLang="pt-B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altLang="pt-BR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correta</a:t>
            </a:r>
            <a:r>
              <a:rPr kumimoji="0" lang="en-US" altLang="pt-B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kumimoji="0" lang="pt-BR" altLang="pt-B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Colocar as mãos juntas em frente a barriga (diafragma) e respirar fundo.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082" name="Picture 4" descr="Mouth Clos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811" y="1255147"/>
            <a:ext cx="2815746" cy="341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91"/>
          <p:cNvSpPr txBox="1">
            <a:spLocks noChangeArrowheads="1"/>
          </p:cNvSpPr>
          <p:nvPr/>
        </p:nvSpPr>
        <p:spPr bwMode="auto">
          <a:xfrm>
            <a:off x="5004048" y="4797152"/>
            <a:ext cx="374441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2. Poder de ficar calado 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Apertar os lábios fechando a boca para demonstrar que você tem autocontrole sobre suas palavras. Falar na hora certa e da maneira certa. 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865" y="1340768"/>
            <a:ext cx="2126684" cy="332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111865" y="4659930"/>
            <a:ext cx="84296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nir Medium"/>
                <a:ea typeface="Calibri" pitchFamily="34" charset="0"/>
                <a:cs typeface="Aharoni" pitchFamily="2" charset="-79"/>
              </a:rPr>
              <a:t>Respire </a:t>
            </a:r>
            <a:r>
              <a:rPr kumimoji="0" lang="en-US" altLang="pt-BR" sz="1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venir Medium"/>
                <a:ea typeface="Calibri" pitchFamily="34" charset="0"/>
                <a:cs typeface="Aharoni" pitchFamily="2" charset="-79"/>
              </a:rPr>
              <a:t>fundo</a:t>
            </a:r>
            <a:r>
              <a:rPr kumimoji="0" lang="en-US" altLang="pt-BR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nir Medium"/>
                <a:ea typeface="Calibri" pitchFamily="34" charset="0"/>
                <a:cs typeface="Aharoni" pitchFamily="2" charset="-79"/>
              </a:rPr>
              <a:t> </a:t>
            </a:r>
            <a:endParaRPr kumimoji="0" lang="en-US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2262570" y="4685330"/>
            <a:ext cx="8874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1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venir Medium"/>
                <a:ea typeface="Calibri" pitchFamily="34" charset="0"/>
                <a:cs typeface="Aharoni" pitchFamily="2" charset="-79"/>
              </a:rPr>
              <a:t>Sente</a:t>
            </a:r>
            <a:r>
              <a:rPr kumimoji="0" lang="en-US" altLang="pt-BR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nir Medium"/>
                <a:ea typeface="Calibri" pitchFamily="34" charset="0"/>
                <a:cs typeface="Aharoni" pitchFamily="2" charset="-79"/>
              </a:rPr>
              <a:t> </a:t>
            </a:r>
            <a:r>
              <a:rPr kumimoji="0" lang="en-US" altLang="pt-BR" sz="1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venir Medium"/>
                <a:ea typeface="Calibri" pitchFamily="34" charset="0"/>
                <a:cs typeface="Aharoni" pitchFamily="2" charset="-79"/>
              </a:rPr>
              <a:t>direito</a:t>
            </a:r>
            <a:endParaRPr kumimoji="0" lang="en-US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Calibri" pitchFamily="34" charset="0"/>
                <a:cs typeface="Times New Roman" pitchFamily="18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956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ands and Feet Dow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2952328" cy="312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92"/>
          <p:cNvSpPr txBox="1">
            <a:spLocks noChangeArrowheads="1"/>
          </p:cNvSpPr>
          <p:nvPr/>
        </p:nvSpPr>
        <p:spPr bwMode="auto">
          <a:xfrm>
            <a:off x="432048" y="4467134"/>
            <a:ext cx="421196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3. Poder das mãos e pés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sob controle </a:t>
            </a:r>
            <a:endParaRPr kumimoji="0" lang="pt-BR" alt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Seu corpo pode ficar parado por quanto tempo for preciso para sua segurança. Mantenha os pés no chão e as mãos perto do corpo. </a:t>
            </a:r>
            <a:endParaRPr kumimoji="0" lang="pt-BR" altLang="pt-B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319" descr="Showing Respectful Confid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988" y="1110307"/>
            <a:ext cx="2632415" cy="317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20"/>
          <p:cNvSpPr txBox="1">
            <a:spLocks noChangeArrowheads="1"/>
          </p:cNvSpPr>
          <p:nvPr/>
        </p:nvSpPr>
        <p:spPr bwMode="auto">
          <a:xfrm>
            <a:off x="5148064" y="4467134"/>
            <a:ext cx="3384376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4. Poder de mostrar respeito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Olhe nos olhos, esteja atento aos outros e mostre que você sabe respeitar.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157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1185754" y="503459"/>
            <a:ext cx="6912768" cy="4104456"/>
            <a:chOff x="781" y="11037"/>
            <a:chExt cx="5233" cy="3288"/>
          </a:xfrm>
        </p:grpSpPr>
        <p:pic>
          <p:nvPicPr>
            <p:cNvPr id="5" name="Picture 29" descr="Trash Can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" y="11037"/>
              <a:ext cx="2716" cy="3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0" descr="Trash Can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8" y="11037"/>
              <a:ext cx="2486" cy="3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 Box 78"/>
          <p:cNvSpPr txBox="1">
            <a:spLocks noChangeArrowheads="1"/>
          </p:cNvSpPr>
          <p:nvPr/>
        </p:nvSpPr>
        <p:spPr bwMode="auto">
          <a:xfrm>
            <a:off x="1271883" y="4797152"/>
            <a:ext cx="683889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5. Poder de jogar for a o que faz mal – lata de lixo </a:t>
            </a:r>
            <a:endParaRPr kumimoji="0" lang="pt-BR" alt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Faça uma alça com o seu braço e imagine que este vão é sua lixeira pessoal para jogar sentimentos e palavras ruins. Você pode segurar essas palavras, não deixá-las entrar no seu coração e jogá-las fora antes de lhe fazer mal. </a:t>
            </a:r>
            <a:endParaRPr kumimoji="0" lang="pt-BR" altLang="pt-B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558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7"/>
          <p:cNvSpPr txBox="1">
            <a:spLocks noChangeArrowheads="1"/>
          </p:cNvSpPr>
          <p:nvPr/>
        </p:nvSpPr>
        <p:spPr bwMode="auto">
          <a:xfrm>
            <a:off x="1211886" y="5018880"/>
            <a:ext cx="7011731" cy="184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6. Poder de alimentar o coração 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Proteja seu coração, segure as palavras boas e os elogios e os coloque diretamente sobre seu peito.  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4" descr="Thank You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1425"/>
            <a:ext cx="3890168" cy="443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5" descr="Thank You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1425"/>
            <a:ext cx="3375346" cy="435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930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13320" y="-27384"/>
            <a:ext cx="6026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3600" dirty="0" err="1">
                <a:latin typeface="Impact" panose="020B0806030902050204" pitchFamily="34" charset="0"/>
                <a:cs typeface="Arial" pitchFamily="34" charset="0"/>
              </a:rPr>
              <a:t>Kidpower</a:t>
            </a:r>
            <a:r>
              <a:rPr lang="pt-BR" altLang="pt-BR" sz="3600" dirty="0">
                <a:latin typeface="Impact" panose="020B0806030902050204" pitchFamily="34" charset="0"/>
                <a:cs typeface="Arial" pitchFamily="34" charset="0"/>
              </a:rPr>
              <a:t> Sinais de Segurança </a:t>
            </a:r>
            <a:endParaRPr lang="en-US" altLang="pt-BR" sz="3600" dirty="0">
              <a:latin typeface="Impact" panose="020B0806030902050204" pitchFamily="34" charset="0"/>
              <a:cs typeface="Arial" pitchFamily="34" charset="0"/>
            </a:endParaRPr>
          </a:p>
        </p:txBody>
      </p:sp>
      <p:pic>
        <p:nvPicPr>
          <p:cNvPr id="6155" name="Bildobjekt 2" descr="Listen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58814"/>
            <a:ext cx="2676156" cy="306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97"/>
          <p:cNvSpPr txBox="1">
            <a:spLocks noChangeArrowheads="1"/>
          </p:cNvSpPr>
          <p:nvPr/>
        </p:nvSpPr>
        <p:spPr bwMode="auto">
          <a:xfrm>
            <a:off x="20572" y="4906299"/>
            <a:ext cx="313184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 Poder de escutar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Escutar aos outros ajuda a aprender melhor e entender melhor.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4" name="Picture 6" descr="Speaking Up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781" y="1658814"/>
            <a:ext cx="2444520" cy="306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7" descr="Speaking Up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90" y="1658814"/>
            <a:ext cx="2639190" cy="306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03"/>
          <p:cNvSpPr txBox="1">
            <a:spLocks noChangeArrowheads="1"/>
          </p:cNvSpPr>
          <p:nvPr/>
        </p:nvSpPr>
        <p:spPr bwMode="auto">
          <a:xfrm>
            <a:off x="4084192" y="4869160"/>
            <a:ext cx="4590796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2. Poder de falar o que você precisa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Falar com clareza sobre o que você precisa e sente lhe ajuda a ser compreendido.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-13320" y="385591"/>
            <a:ext cx="4623382" cy="87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anose="020B0806030902050204" pitchFamily="34" charset="0"/>
                <a:cs typeface="Arial" pitchFamily="34" charset="0"/>
              </a:rPr>
              <a:t>Para melhorar os relacionamentos </a:t>
            </a:r>
            <a:endParaRPr kumimoji="0" lang="en-US" altLang="pt-B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mpact" panose="020B080603090205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Calibri" pitchFamily="34" charset="0"/>
                <a:cs typeface="Times New Roman" pitchFamily="18" charset="0"/>
              </a:rPr>
            </a:b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Calibri" pitchFamily="34" charset="0"/>
                <a:cs typeface="Times New Roman" pitchFamily="18" charset="0"/>
              </a:rPr>
            </a:br>
            <a:endParaRPr kumimoji="0" lang="pt-BR" altLang="pt-B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Calibri" pitchFamily="34" charset="0"/>
                <a:cs typeface="Times New Roman" pitchFamily="18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28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87624" y="1268760"/>
            <a:ext cx="68407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pt-B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bom relacionamento no ambiente escolar e familiar é fundamental para o desenvolvimento da saúde das crianças e adolescentes, aprimorando suas habilidades sociais e fortalecendo a capacidade de reação diante de situações de tensão. </a:t>
            </a:r>
          </a:p>
          <a:p>
            <a:pPr algn="just"/>
            <a:endParaRPr lang="pt-BR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Segundo a Organização Mundial da Saúde – OMS (WHO, 1997), há inúmeras habilidades consideradas importantes para o desenvolvimento pessoal. </a:t>
            </a:r>
            <a:endParaRPr lang="pt-B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972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5"/>
          <p:cNvSpPr txBox="1">
            <a:spLocks noChangeArrowheads="1"/>
          </p:cNvSpPr>
          <p:nvPr/>
        </p:nvSpPr>
        <p:spPr bwMode="auto">
          <a:xfrm>
            <a:off x="9275" y="4221088"/>
            <a:ext cx="3338589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3. Poder de dizer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“Não obrigado”. 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Você sempre pode dizer “não obrigado”  se achar que não deve fazer alguma coisa. Dizer não é uma forma importante de se proteger. 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04" descr="Appreci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357" y="836712"/>
            <a:ext cx="2626123" cy="334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06"/>
          <p:cNvSpPr txBox="1">
            <a:spLocks noChangeArrowheads="1"/>
          </p:cNvSpPr>
          <p:nvPr/>
        </p:nvSpPr>
        <p:spPr bwMode="auto">
          <a:xfrm>
            <a:off x="3347864" y="4221088"/>
            <a:ext cx="265168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4. </a:t>
            </a:r>
            <a:r>
              <a:rPr kumimoji="0" lang="en-US" altLang="pt-B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Poder</a:t>
            </a:r>
            <a:r>
              <a:rPr kumimoji="0" lang="en-US" alt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kumimoji="0" lang="en-US" altLang="pt-B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cooperar</a:t>
            </a:r>
            <a:endParaRPr kumimoji="0" lang="en-US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Quando cooperamos sempre temos bons resultados. 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07"/>
          <p:cNvSpPr txBox="1">
            <a:spLocks noChangeArrowheads="1"/>
          </p:cNvSpPr>
          <p:nvPr/>
        </p:nvSpPr>
        <p:spPr bwMode="auto">
          <a:xfrm>
            <a:off x="6156176" y="4221088"/>
            <a:ext cx="2770139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5. </a:t>
            </a:r>
            <a:r>
              <a:rPr kumimoji="0" lang="en-US" altLang="pt-B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Poder</a:t>
            </a:r>
            <a:r>
              <a:rPr kumimoji="0" lang="en-US" alt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kumimoji="0" lang="en-US" altLang="pt-B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apreciar</a:t>
            </a:r>
            <a:endParaRPr kumimoji="0" lang="en-US" altLang="pt-B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Podemos mostrar que nos importamos com o outro quando apreciamos algo feito por eles.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Faz bem para todos. </a:t>
            </a:r>
            <a:endParaRPr kumimoji="0" lang="pt-BR" altLang="pt-B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nir Medium"/>
                <a:ea typeface="Calibri" pitchFamily="34" charset="0"/>
                <a:cs typeface="Aharoni" pitchFamily="2" charset="-79"/>
              </a:rPr>
              <a:t/>
            </a:r>
            <a:br>
              <a:rPr kumimoji="0" lang="en-US" altLang="pt-BR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nir Medium"/>
                <a:ea typeface="Calibri" pitchFamily="34" charset="0"/>
                <a:cs typeface="Aharoni" pitchFamily="2" charset="-79"/>
              </a:rPr>
            </a:br>
            <a:r>
              <a:rPr kumimoji="0" lang="en-US" altLang="pt-BR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nir Medium"/>
                <a:ea typeface="Calibri" pitchFamily="34" charset="0"/>
                <a:cs typeface="Aharoni" pitchFamily="2" charset="-79"/>
              </a:rPr>
              <a:t/>
            </a:r>
            <a:br>
              <a:rPr kumimoji="0" lang="en-US" altLang="pt-BR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nir Medium"/>
                <a:ea typeface="Calibri" pitchFamily="34" charset="0"/>
                <a:cs typeface="Aharoni" pitchFamily="2" charset="-79"/>
              </a:rPr>
            </a:br>
            <a:endParaRPr kumimoji="0" lang="en-US" alt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01" descr="No Thank Yo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2692822" cy="3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8" descr="Cooper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80728"/>
            <a:ext cx="2651685" cy="3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260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36512" y="44624"/>
            <a:ext cx="6026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3600" dirty="0" err="1">
                <a:latin typeface="Impact" panose="020B0806030902050204" pitchFamily="34" charset="0"/>
                <a:cs typeface="Arial" pitchFamily="34" charset="0"/>
              </a:rPr>
              <a:t>Kidpower</a:t>
            </a:r>
            <a:r>
              <a:rPr lang="pt-BR" altLang="pt-BR" sz="3600" dirty="0">
                <a:latin typeface="Impact" panose="020B0806030902050204" pitchFamily="34" charset="0"/>
                <a:cs typeface="Arial" pitchFamily="34" charset="0"/>
              </a:rPr>
              <a:t> Sinais de Segurança </a:t>
            </a:r>
            <a:endParaRPr lang="en-US" altLang="pt-BR" sz="3600" dirty="0">
              <a:latin typeface="Impact" panose="020B0806030902050204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36512" y="620688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Impact" panose="020B0806030902050204" pitchFamily="34" charset="0"/>
              </a:rPr>
              <a:t>Se você esta em uma situação de perigo ou insegurança</a:t>
            </a:r>
          </a:p>
        </p:txBody>
      </p:sp>
      <p:pic>
        <p:nvPicPr>
          <p:cNvPr id="10274" name="Picture 244" descr="Walk Aw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31332"/>
            <a:ext cx="2634984" cy="295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308"/>
          <p:cNvSpPr txBox="1">
            <a:spLocks noChangeArrowheads="1"/>
          </p:cNvSpPr>
          <p:nvPr/>
        </p:nvSpPr>
        <p:spPr bwMode="auto">
          <a:xfrm>
            <a:off x="4716016" y="471776"/>
            <a:ext cx="20097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72000" rIns="72000" bIns="72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2" name="Picture 311" descr="St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032" y="1412776"/>
            <a:ext cx="2322028" cy="277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1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47895"/>
            <a:ext cx="3362052" cy="435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" name="Rectangle 38"/>
          <p:cNvSpPr>
            <a:spLocks noChangeArrowheads="1"/>
          </p:cNvSpPr>
          <p:nvPr/>
        </p:nvSpPr>
        <p:spPr bwMode="auto">
          <a:xfrm>
            <a:off x="0" y="2552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-108876" y="5229200"/>
            <a:ext cx="34567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 Fique atento </a:t>
            </a:r>
            <a:endParaRPr lang="pt-BR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20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Perceba tudo que esta a sua volta, veja onde esta o lugar seguro mais próximo. </a:t>
            </a:r>
            <a:endParaRPr lang="pt-BR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3203848" y="4433540"/>
            <a:ext cx="31715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2. Poder de dizer “Pare” </a:t>
            </a:r>
          </a:p>
          <a:p>
            <a:pPr algn="ctr"/>
            <a:r>
              <a:rPr lang="pt-BR" sz="20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 alguém lhe incomoda, você pode dizer “Pare”. Este gesto que demonstra uma distância segura entre você e os outros.  </a:t>
            </a:r>
            <a:endParaRPr lang="pt-BR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6414895" y="4422591"/>
            <a:ext cx="26936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3. Poder de sair de perto </a:t>
            </a:r>
          </a:p>
          <a:p>
            <a:pPr algn="ctr"/>
            <a:r>
              <a:rPr lang="pt-BR" sz="20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Neste gesto seus dedos imitam suas pernas caminhando atentamente para longe do perigo. </a:t>
            </a:r>
            <a:endParaRPr lang="pt-BR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877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91"/>
          <p:cNvSpPr txBox="1">
            <a:spLocks noChangeArrowheads="1"/>
          </p:cNvSpPr>
          <p:nvPr/>
        </p:nvSpPr>
        <p:spPr bwMode="auto">
          <a:xfrm>
            <a:off x="5948212" y="4362028"/>
            <a:ext cx="3195788" cy="2019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3. Problemas não podem ser segredo! </a:t>
            </a:r>
            <a:r>
              <a:rPr kumimoji="0" lang="pt-BR" altLang="pt-BR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Fale para um adulto até conseguir ajuda! Este gesto é feito com duas mãos imitando bocas. A criança esta mais abaixo como referência à diferença de altura. </a:t>
            </a:r>
            <a:endParaRPr kumimoji="0" lang="pt-BR" altLang="pt-B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293"/>
          <p:cNvSpPr txBox="1">
            <a:spLocks noChangeArrowheads="1"/>
          </p:cNvSpPr>
          <p:nvPr/>
        </p:nvSpPr>
        <p:spPr bwMode="auto">
          <a:xfrm>
            <a:off x="683568" y="4402262"/>
            <a:ext cx="1724026" cy="549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 Cada um é dono de si. </a:t>
            </a:r>
            <a:endParaRPr kumimoji="0" lang="pt-BR" alt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294"/>
          <p:cNvSpPr txBox="1">
            <a:spLocks noChangeArrowheads="1"/>
          </p:cNvSpPr>
          <p:nvPr/>
        </p:nvSpPr>
        <p:spPr bwMode="auto">
          <a:xfrm>
            <a:off x="3072447" y="4402262"/>
            <a:ext cx="2875765" cy="11350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2. Algumas coisas não são escolhas da criança. </a:t>
            </a:r>
            <a:r>
              <a:rPr kumimoji="0" lang="pt-BR" altLang="pt-BR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(Exemplo: fazer dever de casa, tomar banho, ir ao médico)</a:t>
            </a:r>
            <a:endParaRPr kumimoji="0" lang="pt-BR" altLang="pt-B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300" name="Picture 298" descr="We Belong to Ourselv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9620"/>
            <a:ext cx="2740859" cy="364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299" descr="Keep Tel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17886"/>
            <a:ext cx="2706134" cy="327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240" descr="Some things are not a cho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71300"/>
            <a:ext cx="3104404" cy="345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0" y="-171400"/>
            <a:ext cx="8965916" cy="106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3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Impact" panose="020B0806030902050204" pitchFamily="34" charset="0"/>
                <a:cs typeface="Arial" pitchFamily="34" charset="0"/>
              </a:rPr>
              <a:t>Kidpower</a:t>
            </a:r>
            <a:r>
              <a:rPr kumimoji="0" lang="pt-BR" altLang="pt-BR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anose="020B0806030902050204" pitchFamily="34" charset="0"/>
                <a:cs typeface="Arial" pitchFamily="34" charset="0"/>
              </a:rPr>
              <a:t> Sinais de segurança e autoproteção </a:t>
            </a:r>
            <a:endParaRPr kumimoji="0" lang="en-US" altLang="pt-BR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mpact" panose="020B080603090205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0" y="8141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574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2" descr="Safe I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2984872" cy="389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76"/>
          <p:cNvSpPr txBox="1">
            <a:spLocks noChangeArrowheads="1"/>
          </p:cNvSpPr>
          <p:nvPr/>
        </p:nvSpPr>
        <p:spPr bwMode="auto">
          <a:xfrm>
            <a:off x="939056" y="5229200"/>
            <a:ext cx="3200896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 Local, pessoa ou comportamento seguro.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 Box 277"/>
          <p:cNvSpPr txBox="1">
            <a:spLocks noChangeArrowheads="1"/>
          </p:cNvSpPr>
          <p:nvPr/>
        </p:nvSpPr>
        <p:spPr bwMode="auto">
          <a:xfrm>
            <a:off x="4980395" y="5280173"/>
            <a:ext cx="3336021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2. Todos estão de acordo. 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Cada mão é uma cabeça que faz “sim” concordando com a outra. 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13" descr="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49922"/>
            <a:ext cx="3047989" cy="395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-36512" y="-27384"/>
            <a:ext cx="6756401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Impact" panose="020B0806030902050204" pitchFamily="34" charset="0"/>
                <a:cs typeface="Arial" pitchFamily="34" charset="0"/>
              </a:rPr>
              <a:t>Kidpower</a:t>
            </a:r>
            <a:r>
              <a:rPr kumimoji="0" lang="pt-BR" altLang="pt-BR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anose="020B0806030902050204" pitchFamily="34" charset="0"/>
                <a:cs typeface="Arial" pitchFamily="34" charset="0"/>
              </a:rPr>
              <a:t> sinais de segurança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dirty="0">
                <a:latin typeface="Impact" panose="020B0806030902050204" pitchFamily="34" charset="0"/>
                <a:cs typeface="Arial" pitchFamily="34" charset="0"/>
              </a:rPr>
              <a:t>P</a:t>
            </a:r>
            <a:r>
              <a:rPr kumimoji="0" lang="pt-BR" altLang="pt-B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anose="020B0806030902050204" pitchFamily="34" charset="0"/>
                <a:cs typeface="Arial" pitchFamily="34" charset="0"/>
              </a:rPr>
              <a:t>ara brincadeiras e carinho </a:t>
            </a:r>
            <a:endParaRPr kumimoji="0" lang="en-US" altLang="pt-BR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mpact" panose="020B0806030902050204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392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4" descr="Allow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2922165" cy="381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75" descr="Everyone Can Kn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57519"/>
            <a:ext cx="3357805" cy="359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78"/>
          <p:cNvSpPr txBox="1">
            <a:spLocks noChangeArrowheads="1"/>
          </p:cNvSpPr>
          <p:nvPr/>
        </p:nvSpPr>
        <p:spPr bwMode="auto">
          <a:xfrm>
            <a:off x="1331639" y="4365104"/>
            <a:ext cx="292216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3. Permitido pelos adultos responsáveis. </a:t>
            </a:r>
            <a:r>
              <a:rPr kumimoji="0" lang="pt-BR" altLang="pt-BR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Dentro das regras da escola, casa, clube. </a:t>
            </a:r>
            <a:endParaRPr kumimoji="0" lang="pt-BR" altLang="pt-B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 Box 279"/>
          <p:cNvSpPr txBox="1">
            <a:spLocks noChangeArrowheads="1"/>
          </p:cNvSpPr>
          <p:nvPr/>
        </p:nvSpPr>
        <p:spPr bwMode="auto">
          <a:xfrm>
            <a:off x="5004048" y="4365104"/>
            <a:ext cx="3456384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4. Todos podem saber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Nenhum jogo, brincadeira ou carinho que envolva uma criança pode ser um segredo. Levante as mãos acima da cabeça para demonstrar esse gesto.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003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12728"/>
          <a:stretch/>
        </p:blipFill>
        <p:spPr>
          <a:xfrm>
            <a:off x="1187624" y="17156"/>
            <a:ext cx="7416824" cy="707892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544502" y="3717032"/>
            <a:ext cx="4331754" cy="6480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pt-B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Comece a praticar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3593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771800" y="1155516"/>
            <a:ext cx="65847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tomada de decisão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resolução </a:t>
            </a:r>
            <a:r>
              <a:rPr lang="pt-BR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problemas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pensamento criativo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pensamento crítico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comunicação efetiva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capacidade de relacionamento interpessoal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autoconhecimento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empatia</a:t>
            </a:r>
            <a:endParaRPr lang="pt-BR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lidar com emoções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lidar com estressores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" y="620688"/>
            <a:ext cx="3967227" cy="516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91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03648" y="1916832"/>
            <a:ext cx="69127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Os ciclos de </a:t>
            </a:r>
            <a:r>
              <a:rPr lang="pt-BR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bullying</a:t>
            </a:r>
            <a:r>
              <a:rPr lang="pt-BR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estão diretamente relacionados a uma deficiência na aprendizagem de habilidades essenciais relacionadas com a prevenção à violência. </a:t>
            </a:r>
            <a:endParaRPr lang="pt-BR" sz="2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promoção destas habilidades deve ser o ponto de partida para implantação de um programa permanente de prevenção ao bullying. </a:t>
            </a:r>
          </a:p>
        </p:txBody>
      </p:sp>
    </p:spTree>
    <p:extLst>
      <p:ext uri="{BB962C8B-B14F-4D97-AF65-F5344CB8AC3E}">
        <p14:creationId xmlns:p14="http://schemas.microsoft.com/office/powerpoint/2010/main" val="922817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131840" y="764704"/>
            <a:ext cx="516632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00" algn="just"/>
            <a:r>
              <a:rPr lang="pt-BR" sz="3200" b="1" i="0" u="none" strike="noStrike" baseline="0" dirty="0" smtClean="0">
                <a:solidFill>
                  <a:srgbClr val="000000"/>
                </a:solidFill>
                <a:latin typeface="Myriad Web Pro"/>
              </a:rPr>
              <a:t>Estratégias</a:t>
            </a:r>
            <a:r>
              <a:rPr lang="pt-BR" sz="3200" b="1" i="0" u="none" strike="noStrike" dirty="0" smtClean="0">
                <a:solidFill>
                  <a:srgbClr val="000000"/>
                </a:solidFill>
                <a:latin typeface="Myriad Web Pro"/>
              </a:rPr>
              <a:t> </a:t>
            </a:r>
            <a:r>
              <a:rPr lang="pt-BR" sz="3200" b="1" i="0" u="none" strike="noStrike" baseline="0" dirty="0" smtClean="0">
                <a:solidFill>
                  <a:srgbClr val="000000"/>
                </a:solidFill>
                <a:latin typeface="Myriad Web Pro"/>
              </a:rPr>
              <a:t>para proteger as crianças de praticar ou sofrer bullying </a:t>
            </a:r>
            <a:endParaRPr lang="pt-BR" sz="3200" b="0" i="0" u="none" strike="noStrike" baseline="0" dirty="0" smtClean="0">
              <a:solidFill>
                <a:srgbClr val="000000"/>
              </a:solidFill>
              <a:latin typeface="Myriad Web Pro"/>
            </a:endParaRPr>
          </a:p>
          <a:p>
            <a:pPr marR="400" algn="just"/>
            <a:r>
              <a:rPr lang="pt-BR" sz="4000" b="1" i="0" u="none" strike="noStrike" baseline="0" dirty="0" smtClean="0">
                <a:solidFill>
                  <a:srgbClr val="000000"/>
                </a:solidFill>
                <a:latin typeface="Myriad Web Pro"/>
              </a:rPr>
              <a:t>1. </a:t>
            </a:r>
            <a:r>
              <a:rPr lang="pt-BR" b="0" i="0" u="none" strike="noStrike" baseline="0" dirty="0" smtClean="0">
                <a:solidFill>
                  <a:srgbClr val="000000"/>
                </a:solidFill>
                <a:latin typeface="Myriad Web Pro"/>
              </a:rPr>
              <a:t>Estimular a liderança positiva </a:t>
            </a:r>
          </a:p>
          <a:p>
            <a:pPr marR="400" algn="just"/>
            <a:r>
              <a:rPr lang="pt-BR" sz="4000" b="1" i="0" u="none" strike="noStrike" baseline="0" dirty="0" smtClean="0">
                <a:solidFill>
                  <a:srgbClr val="000000"/>
                </a:solidFill>
                <a:latin typeface="Myriad Web Pro"/>
              </a:rPr>
              <a:t>2. </a:t>
            </a:r>
            <a:r>
              <a:rPr lang="pt-BR" b="0" i="0" u="none" strike="noStrike" baseline="0" dirty="0" smtClean="0">
                <a:solidFill>
                  <a:srgbClr val="000000"/>
                </a:solidFill>
                <a:latin typeface="Myriad Web Pro"/>
              </a:rPr>
              <a:t>Deixar claro que todos os problemas tem importância e devem ser comunicados </a:t>
            </a:r>
          </a:p>
          <a:p>
            <a:pPr marR="400" algn="just"/>
            <a:r>
              <a:rPr lang="pt-BR" sz="4000" b="1" i="0" u="none" strike="noStrike" baseline="0" dirty="0" smtClean="0">
                <a:solidFill>
                  <a:srgbClr val="000000"/>
                </a:solidFill>
                <a:latin typeface="Myriad Web Pro"/>
              </a:rPr>
              <a:t>3. </a:t>
            </a:r>
            <a:r>
              <a:rPr lang="pt-BR" b="0" i="0" u="none" strike="noStrike" baseline="0" dirty="0" smtClean="0">
                <a:solidFill>
                  <a:srgbClr val="000000"/>
                </a:solidFill>
                <a:latin typeface="Myriad Web Pro"/>
              </a:rPr>
              <a:t>Manter-se alerta a todos os sinais verbais e não verbais </a:t>
            </a:r>
          </a:p>
          <a:p>
            <a:pPr marR="400" algn="just"/>
            <a:r>
              <a:rPr lang="pt-BR" sz="4000" b="1" i="0" u="none" strike="noStrike" baseline="0" dirty="0" smtClean="0">
                <a:solidFill>
                  <a:srgbClr val="000000"/>
                </a:solidFill>
                <a:latin typeface="Myriad Web Pro"/>
              </a:rPr>
              <a:t>4. </a:t>
            </a:r>
            <a:r>
              <a:rPr lang="pt-BR" b="0" i="0" u="none" strike="noStrike" baseline="0" dirty="0" smtClean="0">
                <a:solidFill>
                  <a:srgbClr val="000000"/>
                </a:solidFill>
                <a:latin typeface="Myriad Web Pro"/>
              </a:rPr>
              <a:t>Não permitir atitudes agressivas </a:t>
            </a:r>
          </a:p>
          <a:p>
            <a:pPr marR="400" algn="just"/>
            <a:r>
              <a:rPr lang="pt-BR" sz="4000" b="1" i="0" u="none" strike="noStrike" baseline="0" dirty="0" smtClean="0">
                <a:solidFill>
                  <a:srgbClr val="000000"/>
                </a:solidFill>
                <a:latin typeface="Myriad Web Pro"/>
              </a:rPr>
              <a:t>5. </a:t>
            </a:r>
            <a:r>
              <a:rPr lang="pt-BR" b="0" i="0" u="none" strike="noStrike" baseline="0" dirty="0" smtClean="0">
                <a:solidFill>
                  <a:srgbClr val="000000"/>
                </a:solidFill>
                <a:latin typeface="Myriad Web Pro"/>
              </a:rPr>
              <a:t>Ensinar habilidades para que as crianças sejam protagonistas da sua própria segurança física e emocional 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2184">
            <a:off x="295101" y="2126430"/>
            <a:ext cx="2692615" cy="269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09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491880" y="404664"/>
            <a:ext cx="54726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São habilidades de autoproteção as competências que garantem a segurança física e emocional do individuo. </a:t>
            </a:r>
          </a:p>
          <a:p>
            <a:pPr algn="just"/>
            <a:endParaRPr lang="pt-BR" sz="2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Elas são aprendidas desde a infância através de ensinamentos, jogos, histórias, exemplos práticos e senso comum. </a:t>
            </a:r>
          </a:p>
          <a:p>
            <a:pPr algn="just"/>
            <a:endParaRPr lang="pt-BR" sz="2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Algumas pessoas tem mais facilidade para consolidar estas habilidades e outros precisam de exercícios práticos que os auxiliam a torná-las parte do seu dia a dia de forma assertiva e positiva. </a:t>
            </a:r>
            <a:endParaRPr lang="pt-BR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678">
            <a:off x="217933" y="1890410"/>
            <a:ext cx="3069828" cy="2561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72932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987824" y="1412776"/>
            <a:ext cx="57606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Agir com atenção, calma e confiança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Proteger seus sentimentos de palavras e comportamentos destrutivos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Manter o controle das suas palavras e ações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Checar e pensar primeiro antes de tomar decisões e mudar de planos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Conhecer e seguir regras de segurança para interagir com estranhos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Estabelecer limites individuais claros a respeito do seu corpo, toques, brincadeiras e interações </a:t>
            </a:r>
            <a:r>
              <a:rPr lang="pt-BR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físicas</a:t>
            </a:r>
            <a:endParaRPr lang="pt-BR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" y="908720"/>
            <a:ext cx="3967227" cy="516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33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03848" y="1268760"/>
            <a:ext cx="58326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Identificar o que são situações de risco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Estabelecer limites individuais claros sobre comportamentos arriscados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Seguir em frente, sair de perto e se afastar de situações de perigo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Persistir ao pedir ajuda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Estar preparado para usar o seu corpo e sua voz para pedir ajuda e interromper um ataque físico, verbal ou emocional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Assertividade na comunicação </a:t>
            </a:r>
            <a:endParaRPr lang="pt-BR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" y="620688"/>
            <a:ext cx="3967227" cy="516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82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3528" y="620688"/>
            <a:ext cx="835292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Fatores que aumentam o risco de vitimização: </a:t>
            </a:r>
            <a:endParaRPr lang="pt-BR" sz="48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0" indent="-457200">
              <a:buClr>
                <a:schemeClr val="accent6">
                  <a:lumMod val="75000"/>
                </a:schemeClr>
              </a:buClr>
              <a:buSzPct val="150000"/>
              <a:buFont typeface="+mj-lt"/>
              <a:buAutoNum type="arabicPeriod"/>
            </a:pPr>
            <a:r>
              <a:rPr lang="pt-BR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Não saber reconhecer quais comportamentos são seguros ou </a:t>
            </a:r>
            <a:r>
              <a:rPr lang="pt-BR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arriscados</a:t>
            </a:r>
            <a:endParaRPr lang="pt-BR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0" indent="-457200">
              <a:buClr>
                <a:schemeClr val="accent6">
                  <a:lumMod val="75000"/>
                </a:schemeClr>
              </a:buClr>
              <a:buSzPct val="150000"/>
              <a:buFont typeface="+mj-lt"/>
              <a:buAutoNum type="arabicPeriod"/>
            </a:pPr>
            <a:r>
              <a:rPr lang="pt-BR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Não ter habilidade para explicar um problema</a:t>
            </a:r>
          </a:p>
          <a:p>
            <a:pPr marL="457200" lvl="0" indent="-457200">
              <a:buClr>
                <a:schemeClr val="accent6">
                  <a:lumMod val="75000"/>
                </a:schemeClr>
              </a:buClr>
              <a:buSzPct val="150000"/>
              <a:buFont typeface="+mj-lt"/>
              <a:buAutoNum type="arabicPeriod"/>
            </a:pPr>
            <a:r>
              <a:rPr lang="pt-BR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Sentir-se sozinho ou solitário</a:t>
            </a:r>
          </a:p>
          <a:p>
            <a:pPr marL="457200" lvl="0" indent="-457200">
              <a:buClr>
                <a:schemeClr val="accent6">
                  <a:lumMod val="75000"/>
                </a:schemeClr>
              </a:buClr>
              <a:buSzPct val="150000"/>
              <a:buFont typeface="+mj-lt"/>
              <a:buAutoNum type="arabicPeriod"/>
            </a:pPr>
            <a:r>
              <a:rPr lang="pt-BR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Não saber como proteger seu corpo e sentimentos</a:t>
            </a:r>
          </a:p>
          <a:p>
            <a:pPr marL="457200" lvl="0" indent="-457200">
              <a:buClr>
                <a:schemeClr val="accent6">
                  <a:lumMod val="75000"/>
                </a:schemeClr>
              </a:buClr>
              <a:buSzPct val="150000"/>
              <a:buFont typeface="+mj-lt"/>
              <a:buAutoNum type="arabicPeriod"/>
            </a:pPr>
            <a:r>
              <a:rPr lang="pt-BR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 vulnerável a coerção emocional</a:t>
            </a:r>
          </a:p>
          <a:p>
            <a:pPr marL="457200" lvl="0" indent="-457200">
              <a:buClr>
                <a:schemeClr val="accent6">
                  <a:lumMod val="75000"/>
                </a:schemeClr>
              </a:buClr>
              <a:buSzPct val="150000"/>
              <a:buFont typeface="+mj-lt"/>
              <a:buAutoNum type="arabicPeriod"/>
            </a:pPr>
            <a:r>
              <a:rPr lang="pt-BR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 percebido como “fraco”</a:t>
            </a:r>
          </a:p>
          <a:p>
            <a:pPr marL="457200" lvl="0" indent="-457200">
              <a:buClr>
                <a:schemeClr val="accent6">
                  <a:lumMod val="75000"/>
                </a:schemeClr>
              </a:buClr>
              <a:buSzPct val="150000"/>
              <a:buFont typeface="+mj-lt"/>
              <a:buAutoNum type="arabicPeriod"/>
            </a:pPr>
            <a:r>
              <a:rPr lang="pt-BR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Ter dificuldade de dizer “não” </a:t>
            </a:r>
          </a:p>
          <a:p>
            <a:pPr marL="457200" lvl="0" indent="-457200">
              <a:buClr>
                <a:schemeClr val="accent6">
                  <a:lumMod val="75000"/>
                </a:schemeClr>
              </a:buClr>
              <a:buSzPct val="150000"/>
              <a:buFont typeface="+mj-lt"/>
              <a:buAutoNum type="arabicPeriod"/>
            </a:pPr>
            <a:r>
              <a:rPr lang="pt-BR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Não compreender aspectos emergentes da sua sexualidade </a:t>
            </a:r>
          </a:p>
        </p:txBody>
      </p:sp>
    </p:spTree>
    <p:extLst>
      <p:ext uri="{BB962C8B-B14F-4D97-AF65-F5344CB8AC3E}">
        <p14:creationId xmlns:p14="http://schemas.microsoft.com/office/powerpoint/2010/main" val="19826444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44FDA6D13AE1247A9B0C79979AB1262" ma:contentTypeVersion="18" ma:contentTypeDescription="Crie um novo documento." ma:contentTypeScope="" ma:versionID="83a184262e473aeceb778863e87505bf">
  <xsd:schema xmlns:xsd="http://www.w3.org/2001/XMLSchema" xmlns:xs="http://www.w3.org/2001/XMLSchema" xmlns:p="http://schemas.microsoft.com/office/2006/metadata/properties" xmlns:ns2="e461758b-926b-44e9-b618-2ebbf9c7904c" xmlns:ns3="5b029b56-3411-473c-8dc4-47702cfa7f09" targetNamespace="http://schemas.microsoft.com/office/2006/metadata/properties" ma:root="true" ma:fieldsID="fcb0e20cc688b2b1cbd0e5fa140ef4b3" ns2:_="" ns3:_="">
    <xsd:import namespace="e461758b-926b-44e9-b618-2ebbf9c7904c"/>
    <xsd:import namespace="5b029b56-3411-473c-8dc4-47702cfa7f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1758b-926b-44e9-b618-2ebbf9c790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Marcações de imagem" ma:readOnly="false" ma:fieldId="{5cf76f15-5ced-4ddc-b409-7134ff3c332f}" ma:taxonomyMulti="true" ma:sspId="7f071e9a-c5f5-413c-99f8-544067b830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029b56-3411-473c-8dc4-47702cfa7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8e03233-003e-466b-8a0b-74bd81e32b73}" ma:internalName="TaxCatchAll" ma:showField="CatchAllData" ma:web="5b029b56-3411-473c-8dc4-47702cfa7f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029b56-3411-473c-8dc4-47702cfa7f09" xsi:nil="true"/>
    <lcf76f155ced4ddcb4097134ff3c332f xmlns="e461758b-926b-44e9-b618-2ebbf9c7904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979AB9A-CDD7-4C99-9BF0-0B72F2C5E293}"/>
</file>

<file path=customXml/itemProps2.xml><?xml version="1.0" encoding="utf-8"?>
<ds:datastoreItem xmlns:ds="http://schemas.openxmlformats.org/officeDocument/2006/customXml" ds:itemID="{859F8CFE-90C6-4453-8196-2658F41CBD29}"/>
</file>

<file path=customXml/itemProps3.xml><?xml version="1.0" encoding="utf-8"?>
<ds:datastoreItem xmlns:ds="http://schemas.openxmlformats.org/officeDocument/2006/customXml" ds:itemID="{3A870C2E-555D-42FE-95EF-717C9954B678}"/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1319</Words>
  <Application>Microsoft Office PowerPoint</Application>
  <PresentationFormat>Apresentação na tela (4:3)</PresentationFormat>
  <Paragraphs>137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Liessin</dc:creator>
  <cp:lastModifiedBy>Liessin</cp:lastModifiedBy>
  <cp:revision>9</cp:revision>
  <dcterms:created xsi:type="dcterms:W3CDTF">2014-11-24T14:10:54Z</dcterms:created>
  <dcterms:modified xsi:type="dcterms:W3CDTF">2014-11-24T15:58:32Z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0x010100544FDA6D13AE1247A9B0C79979AB1262</vt:lpwstr>
  </property>
</Properties>
</file>