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B57A-EC60-4CB5-A28A-F7091ED08E54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FBD0-4CCC-45C3-BDD7-C2277AA7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88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B57A-EC60-4CB5-A28A-F7091ED08E54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FBD0-4CCC-45C3-BDD7-C2277AA7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85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B57A-EC60-4CB5-A28A-F7091ED08E54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FBD0-4CCC-45C3-BDD7-C2277AA7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03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B57A-EC60-4CB5-A28A-F7091ED08E54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FBD0-4CCC-45C3-BDD7-C2277AA7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39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B57A-EC60-4CB5-A28A-F7091ED08E54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FBD0-4CCC-45C3-BDD7-C2277AA7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0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B57A-EC60-4CB5-A28A-F7091ED08E54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FBD0-4CCC-45C3-BDD7-C2277AA7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88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B57A-EC60-4CB5-A28A-F7091ED08E54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FBD0-4CCC-45C3-BDD7-C2277AA7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34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B57A-EC60-4CB5-A28A-F7091ED08E54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FBD0-4CCC-45C3-BDD7-C2277AA7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93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B57A-EC60-4CB5-A28A-F7091ED08E54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FBD0-4CCC-45C3-BDD7-C2277AA7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36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B57A-EC60-4CB5-A28A-F7091ED08E54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FBD0-4CCC-45C3-BDD7-C2277AA7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9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B57A-EC60-4CB5-A28A-F7091ED08E54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FBD0-4CCC-45C3-BDD7-C2277AA7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B57A-EC60-4CB5-A28A-F7091ED08E54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FBD0-4CCC-45C3-BDD7-C2277AA7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83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3000">
              <a:srgbClr val="FFA800"/>
            </a:gs>
            <a:gs pos="28000">
              <a:srgbClr val="FFC000"/>
            </a:gs>
            <a:gs pos="42999">
              <a:srgbClr val="FFA800"/>
            </a:gs>
            <a:gs pos="82920">
              <a:srgbClr val="FFC000"/>
            </a:gs>
            <a:gs pos="58000">
              <a:srgbClr val="FFC000"/>
            </a:gs>
            <a:gs pos="72000">
              <a:srgbClr val="FFA800"/>
            </a:gs>
            <a:gs pos="87000">
              <a:srgbClr val="FFC000"/>
            </a:gs>
            <a:gs pos="100000">
              <a:srgbClr val="FF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11706" r="7411" b="24603"/>
          <a:stretch/>
        </p:blipFill>
        <p:spPr bwMode="auto">
          <a:xfrm>
            <a:off x="0" y="0"/>
            <a:ext cx="9144000" cy="389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3892871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PRÁTICAS POSITIVAS DE PREVENÇÃO AO BULLYING </a:t>
            </a:r>
          </a:p>
          <a:p>
            <a:pPr algn="ctr"/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JULIANA SCHWEIDZON MACHADO – PSICÓLOGA KIDPOWER INTERNATIONAL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Parte </a:t>
            </a: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III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44016" y="116632"/>
            <a:ext cx="8892480" cy="6624736"/>
          </a:xfrm>
          <a:prstGeom prst="roundRect">
            <a:avLst/>
          </a:pr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d) Discussão de vídeos: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Momento aberto a toda família onde são exibidos filmes na escola e em seguida abre-se espaço para uma discussão mediada, por profissionais preparados, orientada à prevenção à violência e à importância de um ambiente saudável. </a:t>
            </a:r>
            <a:endParaRPr lang="pt-BR" sz="20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e) Currículo voltado para prevenção: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Utilização de um programa de prevenção com lições práticas de resolução de problemas, administração emocional, controle de impulsos e empatia entre outras habilidades para uma convivência pacífica. Atividades positivas e interativas, trabalhando os problemas antes que aconteçam. </a:t>
            </a:r>
          </a:p>
        </p:txBody>
      </p:sp>
    </p:spTree>
    <p:extLst>
      <p:ext uri="{BB962C8B-B14F-4D97-AF65-F5344CB8AC3E}">
        <p14:creationId xmlns:p14="http://schemas.microsoft.com/office/powerpoint/2010/main" val="30143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81503" y="404664"/>
            <a:ext cx="851097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(3) Estratégias Interpessoais: </a:t>
            </a:r>
          </a:p>
          <a:p>
            <a:pPr algn="just"/>
            <a:endParaRPr lang="pt-BR" sz="3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a) Envolver os professores e funcionários: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necessário que as práticas sejam claras a todos os funcionários e que, independente da função, eles sejam capazes de realizar uma mediação de conflito no exato momento em que percebam algum problema entre os estudantes. Eles devem ser capacitados a motivar, colaborar e atuar positivamente em relação a prevenção ao bullying. </a:t>
            </a:r>
          </a:p>
          <a:p>
            <a:pPr marL="457200" indent="-457200" algn="just">
              <a:buAutoNum type="alphaLcParenR"/>
            </a:pPr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b) Envolver a família e os estudantes: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criação de um comitê </a:t>
            </a:r>
            <a:r>
              <a:rPr lang="pt-BR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antibullying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é altamente recomendada. A educação dos pais é necessária para que eles possam oferecer aos estudantes um suporte emocional adequado e continuem em casa a perpetuação da cultura de paz e respeito adotada pela escola. As atividades que envolvem turmas de estudantes mais velhos estimulando-os a ‘adotar’ outros mais novos como tutores. Portanto, não só a interação entre os estudantes deve ser privilegiada, mas a integração das famílias ao meio escolar é muito importante.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79512" y="188640"/>
            <a:ext cx="8727001" cy="6552728"/>
          </a:xfrm>
          <a:prstGeom prst="roundRect">
            <a:avLst/>
          </a:prstGeom>
          <a:solidFill>
            <a:srgbClr val="FF33C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5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6" b="14545"/>
          <a:stretch/>
        </p:blipFill>
        <p:spPr>
          <a:xfrm>
            <a:off x="899592" y="84419"/>
            <a:ext cx="7776864" cy="70436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67744" y="3717032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Obrigada! </a:t>
            </a:r>
          </a:p>
          <a:p>
            <a:pPr algn="ctr"/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Aguardamos o seu contato</a:t>
            </a:r>
          </a:p>
          <a:p>
            <a:pPr algn="ctr"/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www.kidpower.org  </a:t>
            </a:r>
          </a:p>
          <a:p>
            <a:pPr algn="ctr"/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kidpowerbrasil@gmail.com</a:t>
            </a:r>
            <a:endParaRPr lang="pt-BR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6" b="14546"/>
          <a:stretch/>
        </p:blipFill>
        <p:spPr>
          <a:xfrm>
            <a:off x="1043608" y="-31084"/>
            <a:ext cx="7632848" cy="71319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67744" y="3068960"/>
            <a:ext cx="4824536" cy="136815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Construindo modelos de </a:t>
            </a:r>
          </a:p>
          <a:p>
            <a:pPr algn="ct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práticas positivas de prevenção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t="10416" r="49000" b="8893"/>
          <a:stretch/>
        </p:blipFill>
        <p:spPr>
          <a:xfrm>
            <a:off x="5868144" y="3320291"/>
            <a:ext cx="3154943" cy="33503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476672"/>
            <a:ext cx="4407417" cy="57363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03848" y="474052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 dos focos que podemos dar ao trabalho de práticas positivas é o cuidado com a COMUNICAÇÃO. </a:t>
            </a:r>
            <a:endParaRPr lang="pt-BR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03848" y="2204864"/>
            <a:ext cx="5688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escolha da forma mais adequada de realizar a comunicação vai determinar o sucesso da mensagem. A assertividade garante que um pedido de ajuda seja ouvido e aumenta a possibilidade de recebê-la. </a:t>
            </a:r>
          </a:p>
          <a:p>
            <a:pPr algn="just"/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forma assertiva de comunicação pode ser aprendida desde cedo através de encenações, fantoches, brincadeiras e exemplos práticos. </a:t>
            </a:r>
          </a:p>
          <a:p>
            <a:pPr algn="just"/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Aprender a diferença entre ser passivo/agressivo (formas ineficazes) ou assertivo (forma eficaz), aumenta as chances de conseguir ajuda e por consequência diminuir a incidência de bullying outras violências. 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3" t="21345" r="8301" b="4182"/>
          <a:stretch/>
        </p:blipFill>
        <p:spPr>
          <a:xfrm>
            <a:off x="1096604" y="-99392"/>
            <a:ext cx="6806775" cy="685851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55576" y="620688"/>
            <a:ext cx="748883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Comunicação passiva:</a:t>
            </a:r>
            <a:endParaRPr lang="pt-BR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Quando agimos passivamente, a mensagem que comunicamos aos outros é que “o que eu quero não é tão importante, ninguém se importa, talvez eu não persista”. O ouvinte pode, neste caso, concordar e agir de acordo com esta comunicação sutil e não explicita ao não ouvir, ignorar, negar ou esquecer-se do que esta sendo falado. Este tipo de comunicação é muito comum entre as vitimas de bullying que se sentem incapazes de pedir ajuda, ou o fazem sem sucesso. </a:t>
            </a:r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comunicação passiva geralmente é expressa por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Voz baixa e incerta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Expressão insegura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Gestos tímidos, pouco uso do espaço pessoal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Olhar baixo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Linguagem confusa ou hesitante</a:t>
            </a:r>
          </a:p>
        </p:txBody>
      </p:sp>
    </p:spTree>
    <p:extLst>
      <p:ext uri="{BB962C8B-B14F-4D97-AF65-F5344CB8AC3E}">
        <p14:creationId xmlns:p14="http://schemas.microsoft.com/office/powerpoint/2010/main" val="33474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3" t="21345" r="8301" b="4182"/>
          <a:stretch/>
        </p:blipFill>
        <p:spPr>
          <a:xfrm>
            <a:off x="1096604" y="-99392"/>
            <a:ext cx="6806775" cy="685851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9552" y="612845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Comunicação agressiva: </a:t>
            </a:r>
            <a:endParaRPr lang="pt-BR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Quando agimos agressivamente, a mensagem que comunicamos aos outros é “eu não considero a sua opinião, você não vai fazer o que eu quero, estou bravo e descontrolado”. O ouvinte pode sentir-se coagido e tende a pensar que sua mensagem é irracional e sem motivo. Ele pode responder evitando-o ou reagindo em contra ataque. Este tipo de comunicação é muito comum entre crianças com elevados níveis de tensão e ansiedade. </a:t>
            </a:r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comunicação agressiva geralmente é expressa por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Postura rígida ou tensa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Voz irritada e tom alto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Gestos exagerados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Insultos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Invasão do espaço pessoal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Interrupção do outro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Recusa a escutar o outro</a:t>
            </a:r>
          </a:p>
        </p:txBody>
      </p:sp>
    </p:spTree>
    <p:extLst>
      <p:ext uri="{BB962C8B-B14F-4D97-AF65-F5344CB8AC3E}">
        <p14:creationId xmlns:p14="http://schemas.microsoft.com/office/powerpoint/2010/main" val="152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t="10416" r="49000" b="8893"/>
          <a:stretch/>
        </p:blipFill>
        <p:spPr>
          <a:xfrm>
            <a:off x="1489065" y="0"/>
            <a:ext cx="6309886" cy="670069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95536" y="751344"/>
            <a:ext cx="84969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Comunicação assertiva:</a:t>
            </a:r>
            <a:endParaRPr lang="pt-BR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 praticar a comunicação assertiva, constrói-se uma habilidade importante a auto proteção. Um pedido de ajuda tem mais chances de ser ouvido se a vitima consegue se expressar de forma direta com calma e clareza. A mensagem que comunicamos aos outros é “sim, você vai se importar com o que eu estou dizendo assim que você entender o que esta acontecendo, pois isto é muito importante para mim e eu acredito que você vai concordar”. </a:t>
            </a:r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comunicação assertiva é expressa por: </a:t>
            </a:r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Linguagem corporal calma, atenta e confiante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Contato visual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Expressão facial coerente com o conteúdo da mensagem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Linguagem educada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Tom de voz firme e adequado ao ambiente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adequada do espaço pessoal </a:t>
            </a:r>
          </a:p>
        </p:txBody>
      </p:sp>
    </p:spTree>
    <p:extLst>
      <p:ext uri="{BB962C8B-B14F-4D97-AF65-F5344CB8AC3E}">
        <p14:creationId xmlns:p14="http://schemas.microsoft.com/office/powerpoint/2010/main" val="3865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163652"/>
            <a:ext cx="4095463" cy="53303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608" y="332656"/>
            <a:ext cx="8127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ESTRATÉGIAS PARA O DESENVOLVIMENTO DE UM PROJETO PERMANENTE DE PREVENÇÃO AO BULLYING </a:t>
            </a:r>
            <a:endParaRPr lang="pt-BR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55776" y="1340768"/>
            <a:ext cx="64189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estratégias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seguir foram descritas por </a:t>
            </a:r>
            <a:r>
              <a:rPr lang="pt-BR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Murawsky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al (2010) no artigo “A </a:t>
            </a:r>
            <a:r>
              <a:rPr lang="pt-BR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bully-free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school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”. </a:t>
            </a:r>
          </a:p>
          <a:p>
            <a:pPr algn="just"/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estratégias consideradas de alto impacto quando partem de uma avaliação detalhada do contexto escolar, dos recursos, da competência e da disponibilidade dos profissionais envolvidos na implantação e manutenção do programa. </a:t>
            </a:r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obter maior sucesso, cada estratégia deve ser planejada e executada em etapas por profissionais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capacitados. </a:t>
            </a:r>
          </a:p>
          <a:p>
            <a:pPr algn="just"/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necessário que seja realizada uma avaliação constante e que o trabalho seja contínuo. As atividades focais devem contribuir para uma mudança da cultura escolar. </a:t>
            </a:r>
          </a:p>
        </p:txBody>
      </p:sp>
    </p:spTree>
    <p:extLst>
      <p:ext uri="{BB962C8B-B14F-4D97-AF65-F5344CB8AC3E}">
        <p14:creationId xmlns:p14="http://schemas.microsoft.com/office/powerpoint/2010/main" val="27212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762376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Both"/>
            </a:pPr>
            <a:r>
              <a:rPr lang="pt-BR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Estratégias Ambientais: </a:t>
            </a:r>
          </a:p>
          <a:p>
            <a:pPr marL="457200" indent="-457200" algn="just">
              <a:buAutoNum type="arabicParenBoth"/>
            </a:pPr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a) Sinalização: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Para divulgar amplamente as normas e política da escola sobre bullying colocar placas confeccionadas pelos próprios estudantes. As placas devem dizem, por exemplo: "Escola livre de Bullying" e "Respeite os outros com suas palavras e atitudes". </a:t>
            </a:r>
          </a:p>
          <a:p>
            <a:pPr marL="457200" indent="-457200" algn="just">
              <a:buAutoNum type="alphaLcParenR"/>
            </a:pPr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b) Clubes de lanche: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Formar grupos de interesse para socialização em horários livre, com atividades positivas e focando a cooperação entre pares. Estes grupos ajudam a incluir todos os estudantes em interações saudáveis e podem variar o foco de acordo com os interesses. </a:t>
            </a:r>
          </a:p>
          <a:p>
            <a:pPr algn="just"/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c) Atividades de tolerância: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Criar eventos de apoio a diferentes causas, com palestras, concursos e interatividade. Entende-se que para criar uma cultura de paz e tolerância é necessário conhecer e compreender o outro. Com estas atividades há mais integração das minorias. 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16024" y="620688"/>
            <a:ext cx="8820472" cy="568863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4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44016" y="116632"/>
            <a:ext cx="8892480" cy="6624736"/>
          </a:xfrm>
          <a:prstGeom prst="roundRect">
            <a:avLst/>
          </a:pr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67544" y="404664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(2) Estratégias Curriculares: </a:t>
            </a:r>
          </a:p>
          <a:p>
            <a:pPr algn="just"/>
            <a:endParaRPr lang="pt-BR" sz="3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a) Literatura: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livros escolhidos pelos professores para trabalhar durante o ano letivo devem encorajar os estudantes a conhecerem as leis, seus direitos e deveres e a se apropriarem disto. Atividades como ler ou ver filmes e relacioná-los a discussões e trabalhos acadêmicos também contribuem na instrução dos estudantes e na formação de uma cultura de respeito. </a:t>
            </a:r>
          </a:p>
          <a:p>
            <a:pPr marL="457200" indent="-457200" algn="just">
              <a:buAutoNum type="alphaLcParenR"/>
            </a:pPr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b) Palestrantes de diversas culturas: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 trazer palestrantes para a escola, pessoas que dividam com os estudantes sua história de vida e de superação, ajudam as crianças e adolescentes a compreender as diferenças e a respeitá-las. </a:t>
            </a:r>
          </a:p>
          <a:p>
            <a:pPr algn="just"/>
            <a:endParaRPr 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c) Atividades fora da sala de aula: 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Crianças e adolescentes se beneficiam de atividades ao ar livre, sair da sala de aula, praticar esportes cooperativos, fazer atividades guiadas com o objetivo de integração. 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4FDA6D13AE1247A9B0C79979AB1262" ma:contentTypeVersion="18" ma:contentTypeDescription="Crie um novo documento." ma:contentTypeScope="" ma:versionID="83a184262e473aeceb778863e87505bf">
  <xsd:schema xmlns:xsd="http://www.w3.org/2001/XMLSchema" xmlns:xs="http://www.w3.org/2001/XMLSchema" xmlns:p="http://schemas.microsoft.com/office/2006/metadata/properties" xmlns:ns2="e461758b-926b-44e9-b618-2ebbf9c7904c" xmlns:ns3="5b029b56-3411-473c-8dc4-47702cfa7f09" targetNamespace="http://schemas.microsoft.com/office/2006/metadata/properties" ma:root="true" ma:fieldsID="fcb0e20cc688b2b1cbd0e5fa140ef4b3" ns2:_="" ns3:_="">
    <xsd:import namespace="e461758b-926b-44e9-b618-2ebbf9c7904c"/>
    <xsd:import namespace="5b029b56-3411-473c-8dc4-47702cfa7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758b-926b-44e9-b618-2ebbf9c79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f071e9a-c5f5-413c-99f8-544067b83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29b56-3411-473c-8dc4-47702cfa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e03233-003e-466b-8a0b-74bd81e32b73}" ma:internalName="TaxCatchAll" ma:showField="CatchAllData" ma:web="5b029b56-3411-473c-8dc4-47702cfa7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29b56-3411-473c-8dc4-47702cfa7f09" xsi:nil="true"/>
    <lcf76f155ced4ddcb4097134ff3c332f xmlns="e461758b-926b-44e9-b618-2ebbf9c790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EE5562-A0A9-4D55-BD4B-60368F22CD6E}"/>
</file>

<file path=customXml/itemProps2.xml><?xml version="1.0" encoding="utf-8"?>
<ds:datastoreItem xmlns:ds="http://schemas.openxmlformats.org/officeDocument/2006/customXml" ds:itemID="{BBB3F0AD-C48F-44CD-B218-BE36F219D67A}"/>
</file>

<file path=customXml/itemProps3.xml><?xml version="1.0" encoding="utf-8"?>
<ds:datastoreItem xmlns:ds="http://schemas.openxmlformats.org/officeDocument/2006/customXml" ds:itemID="{E5CB203D-EBCB-4398-8A59-CB692A3A85DE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1161</Words>
  <Application>Microsoft Office PowerPoint</Application>
  <PresentationFormat>Apresentação na tela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Liessin</dc:creator>
  <cp:lastModifiedBy>Liessin</cp:lastModifiedBy>
  <cp:revision>5</cp:revision>
  <dcterms:created xsi:type="dcterms:W3CDTF">2014-11-24T15:58:57Z</dcterms:created>
  <dcterms:modified xsi:type="dcterms:W3CDTF">2014-11-24T16:50:29Z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0x010100544FDA6D13AE1247A9B0C79979AB1262</vt:lpwstr>
  </property>
</Properties>
</file>