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6" r:id="rId3"/>
    <p:sldId id="270" r:id="rId4"/>
    <p:sldId id="261" r:id="rId5"/>
    <p:sldId id="279" r:id="rId6"/>
    <p:sldId id="280" r:id="rId7"/>
    <p:sldId id="285" r:id="rId8"/>
    <p:sldId id="278" r:id="rId9"/>
    <p:sldId id="283" r:id="rId10"/>
    <p:sldId id="287" r:id="rId11"/>
    <p:sldId id="290" r:id="rId12"/>
    <p:sldId id="289" r:id="rId13"/>
    <p:sldId id="288" r:id="rId14"/>
    <p:sldId id="291" r:id="rId15"/>
    <p:sldId id="281" r:id="rId16"/>
    <p:sldId id="273" r:id="rId17"/>
    <p:sldId id="292" r:id="rId18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>
        <p:scale>
          <a:sx n="81" d="100"/>
          <a:sy n="81" d="100"/>
        </p:scale>
        <p:origin x="-7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06B9-639F-48CE-ACD4-2F328723D17D}" type="datetimeFigureOut">
              <a:rPr lang="pt-BR" smtClean="0"/>
              <a:t>26/11/2015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3094-1D08-45CB-9810-E5C355484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81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06B9-639F-48CE-ACD4-2F328723D17D}" type="datetimeFigureOut">
              <a:rPr lang="pt-BR" smtClean="0"/>
              <a:t>26/11/2015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3094-1D08-45CB-9810-E5C355484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40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06B9-639F-48CE-ACD4-2F328723D17D}" type="datetimeFigureOut">
              <a:rPr lang="pt-BR" smtClean="0"/>
              <a:t>26/11/2015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3094-1D08-45CB-9810-E5C355484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1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06B9-639F-48CE-ACD4-2F328723D17D}" type="datetimeFigureOut">
              <a:rPr lang="pt-BR" smtClean="0"/>
              <a:t>26/11/2015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3094-1D08-45CB-9810-E5C355484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94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06B9-639F-48CE-ACD4-2F328723D17D}" type="datetimeFigureOut">
              <a:rPr lang="pt-BR" smtClean="0"/>
              <a:t>26/11/2015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3094-1D08-45CB-9810-E5C355484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80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06B9-639F-48CE-ACD4-2F328723D17D}" type="datetimeFigureOut">
              <a:rPr lang="pt-BR" smtClean="0"/>
              <a:t>26/11/2015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3094-1D08-45CB-9810-E5C355484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11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06B9-639F-48CE-ACD4-2F328723D17D}" type="datetimeFigureOut">
              <a:rPr lang="pt-BR" smtClean="0"/>
              <a:t>26/11/2015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3094-1D08-45CB-9810-E5C355484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05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06B9-639F-48CE-ACD4-2F328723D17D}" type="datetimeFigureOut">
              <a:rPr lang="pt-BR" smtClean="0"/>
              <a:t>26/11/2015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3094-1D08-45CB-9810-E5C355484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0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06B9-639F-48CE-ACD4-2F328723D17D}" type="datetimeFigureOut">
              <a:rPr lang="pt-BR" smtClean="0"/>
              <a:t>26/11/2015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3094-1D08-45CB-9810-E5C355484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75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06B9-639F-48CE-ACD4-2F328723D17D}" type="datetimeFigureOut">
              <a:rPr lang="pt-BR" smtClean="0"/>
              <a:t>26/11/2015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3094-1D08-45CB-9810-E5C355484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17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06B9-639F-48CE-ACD4-2F328723D17D}" type="datetimeFigureOut">
              <a:rPr lang="pt-BR" smtClean="0"/>
              <a:t>26/11/2015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3094-1D08-45CB-9810-E5C355484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25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506B9-639F-48CE-ACD4-2F328723D17D}" type="datetimeFigureOut">
              <a:rPr lang="pt-BR" smtClean="0"/>
              <a:t>26/11/2015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53094-1D08-45CB-9810-E5C355484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44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mailto:soraiamelo@cecip.org.br" TargetMode="External"/><Relationship Id="rId4" Type="http://schemas.openxmlformats.org/officeDocument/2006/relationships/hyperlink" Target="mailto:mariamostafa@cecip.org.b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09" y="958626"/>
            <a:ext cx="3748966" cy="4312052"/>
          </a:xfrm>
          <a:prstGeom prst="rect">
            <a:avLst/>
          </a:prstGeom>
          <a:effectLst>
            <a:glow>
              <a:schemeClr val="bg1"/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4175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/>
              <a:t>Educar para a Paz. O que é possível?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56337"/>
            <a:ext cx="10515600" cy="3820625"/>
          </a:xfrm>
        </p:spPr>
        <p:txBody>
          <a:bodyPr>
            <a:normAutofit/>
          </a:bodyPr>
          <a:lstStyle/>
          <a:p>
            <a:r>
              <a:rPr lang="pt-BR" dirty="0" smtClean="0"/>
              <a:t>Experiências em escolas municipais do Rio de Janeiro. </a:t>
            </a:r>
          </a:p>
          <a:p>
            <a:r>
              <a:rPr lang="pt-BR" dirty="0" smtClean="0"/>
              <a:t>Nossas descobertas</a:t>
            </a:r>
          </a:p>
          <a:p>
            <a:r>
              <a:rPr lang="pt-BR" dirty="0" smtClean="0"/>
              <a:t>Núcleos de Educação para a Paz</a:t>
            </a:r>
          </a:p>
          <a:p>
            <a:r>
              <a:rPr lang="pt-BR" dirty="0" smtClean="0"/>
              <a:t>Acordos entre instituição e alunos</a:t>
            </a:r>
          </a:p>
          <a:p>
            <a:r>
              <a:rPr lang="pt-BR" dirty="0" smtClean="0"/>
              <a:t>Nem </a:t>
            </a:r>
            <a:r>
              <a:rPr lang="pt-BR" dirty="0"/>
              <a:t>tudo que eu quero eu posso, mas dentro do que eu posso o que eu quero?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" y="310142"/>
            <a:ext cx="1115783" cy="1283371"/>
          </a:xfrm>
          <a:prstGeom prst="rect">
            <a:avLst/>
          </a:prstGeom>
          <a:effectLst>
            <a:glow>
              <a:schemeClr val="bg1"/>
            </a:glow>
            <a:softEdge rad="127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7" t="19643" r="7269" b="32445"/>
          <a:stretch/>
        </p:blipFill>
        <p:spPr>
          <a:xfrm>
            <a:off x="9396229" y="295505"/>
            <a:ext cx="2795771" cy="18295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62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g-a.akamaihd.net/hphotos-ak-xta1/v/t1.0-9/1016412_759181974191545_5963053812913867320_n.jpg?oh=a2c74376d82353b22c43ca72967f1740&amp;oe=56B85DCC&amp;__gda__=1458405874_40b0b81a00afcaac3d4d1c1b29c63b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90" y="1301263"/>
            <a:ext cx="8135815" cy="490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spaço Reservado para Conteúdo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" y="274973"/>
            <a:ext cx="1115783" cy="1283371"/>
          </a:xfrm>
          <a:prstGeom prst="rect">
            <a:avLst/>
          </a:prstGeom>
          <a:effectLst>
            <a:glow>
              <a:schemeClr val="bg1"/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45954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bcdn-sphotos-d-a.akamaihd.net/hphotos-ak-xfa1/v/t1.0-9/11150170_715966388513104_6393706536642614598_n.jpg?oh=7be350cfb35d69dd3d17d67f018f309a&amp;oe=56F5DC52&amp;__gda__=1455389540_1af31fdc52e13b812ccf472fda14c2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46" y="1225916"/>
            <a:ext cx="7799022" cy="510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ço Reservado para Conteúdo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" y="274973"/>
            <a:ext cx="1115783" cy="1283371"/>
          </a:xfrm>
          <a:prstGeom prst="rect">
            <a:avLst/>
          </a:prstGeom>
          <a:effectLst>
            <a:glow>
              <a:schemeClr val="bg1"/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15369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01" y="784621"/>
            <a:ext cx="9820915" cy="55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spaço Reservado para Conteúdo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" y="274973"/>
            <a:ext cx="1115783" cy="1283371"/>
          </a:xfrm>
          <a:prstGeom prst="rect">
            <a:avLst/>
          </a:prstGeom>
          <a:effectLst>
            <a:glow>
              <a:schemeClr val="bg1"/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61528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7" y="1148863"/>
            <a:ext cx="9234788" cy="519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spaço Reservado para Conteúdo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" y="274973"/>
            <a:ext cx="1115783" cy="1283371"/>
          </a:xfrm>
          <a:prstGeom prst="rect">
            <a:avLst/>
          </a:prstGeom>
          <a:effectLst>
            <a:glow>
              <a:schemeClr val="bg1"/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88948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8118" y="2011680"/>
            <a:ext cx="9326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1600" u="sng" dirty="0" smtClean="0"/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- CECCON, Claudia et al. </a:t>
            </a:r>
            <a:r>
              <a:rPr lang="pt-BR" i="1" dirty="0" smtClean="0"/>
              <a:t>Conflitos na escola: Modos de transformar</a:t>
            </a:r>
            <a:r>
              <a:rPr lang="pt-BR" dirty="0" smtClean="0"/>
              <a:t>. São Paulo: </a:t>
            </a:r>
            <a:r>
              <a:rPr lang="pt-BR" dirty="0" err="1" smtClean="0"/>
              <a:t>Cecip</a:t>
            </a:r>
            <a:r>
              <a:rPr lang="pt-BR" dirty="0" smtClean="0"/>
              <a:t>/Imprensa Oficial, 2009.</a:t>
            </a:r>
          </a:p>
          <a:p>
            <a:endParaRPr lang="pt-PT" dirty="0" smtClean="0"/>
          </a:p>
          <a:p>
            <a:r>
              <a:rPr lang="pt-PT" dirty="0" smtClean="0"/>
              <a:t>- JARES</a:t>
            </a:r>
            <a:r>
              <a:rPr lang="pt-PT" dirty="0"/>
              <a:t>, Xesús R. </a:t>
            </a:r>
            <a:r>
              <a:rPr lang="pt-PT" i="1" dirty="0"/>
              <a:t>Educar para a paz em tempos difíceis</a:t>
            </a:r>
            <a:r>
              <a:rPr lang="pt-PT" dirty="0"/>
              <a:t>. São Paulo: Palas Athena, 2004.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- MORISSON</a:t>
            </a:r>
            <a:r>
              <a:rPr lang="pt-BR" dirty="0"/>
              <a:t>, B. “Justiça Restaurativa nas Escolas”. In: SLAKMON, C., DE VITTO, R. e GOMES PINTO, R.S. (</a:t>
            </a:r>
            <a:r>
              <a:rPr lang="pt-BR" dirty="0" err="1"/>
              <a:t>Orgs</a:t>
            </a:r>
            <a:r>
              <a:rPr lang="pt-BR" dirty="0"/>
              <a:t>.) </a:t>
            </a:r>
            <a:r>
              <a:rPr lang="pt-BR" i="1" dirty="0"/>
              <a:t>Justiça Restaurativa</a:t>
            </a:r>
            <a:r>
              <a:rPr lang="pt-BR" dirty="0"/>
              <a:t>. Brasília: Ministério da Justiça e Programa das Nações Unidas para o Desenvolvimento (</a:t>
            </a:r>
            <a:r>
              <a:rPr lang="pt-BR" dirty="0" err="1"/>
              <a:t>Pnud</a:t>
            </a:r>
            <a:r>
              <a:rPr lang="pt-BR" dirty="0"/>
              <a:t>), 2005.</a:t>
            </a:r>
          </a:p>
          <a:p>
            <a:endParaRPr lang="pt-BR" dirty="0" smtClean="0"/>
          </a:p>
          <a:p>
            <a:r>
              <a:rPr lang="pt-BR" dirty="0"/>
              <a:t>-</a:t>
            </a:r>
            <a:r>
              <a:rPr lang="pt-BR" dirty="0" smtClean="0"/>
              <a:t>PRANIS</a:t>
            </a:r>
            <a:r>
              <a:rPr lang="pt-BR" dirty="0"/>
              <a:t>, </a:t>
            </a:r>
            <a:r>
              <a:rPr lang="pt-BR" dirty="0" err="1"/>
              <a:t>Kay</a:t>
            </a:r>
            <a:r>
              <a:rPr lang="pt-BR" dirty="0"/>
              <a:t>. </a:t>
            </a:r>
            <a:r>
              <a:rPr lang="pt-BR" i="1" dirty="0"/>
              <a:t>Processos circulares</a:t>
            </a:r>
            <a:r>
              <a:rPr lang="pt-BR" dirty="0"/>
              <a:t>. São Paulo: Palas Athena, 2010.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/>
            </a:r>
            <a:br>
              <a:rPr lang="pt-BR" sz="1600" dirty="0"/>
            </a:br>
            <a:endParaRPr lang="pt-BR" sz="1600" u="sng" dirty="0" smtClean="0"/>
          </a:p>
        </p:txBody>
      </p:sp>
      <p:pic>
        <p:nvPicPr>
          <p:cNvPr id="6" name="Espaço Reservado para Conteúdo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6" y="376096"/>
            <a:ext cx="1115783" cy="1283371"/>
          </a:xfrm>
          <a:prstGeom prst="rect">
            <a:avLst/>
          </a:prstGeom>
          <a:effectLst>
            <a:glow>
              <a:schemeClr val="bg1"/>
            </a:glow>
            <a:softEdge rad="127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7" t="19643" r="7269" b="32445"/>
          <a:stretch/>
        </p:blipFill>
        <p:spPr>
          <a:xfrm>
            <a:off x="9088759" y="295505"/>
            <a:ext cx="2795771" cy="1829509"/>
          </a:xfrm>
          <a:prstGeom prst="rect">
            <a:avLst/>
          </a:prstGeom>
          <a:ln>
            <a:noFill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641600" y="228594"/>
            <a:ext cx="604147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/>
              <a:t>Referências e indicações bibliográficas</a:t>
            </a:r>
            <a:r>
              <a:rPr lang="pt-BR" sz="6700" b="1" dirty="0" smtClean="0"/>
              <a:t/>
            </a:r>
            <a:br>
              <a:rPr lang="pt-BR" sz="6700" b="1" dirty="0" smtClean="0"/>
            </a:br>
            <a:endParaRPr lang="pt-BR" sz="6700" b="1" dirty="0"/>
          </a:p>
        </p:txBody>
      </p:sp>
    </p:spTree>
    <p:extLst>
      <p:ext uri="{BB962C8B-B14F-4D97-AF65-F5344CB8AC3E}">
        <p14:creationId xmlns:p14="http://schemas.microsoft.com/office/powerpoint/2010/main" val="33912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8118" y="2011680"/>
            <a:ext cx="9326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/>
              <a:t/>
            </a:r>
            <a:br>
              <a:rPr lang="pt-BR" sz="1600" dirty="0"/>
            </a:br>
            <a:endParaRPr lang="pt-BR" sz="1600" u="sng" dirty="0"/>
          </a:p>
          <a:p>
            <a:pPr algn="just">
              <a:lnSpc>
                <a:spcPct val="150000"/>
              </a:lnSpc>
            </a:pP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u="sng" dirty="0" smtClean="0"/>
          </a:p>
        </p:txBody>
      </p:sp>
      <p:pic>
        <p:nvPicPr>
          <p:cNvPr id="7" name="Espaço Reservado para Conteúdo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" y="274973"/>
            <a:ext cx="1115783" cy="1283371"/>
          </a:xfrm>
          <a:prstGeom prst="rect">
            <a:avLst/>
          </a:prstGeom>
          <a:effectLst>
            <a:glow>
              <a:schemeClr val="bg1"/>
            </a:glow>
            <a:softEdge rad="127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7" t="19643" r="7269" b="32445"/>
          <a:stretch/>
        </p:blipFill>
        <p:spPr>
          <a:xfrm>
            <a:off x="9088759" y="295505"/>
            <a:ext cx="2795771" cy="1829509"/>
          </a:xfrm>
          <a:prstGeom prst="rect">
            <a:avLst/>
          </a:prstGeom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1854200" y="2195712"/>
            <a:ext cx="351539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 smtClean="0"/>
              <a:t>Muito Obrigada!</a:t>
            </a:r>
          </a:p>
          <a:p>
            <a:endParaRPr lang="pt-BR" sz="2000" b="1" dirty="0" smtClean="0"/>
          </a:p>
          <a:p>
            <a:r>
              <a:rPr lang="pt-BR" sz="2000" dirty="0" smtClean="0"/>
              <a:t>Nosso Site:</a:t>
            </a:r>
          </a:p>
          <a:p>
            <a:endParaRPr lang="pt-BR" sz="2000" b="1" dirty="0"/>
          </a:p>
          <a:p>
            <a:r>
              <a:rPr lang="pt-BR" sz="2000" dirty="0" smtClean="0"/>
              <a:t>www.cecip.org.br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Contatos:</a:t>
            </a:r>
          </a:p>
          <a:p>
            <a:r>
              <a:rPr lang="pt-BR" dirty="0" smtClean="0">
                <a:hlinkClick r:id="rId4"/>
              </a:rPr>
              <a:t>soraiamelo@cecip.org.br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>
                <a:hlinkClick r:id="rId5"/>
              </a:rPr>
              <a:t>simonepetitet@cecip.org.br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670518" y="2164080"/>
            <a:ext cx="9326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/>
              <a:t/>
            </a:r>
            <a:br>
              <a:rPr lang="pt-BR" sz="1600" dirty="0"/>
            </a:br>
            <a:endParaRPr lang="pt-BR" sz="1600" u="sng" dirty="0"/>
          </a:p>
          <a:p>
            <a:pPr algn="just">
              <a:lnSpc>
                <a:spcPct val="150000"/>
              </a:lnSpc>
            </a:pP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u="sng" dirty="0" smtClean="0"/>
          </a:p>
        </p:txBody>
      </p:sp>
      <p:sp>
        <p:nvSpPr>
          <p:cNvPr id="12" name="CaixaDeTexto 11"/>
          <p:cNvSpPr txBox="1"/>
          <p:nvPr/>
        </p:nvSpPr>
        <p:spPr>
          <a:xfrm>
            <a:off x="2822918" y="2316480"/>
            <a:ext cx="9326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/>
              <a:t/>
            </a:r>
            <a:br>
              <a:rPr lang="pt-BR" sz="1600" dirty="0"/>
            </a:br>
            <a:endParaRPr lang="pt-BR" sz="1600" u="sng" dirty="0"/>
          </a:p>
          <a:p>
            <a:pPr algn="just">
              <a:lnSpc>
                <a:spcPct val="150000"/>
              </a:lnSpc>
            </a:pP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u="sng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67" y="2329956"/>
            <a:ext cx="5776547" cy="385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0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http://oikabumrio.org.br/imaginese/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cecip nep 3\Desktop\colag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8" y="1852246"/>
            <a:ext cx="10521258" cy="467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6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383323"/>
            <a:ext cx="9144000" cy="1289539"/>
          </a:xfrm>
        </p:spPr>
        <p:txBody>
          <a:bodyPr>
            <a:normAutofit/>
          </a:bodyPr>
          <a:lstStyle/>
          <a:p>
            <a:r>
              <a:rPr lang="pt-BR" dirty="0" smtClean="0"/>
              <a:t>Experimentar o escutar...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pt-BR" dirty="0" smtClean="0"/>
              <a:t>Conte </a:t>
            </a:r>
            <a:r>
              <a:rPr lang="pt-BR" dirty="0"/>
              <a:t>uma situação de conflito </a:t>
            </a:r>
            <a:r>
              <a:rPr lang="pt-BR" dirty="0" smtClean="0"/>
              <a:t>na escola</a:t>
            </a:r>
          </a:p>
          <a:p>
            <a:pPr marL="457200" indent="-457200" algn="l">
              <a:buAutoNum type="arabicPeriod"/>
            </a:pPr>
            <a:r>
              <a:rPr lang="pt-BR" dirty="0" smtClean="0"/>
              <a:t>Experimente </a:t>
            </a:r>
            <a:r>
              <a:rPr lang="pt-BR" dirty="0"/>
              <a:t>se colocar no lugar do outro e diga qual era a necessidade dele. </a:t>
            </a:r>
          </a:p>
        </p:txBody>
      </p:sp>
      <p:pic>
        <p:nvPicPr>
          <p:cNvPr id="4" name="Espaço Reservado para Conteúdo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" y="286696"/>
            <a:ext cx="1115783" cy="1283371"/>
          </a:xfrm>
          <a:prstGeom prst="rect">
            <a:avLst/>
          </a:prstGeom>
          <a:effectLst>
            <a:glow>
              <a:schemeClr val="bg1"/>
            </a:glow>
            <a:softEdge rad="127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7" t="19643" r="7269" b="32445"/>
          <a:stretch/>
        </p:blipFill>
        <p:spPr>
          <a:xfrm>
            <a:off x="9088759" y="295505"/>
            <a:ext cx="2795771" cy="18295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23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0646" y="365125"/>
            <a:ext cx="5078437" cy="1646555"/>
          </a:xfrm>
        </p:spPr>
        <p:txBody>
          <a:bodyPr/>
          <a:lstStyle/>
          <a:p>
            <a:pPr algn="ctr"/>
            <a:r>
              <a:rPr lang="pt-BR" b="1" dirty="0" smtClean="0"/>
              <a:t>Escuta Ativa</a:t>
            </a:r>
            <a:endParaRPr lang="pt-BR" b="1" dirty="0"/>
          </a:p>
        </p:txBody>
      </p:sp>
      <p:pic>
        <p:nvPicPr>
          <p:cNvPr id="10" name="Espaço Reservado para Conteúdo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" y="274973"/>
            <a:ext cx="1115783" cy="1283371"/>
          </a:xfrm>
          <a:prstGeom prst="rect">
            <a:avLst/>
          </a:prstGeom>
          <a:effectLst>
            <a:glow>
              <a:schemeClr val="bg1"/>
            </a:glow>
            <a:softEdge rad="12700"/>
          </a:effec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1927274" y="1871249"/>
            <a:ext cx="9426526" cy="4305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Técnica de Comunicação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Escutar o outro exercitando uma supressão dos seus próprios pré-julgamentos.</a:t>
            </a:r>
          </a:p>
          <a:p>
            <a:pPr>
              <a:buFontTx/>
              <a:buChar char="-"/>
            </a:pPr>
            <a:r>
              <a:rPr lang="pt-BR" sz="2000" dirty="0"/>
              <a:t>P</a:t>
            </a:r>
            <a:r>
              <a:rPr lang="pt-BR" sz="2000" dirty="0" smtClean="0"/>
              <a:t>erceber quais sentimentos (e não pensamentos) passam por você ao escutar o outro.</a:t>
            </a:r>
          </a:p>
          <a:p>
            <a:pPr>
              <a:buFontTx/>
              <a:buChar char="-"/>
            </a:pPr>
            <a:r>
              <a:rPr lang="pt-BR" sz="2000" dirty="0" smtClean="0"/>
              <a:t>Se conectar às necessidades não atendidas expressas na fala do outro.</a:t>
            </a:r>
          </a:p>
          <a:p>
            <a:pPr>
              <a:buFontTx/>
              <a:buChar char="-"/>
            </a:pPr>
            <a:r>
              <a:rPr lang="pt-BR" sz="2000" dirty="0" smtClean="0"/>
              <a:t>Escuta empática = resgate da humanidade do diálogo, por meio da conexão com os sentimentos e as necessidades do outro.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i="1" dirty="0"/>
              <a:t>Sou um homem: nada do que é humano me é estranho</a:t>
            </a:r>
            <a:r>
              <a:rPr lang="pt-BR" sz="2000" i="1" dirty="0" smtClean="0"/>
              <a:t>. </a:t>
            </a:r>
            <a:r>
              <a:rPr lang="pt-BR" sz="2000" dirty="0" err="1" smtClean="0"/>
              <a:t>Públio</a:t>
            </a:r>
            <a:r>
              <a:rPr lang="pt-BR" sz="2000" dirty="0" smtClean="0"/>
              <a:t> </a:t>
            </a:r>
            <a:r>
              <a:rPr lang="pt-BR" sz="2000" dirty="0" err="1"/>
              <a:t>Terêncio</a:t>
            </a:r>
            <a:r>
              <a:rPr lang="pt-BR" sz="2000" dirty="0"/>
              <a:t> </a:t>
            </a:r>
            <a:r>
              <a:rPr lang="pt-BR" sz="2000" dirty="0" smtClean="0"/>
              <a:t>Afro (poeta romano).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7" t="19643" r="7269" b="32445"/>
          <a:stretch/>
        </p:blipFill>
        <p:spPr>
          <a:xfrm>
            <a:off x="9088759" y="295505"/>
            <a:ext cx="2795771" cy="18295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0646" y="365125"/>
            <a:ext cx="5078437" cy="1646555"/>
          </a:xfrm>
        </p:spPr>
        <p:txBody>
          <a:bodyPr/>
          <a:lstStyle/>
          <a:p>
            <a:pPr algn="ctr"/>
            <a:r>
              <a:rPr lang="pt-BR" b="1" dirty="0" smtClean="0"/>
              <a:t>Centro de Criação de Imagem Popular</a:t>
            </a:r>
            <a:endParaRPr lang="pt-BR" b="1" dirty="0"/>
          </a:p>
        </p:txBody>
      </p:sp>
      <p:pic>
        <p:nvPicPr>
          <p:cNvPr id="15" name="Espaço Reservado para Conteúdo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" y="274973"/>
            <a:ext cx="1115783" cy="1283371"/>
          </a:xfrm>
          <a:effectLst>
            <a:glow>
              <a:schemeClr val="bg1"/>
            </a:glow>
            <a:softEdge rad="12700"/>
          </a:effectLst>
        </p:spPr>
      </p:pic>
      <p:sp>
        <p:nvSpPr>
          <p:cNvPr id="3" name="CaixaDeTexto 2"/>
          <p:cNvSpPr txBox="1"/>
          <p:nvPr/>
        </p:nvSpPr>
        <p:spPr>
          <a:xfrm>
            <a:off x="2363373" y="2011680"/>
            <a:ext cx="9326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O CECIP – Centro de Criação de Imagem Popular é uma organização da sociedade civil, sem fins lucrativos e não-partidária, que desde 1986 se dedica ao fortalecimento da cidadania por meio da educação e da </a:t>
            </a:r>
            <a:r>
              <a:rPr lang="pt-BR" sz="2000" dirty="0" smtClean="0"/>
              <a:t>comunicação.</a:t>
            </a:r>
            <a:r>
              <a:rPr lang="pt-BR" sz="2000" dirty="0"/>
              <a:t> </a:t>
            </a:r>
            <a:r>
              <a:rPr lang="pt-BR" sz="2000" dirty="0" smtClean="0"/>
              <a:t>Utiliza uma metodologia de capacitação  direcionada à facilitação de mudanças educacionais e institucionais.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A missão do CECIP é contribuir para o fortalecimento da cidadania, produzindo informações e metodologias que influenciem políticas públicas promotoras de direitos </a:t>
            </a:r>
            <a:r>
              <a:rPr lang="pt-BR" sz="2000" dirty="0" smtClean="0"/>
              <a:t>fundamentais.</a:t>
            </a:r>
          </a:p>
          <a:p>
            <a:pPr algn="ctr">
              <a:lnSpc>
                <a:spcPct val="150000"/>
              </a:lnSpc>
            </a:pPr>
            <a:r>
              <a:rPr lang="pt-BR" sz="2800" dirty="0"/>
              <a:t>S</a:t>
            </a:r>
            <a:r>
              <a:rPr lang="pt-BR" sz="2800" dirty="0" smtClean="0"/>
              <a:t>ite: </a:t>
            </a:r>
            <a:r>
              <a:rPr lang="pt-BR" sz="2800" u="sng" dirty="0" smtClean="0"/>
              <a:t>www.cecip.org.br</a:t>
            </a:r>
          </a:p>
        </p:txBody>
      </p:sp>
    </p:spTree>
    <p:extLst>
      <p:ext uri="{BB962C8B-B14F-4D97-AF65-F5344CB8AC3E}">
        <p14:creationId xmlns:p14="http://schemas.microsoft.com/office/powerpoint/2010/main" val="1458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0646" y="365125"/>
            <a:ext cx="5078437" cy="1646555"/>
          </a:xfrm>
        </p:spPr>
        <p:txBody>
          <a:bodyPr/>
          <a:lstStyle/>
          <a:p>
            <a:pPr algn="ctr"/>
            <a:r>
              <a:rPr lang="pt-BR" b="1" dirty="0" smtClean="0"/>
              <a:t>Projeto em parceria com a SME-RJ</a:t>
            </a:r>
            <a:endParaRPr lang="pt-BR" b="1" dirty="0"/>
          </a:p>
        </p:txBody>
      </p:sp>
      <p:pic>
        <p:nvPicPr>
          <p:cNvPr id="5" name="Espaço Reservado para Conteúdo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" y="274973"/>
            <a:ext cx="1115783" cy="1283371"/>
          </a:xfrm>
          <a:prstGeom prst="rect">
            <a:avLst/>
          </a:prstGeom>
          <a:effectLst>
            <a:glow>
              <a:schemeClr val="bg1"/>
            </a:glow>
            <a:softEdge rad="127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5199" y="2011679"/>
            <a:ext cx="9450818" cy="44172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r>
              <a:rPr lang="pt-BR" sz="3300" b="1" dirty="0" smtClean="0"/>
              <a:t>Jovens e seu potencial criativo na resolução de conflitos</a:t>
            </a:r>
          </a:p>
          <a:p>
            <a:pPr>
              <a:lnSpc>
                <a:spcPct val="150000"/>
              </a:lnSpc>
            </a:pPr>
            <a:r>
              <a:rPr lang="pt-BR" sz="2300" dirty="0" smtClean="0"/>
              <a:t>Atuou em </a:t>
            </a:r>
            <a:r>
              <a:rPr lang="pt-BR" sz="2300" dirty="0"/>
              <a:t>25 escolas do Município do Rio </a:t>
            </a:r>
            <a:r>
              <a:rPr lang="pt-BR" sz="2300" dirty="0" smtClean="0"/>
              <a:t>de Janeiro, com uma metodologia chamada </a:t>
            </a:r>
            <a:r>
              <a:rPr lang="pt-BR" sz="2300" b="1" dirty="0" smtClean="0"/>
              <a:t>Processos Circulares</a:t>
            </a:r>
            <a:r>
              <a:rPr lang="pt-BR" sz="2300" dirty="0" smtClean="0"/>
              <a:t>, para desenvolver habilidades de </a:t>
            </a:r>
            <a:r>
              <a:rPr lang="pt-BR" sz="2300" b="1" dirty="0" smtClean="0"/>
              <a:t>convivência e resolução de conflitos </a:t>
            </a:r>
            <a:r>
              <a:rPr lang="pt-BR" sz="2300" dirty="0" smtClean="0"/>
              <a:t>em adolescentes.</a:t>
            </a:r>
          </a:p>
          <a:p>
            <a:pPr>
              <a:lnSpc>
                <a:spcPct val="150000"/>
              </a:lnSpc>
            </a:pPr>
            <a:r>
              <a:rPr lang="pt-BR" sz="2300" dirty="0" smtClean="0"/>
              <a:t>De 2011 a 2015 o projeto beneficiou mais de 2 mil alunos e 300 funcionários, entre professores e equipe gestora das escolas participantes.</a:t>
            </a:r>
          </a:p>
          <a:p>
            <a:pPr>
              <a:lnSpc>
                <a:spcPct val="150000"/>
              </a:lnSpc>
            </a:pPr>
            <a:r>
              <a:rPr lang="pt-BR" sz="2300" dirty="0" smtClean="0"/>
              <a:t>Em avaliação, a </a:t>
            </a:r>
            <a:r>
              <a:rPr lang="pt-BR" sz="2300" dirty="0"/>
              <a:t>maioria dos entrevistados – alunos, diretores e educadores – reconheceu uma </a:t>
            </a:r>
            <a:r>
              <a:rPr lang="pt-BR" sz="2300" b="1" dirty="0"/>
              <a:t>mudança no comportamento dos jovens</a:t>
            </a:r>
            <a:r>
              <a:rPr lang="pt-BR" sz="2300" dirty="0"/>
              <a:t> </a:t>
            </a:r>
            <a:r>
              <a:rPr lang="pt-BR" sz="23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pt-BR" sz="2300" b="1" dirty="0" smtClean="0"/>
              <a:t>87</a:t>
            </a:r>
            <a:r>
              <a:rPr lang="pt-BR" sz="2300" b="1" dirty="0"/>
              <a:t>% dos alunos</a:t>
            </a:r>
            <a:r>
              <a:rPr lang="pt-BR" sz="2300" dirty="0"/>
              <a:t> percebeu alguma </a:t>
            </a:r>
            <a:r>
              <a:rPr lang="pt-BR" sz="2300" b="1" dirty="0"/>
              <a:t>mudança positiva</a:t>
            </a:r>
            <a:r>
              <a:rPr lang="pt-BR" sz="2300" dirty="0"/>
              <a:t> na vida por causa da participação no projeto</a:t>
            </a:r>
            <a:r>
              <a:rPr lang="pt-BR" sz="2000" dirty="0"/>
              <a:t>. 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 marL="0" indent="0">
              <a:lnSpc>
                <a:spcPct val="150000"/>
              </a:lnSpc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079" y="142354"/>
            <a:ext cx="2221452" cy="22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1306" y="293889"/>
            <a:ext cx="5473449" cy="1646555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Justiça Restaurativa e Educação</a:t>
            </a:r>
            <a:endParaRPr lang="pt-BR" b="1" dirty="0"/>
          </a:p>
        </p:txBody>
      </p:sp>
      <p:pic>
        <p:nvPicPr>
          <p:cNvPr id="10" name="Espaço Reservado para Conteúdo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" y="274973"/>
            <a:ext cx="1115783" cy="1283371"/>
          </a:xfrm>
          <a:prstGeom prst="rect">
            <a:avLst/>
          </a:prstGeom>
          <a:effectLst>
            <a:glow>
              <a:schemeClr val="bg1"/>
            </a:glow>
            <a:softEdge rad="12700"/>
          </a:effectLst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856527" y="2322544"/>
            <a:ext cx="10093836" cy="4300439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endParaRPr lang="pt-BR" sz="1800" dirty="0"/>
          </a:p>
          <a:p>
            <a:pPr>
              <a:lnSpc>
                <a:spcPct val="140000"/>
              </a:lnSpc>
            </a:pPr>
            <a:endParaRPr lang="pt-BR" sz="1800" b="1" dirty="0"/>
          </a:p>
          <a:p>
            <a:pPr marL="0" indent="0">
              <a:lnSpc>
                <a:spcPct val="150000"/>
              </a:lnSpc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7" t="19643" r="7269" b="32445"/>
          <a:stretch/>
        </p:blipFill>
        <p:spPr>
          <a:xfrm>
            <a:off x="9088759" y="295505"/>
            <a:ext cx="2795771" cy="1829509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060620" y="2125013"/>
            <a:ext cx="77445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pt-PT" sz="2000" dirty="0" smtClean="0">
                <a:solidFill>
                  <a:srgbClr val="000000"/>
                </a:solidFill>
                <a:ea typeface="SimSun" panose="02010600030101010101" pitchFamily="2" charset="-122"/>
              </a:rPr>
              <a:t>Lógica </a:t>
            </a:r>
            <a:r>
              <a:rPr lang="pt-PT" sz="2000" b="1" dirty="0" smtClean="0">
                <a:ea typeface="SimSun" panose="02010600030101010101" pitchFamily="2" charset="-122"/>
              </a:rPr>
              <a:t>punitiva </a:t>
            </a:r>
            <a:r>
              <a:rPr lang="pt-PT" sz="2000" dirty="0" smtClean="0">
                <a:ea typeface="SimSun" panose="02010600030101010101" pitchFamily="2" charset="-122"/>
              </a:rPr>
              <a:t>e</a:t>
            </a:r>
            <a:r>
              <a:rPr lang="pt-PT" sz="2000" b="1" dirty="0" smtClean="0">
                <a:ea typeface="SimSun" panose="02010600030101010101" pitchFamily="2" charset="-122"/>
              </a:rPr>
              <a:t> retributiva</a:t>
            </a:r>
            <a:r>
              <a:rPr lang="pt-PT" sz="2000" dirty="0" smtClean="0">
                <a:ea typeface="SimSun" panose="02010600030101010101" pitchFamily="2" charset="-122"/>
              </a:rPr>
              <a:t>: todo </a:t>
            </a:r>
            <a:r>
              <a:rPr lang="pt-PT" sz="2000" dirty="0">
                <a:ea typeface="SimSun" panose="02010600030101010101" pitchFamily="2" charset="-122"/>
              </a:rPr>
              <a:t>ato ofensivo ou violento deve ser retribuído com punição correspondente à intensidade da </a:t>
            </a:r>
            <a:r>
              <a:rPr lang="pt-PT" sz="2000" dirty="0" smtClean="0">
                <a:ea typeface="SimSun" panose="02010600030101010101" pitchFamily="2" charset="-122"/>
              </a:rPr>
              <a:t>agressão</a:t>
            </a:r>
            <a:r>
              <a:rPr lang="pt-PT" sz="2000" i="1" dirty="0" smtClean="0">
                <a:ea typeface="SimSun" panose="02010600030101010101" pitchFamily="2" charset="-122"/>
              </a:rPr>
              <a:t>.</a:t>
            </a:r>
          </a:p>
          <a:p>
            <a:pPr>
              <a:spcAft>
                <a:spcPts val="0"/>
              </a:spcAft>
            </a:pPr>
            <a:endParaRPr lang="pt-PT" sz="2000" i="1" dirty="0" smtClean="0"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pt-PT" sz="2000" i="1" dirty="0" smtClean="0">
                <a:ea typeface="SimSun" panose="02010600030101010101" pitchFamily="2" charset="-122"/>
              </a:rPr>
              <a:t>Palavra-chave: Culpa</a:t>
            </a:r>
          </a:p>
          <a:p>
            <a:pPr>
              <a:spcAft>
                <a:spcPts val="0"/>
              </a:spcAft>
            </a:pPr>
            <a:endParaRPr lang="pt-PT" sz="2000" i="1" dirty="0" smtClean="0"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endParaRPr lang="pt-PT" sz="2000" i="1" dirty="0" smtClean="0">
              <a:ea typeface="SimSun" panose="02010600030101010101" pitchFamily="2" charset="-122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pt-PT" sz="2000" dirty="0" smtClean="0">
                <a:ea typeface="SimSun" panose="02010600030101010101" pitchFamily="2" charset="-122"/>
              </a:rPr>
              <a:t>Lógica</a:t>
            </a:r>
            <a:r>
              <a:rPr lang="pt-PT" sz="2000" i="1" dirty="0" smtClean="0">
                <a:ea typeface="SimSun" panose="02010600030101010101" pitchFamily="2" charset="-122"/>
              </a:rPr>
              <a:t> </a:t>
            </a:r>
            <a:r>
              <a:rPr lang="pt-PT" sz="2000" b="1" dirty="0" smtClean="0">
                <a:solidFill>
                  <a:srgbClr val="000000"/>
                </a:solidFill>
                <a:ea typeface="SimSun" panose="02010600030101010101" pitchFamily="2" charset="-122"/>
              </a:rPr>
              <a:t>restaurativa</a:t>
            </a:r>
            <a:r>
              <a:rPr lang="pt-PT" sz="2000" dirty="0" smtClean="0">
                <a:solidFill>
                  <a:srgbClr val="000000"/>
                </a:solidFill>
                <a:ea typeface="SimSun" panose="02010600030101010101" pitchFamily="2" charset="-122"/>
              </a:rPr>
              <a:t>: </a:t>
            </a:r>
            <a:r>
              <a:rPr lang="pt-PT" sz="2000" dirty="0">
                <a:ea typeface="SimSun" panose="02010600030101010101" pitchFamily="2" charset="-122"/>
              </a:rPr>
              <a:t>a satisfação das necessidades dos envolvidos no conflito, por meio da reparação, tanto emocional quanto material, dos danos </a:t>
            </a:r>
            <a:r>
              <a:rPr lang="pt-PT" sz="2000" dirty="0" smtClean="0">
                <a:ea typeface="SimSun" panose="02010600030101010101" pitchFamily="2" charset="-122"/>
              </a:rPr>
              <a:t>causados.</a:t>
            </a:r>
          </a:p>
          <a:p>
            <a:pPr>
              <a:spcAft>
                <a:spcPts val="0"/>
              </a:spcAft>
            </a:pPr>
            <a:endParaRPr lang="pt-PT" sz="2000" i="1" dirty="0" smtClean="0"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pt-PT" sz="2000" i="1" dirty="0" smtClean="0">
                <a:ea typeface="SimSun" panose="02010600030101010101" pitchFamily="2" charset="-122"/>
              </a:rPr>
              <a:t>Palavra-chave: Responsabilização</a:t>
            </a:r>
          </a:p>
          <a:p>
            <a:pPr>
              <a:spcAft>
                <a:spcPts val="0"/>
              </a:spcAft>
            </a:pPr>
            <a:r>
              <a:rPr lang="pt-PT" sz="2000" dirty="0">
                <a:solidFill>
                  <a:srgbClr val="000000"/>
                </a:solidFill>
                <a:ea typeface="SimSun" panose="02010600030101010101" pitchFamily="2" charset="-122"/>
              </a:rPr>
              <a:t> </a:t>
            </a:r>
            <a:endParaRPr lang="pt-BR" sz="2000" dirty="0"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83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1306" y="293889"/>
            <a:ext cx="5473449" cy="1646555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Justiça Restaurativa e Educação</a:t>
            </a:r>
            <a:endParaRPr lang="pt-BR" b="1" dirty="0"/>
          </a:p>
        </p:txBody>
      </p:sp>
      <p:pic>
        <p:nvPicPr>
          <p:cNvPr id="10" name="Espaço Reservado para Conteúdo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" y="274973"/>
            <a:ext cx="1115783" cy="1283371"/>
          </a:xfrm>
          <a:prstGeom prst="rect">
            <a:avLst/>
          </a:prstGeom>
          <a:effectLst>
            <a:glow>
              <a:schemeClr val="bg1"/>
            </a:glow>
            <a:softEdge rad="12700"/>
          </a:effectLst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856527" y="2322544"/>
            <a:ext cx="10093836" cy="4300439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endParaRPr lang="pt-BR" sz="1800" dirty="0"/>
          </a:p>
          <a:p>
            <a:pPr>
              <a:lnSpc>
                <a:spcPct val="140000"/>
              </a:lnSpc>
            </a:pPr>
            <a:endParaRPr lang="pt-BR" sz="1800" b="1" dirty="0"/>
          </a:p>
          <a:p>
            <a:pPr marL="0" indent="0">
              <a:lnSpc>
                <a:spcPct val="150000"/>
              </a:lnSpc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7" t="19643" r="7269" b="32445"/>
          <a:stretch/>
        </p:blipFill>
        <p:spPr>
          <a:xfrm>
            <a:off x="9088759" y="295505"/>
            <a:ext cx="2795771" cy="1829509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060620" y="2125013"/>
            <a:ext cx="77445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000" dirty="0">
                <a:solidFill>
                  <a:srgbClr val="000000"/>
                </a:solidFill>
                <a:ea typeface="SimSun" panose="02010600030101010101" pitchFamily="2" charset="-122"/>
              </a:rPr>
              <a:t> </a:t>
            </a:r>
            <a:r>
              <a:rPr lang="pt-PT" sz="2000" dirty="0" smtClean="0">
                <a:ea typeface="SimSun" panose="02010600030101010101" pitchFamily="2" charset="-122"/>
              </a:rPr>
              <a:t>Valores restaurativos:</a:t>
            </a:r>
          </a:p>
          <a:p>
            <a:pPr>
              <a:spcAft>
                <a:spcPts val="0"/>
              </a:spcAft>
            </a:pPr>
            <a:endParaRPr lang="pt-PT" sz="2000" dirty="0" smtClean="0">
              <a:ea typeface="SimSun" panose="02010600030101010101" pitchFamily="2" charset="-122"/>
            </a:endParaRPr>
          </a:p>
          <a:p>
            <a:pPr marL="342900" indent="-342900">
              <a:buFontTx/>
              <a:buChar char="-"/>
            </a:pPr>
            <a:r>
              <a:rPr lang="pt-PT" sz="2000" b="1" dirty="0" smtClean="0">
                <a:ea typeface="SimSun" panose="02010600030101010101" pitchFamily="2" charset="-122"/>
              </a:rPr>
              <a:t>Participação</a:t>
            </a:r>
            <a:endParaRPr lang="pt-PT" sz="2000" dirty="0">
              <a:ea typeface="SimSun" panose="02010600030101010101" pitchFamily="2" charset="-122"/>
            </a:endParaRPr>
          </a:p>
          <a:p>
            <a:endParaRPr lang="pt-PT" sz="2000" dirty="0" smtClean="0">
              <a:ea typeface="SimSun" panose="02010600030101010101" pitchFamily="2" charset="-122"/>
            </a:endParaRPr>
          </a:p>
          <a:p>
            <a:pPr marL="342900" indent="-342900">
              <a:buFontTx/>
              <a:buChar char="-"/>
            </a:pPr>
            <a:r>
              <a:rPr lang="pt-PT" sz="2000" b="1" dirty="0" smtClean="0">
                <a:ea typeface="SimSun" panose="02010600030101010101" pitchFamily="2" charset="-122"/>
              </a:rPr>
              <a:t>Poder com</a:t>
            </a:r>
            <a:endParaRPr lang="pt-PT" sz="2000" dirty="0"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endParaRPr lang="pt-PT" sz="2000" b="1" dirty="0" smtClean="0">
              <a:ea typeface="SimSun" panose="02010600030101010101" pitchFamily="2" charset="-122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pt-PT" sz="2000" b="1" dirty="0" smtClean="0">
                <a:ea typeface="SimSun" panose="02010600030101010101" pitchFamily="2" charset="-122"/>
              </a:rPr>
              <a:t> Autonomia </a:t>
            </a:r>
          </a:p>
          <a:p>
            <a:pPr>
              <a:spcAft>
                <a:spcPts val="0"/>
              </a:spcAft>
            </a:pPr>
            <a:endParaRPr lang="pt-PT" sz="2000" b="1" dirty="0" smtClean="0">
              <a:ea typeface="SimSun" panose="02010600030101010101" pitchFamily="2" charset="-122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pt-PT" sz="2000" b="1" dirty="0" smtClean="0">
                <a:ea typeface="SimSun" panose="02010600030101010101" pitchFamily="2" charset="-122"/>
              </a:rPr>
              <a:t>Busca </a:t>
            </a:r>
            <a:r>
              <a:rPr lang="pt-PT" sz="2000" b="1" dirty="0">
                <a:ea typeface="SimSun" panose="02010600030101010101" pitchFamily="2" charset="-122"/>
              </a:rPr>
              <a:t>de sentido e de </a:t>
            </a:r>
            <a:r>
              <a:rPr lang="pt-PT" sz="2000" b="1" dirty="0" smtClean="0">
                <a:ea typeface="SimSun" panose="02010600030101010101" pitchFamily="2" charset="-122"/>
              </a:rPr>
              <a:t>pertencimento</a:t>
            </a:r>
          </a:p>
          <a:p>
            <a:pPr>
              <a:spcAft>
                <a:spcPts val="0"/>
              </a:spcAft>
            </a:pPr>
            <a:r>
              <a:rPr lang="pt-PT" sz="2000" b="1" dirty="0" smtClean="0">
                <a:ea typeface="SimSun" panose="02010600030101010101" pitchFamily="2" charset="-122"/>
              </a:rPr>
              <a:t> 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pt-PT" sz="2000" b="1" dirty="0" smtClean="0">
                <a:ea typeface="SimSun" panose="02010600030101010101" pitchFamily="2" charset="-122"/>
              </a:rPr>
              <a:t>Responsabilização</a:t>
            </a:r>
            <a:endParaRPr lang="pt-BR" sz="2000" dirty="0"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27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t="10705" r="11338" b="27227"/>
          <a:stretch/>
        </p:blipFill>
        <p:spPr>
          <a:xfrm>
            <a:off x="236145" y="2883876"/>
            <a:ext cx="3712187" cy="3749040"/>
          </a:xfrm>
          <a:prstGeom prst="rect">
            <a:avLst/>
          </a:prstGeom>
        </p:spPr>
      </p:pic>
      <p:pic>
        <p:nvPicPr>
          <p:cNvPr id="10" name="Espaço Reservado para Conteúdo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" y="274973"/>
            <a:ext cx="1115783" cy="1283371"/>
          </a:xfrm>
          <a:prstGeom prst="rect">
            <a:avLst/>
          </a:prstGeom>
          <a:effectLst>
            <a:glow>
              <a:schemeClr val="bg1"/>
            </a:glow>
            <a:softEdge rad="12700"/>
          </a:effectLst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678329" y="2511263"/>
            <a:ext cx="8172439" cy="3507573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/>
              <a:t>Processo Circular</a:t>
            </a:r>
            <a:endParaRPr lang="pt-BR" sz="40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7" t="19643" r="7269" b="32445"/>
          <a:stretch/>
        </p:blipFill>
        <p:spPr>
          <a:xfrm>
            <a:off x="9088759" y="295505"/>
            <a:ext cx="2795771" cy="1829509"/>
          </a:xfrm>
          <a:prstGeom prst="rect">
            <a:avLst/>
          </a:prstGeom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2146478" y="1753274"/>
            <a:ext cx="7650051" cy="544764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61000"/>
                </a:schemeClr>
              </a:gs>
              <a:gs pos="26000">
                <a:schemeClr val="bg1">
                  <a:alpha val="1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processo circular é um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encontro de pessoas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querem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pensar, decidir, se entender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usar sua criatividade para inventar novas formas de estabelecer relações parceiras, solidárias, respeitosas e verdadeiras. </a:t>
            </a:r>
            <a:endParaRPr lang="pt-B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r>
              <a:rPr lang="pt-B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		                Elementos:</a:t>
            </a:r>
          </a:p>
          <a:p>
            <a:r>
              <a:rPr lang="pt-B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r>
              <a:rPr lang="pt-B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		Guardião</a:t>
            </a:r>
          </a:p>
          <a:p>
            <a:r>
              <a:rPr lang="pt-B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r>
              <a:rPr lang="pt-B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		Bastão da Fala</a:t>
            </a:r>
          </a:p>
          <a:p>
            <a:r>
              <a:rPr lang="pt-B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r>
              <a:rPr lang="pt-B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		Perguntas norteadoras</a:t>
            </a:r>
          </a:p>
          <a:p>
            <a:endParaRPr lang="pt-BR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0" lvl="5" indent="-285750">
              <a:buFontTx/>
              <a:buChar char="-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744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" y="274973"/>
            <a:ext cx="1115783" cy="1283371"/>
          </a:xfrm>
          <a:prstGeom prst="rect">
            <a:avLst/>
          </a:prstGeom>
          <a:effectLst>
            <a:glow>
              <a:schemeClr val="bg1"/>
            </a:glow>
            <a:softEdge rad="12700"/>
          </a:effec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14095" cy="91503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b="1" dirty="0" smtClean="0"/>
              <a:t>Processo Circular</a:t>
            </a: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2200" b="1" dirty="0" smtClean="0"/>
              <a:t> </a:t>
            </a:r>
            <a:r>
              <a:rPr lang="pt-BR" sz="4000" b="1" dirty="0"/>
              <a:t/>
            </a:r>
            <a:br>
              <a:rPr lang="pt-BR" sz="4000" b="1" dirty="0"/>
            </a:br>
            <a:endParaRPr lang="pt-BR" sz="40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7" t="19643" r="7269" b="32445"/>
          <a:stretch/>
        </p:blipFill>
        <p:spPr>
          <a:xfrm>
            <a:off x="9088759" y="307228"/>
            <a:ext cx="2795771" cy="1829509"/>
          </a:xfrm>
          <a:prstGeom prst="rect">
            <a:avLst/>
          </a:prstGeom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1955409" y="1814732"/>
            <a:ext cx="810299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Exemplos de perguntas de construção de valores para um </a:t>
            </a:r>
            <a:r>
              <a:rPr lang="pt-BR" sz="2000" b="1" dirty="0" smtClean="0"/>
              <a:t>círculo</a:t>
            </a:r>
          </a:p>
          <a:p>
            <a:r>
              <a:rPr lang="pt-BR" sz="2000" i="1" dirty="0" smtClean="0"/>
              <a:t>-Quando </a:t>
            </a:r>
            <a:r>
              <a:rPr lang="pt-BR" sz="2000" i="1" dirty="0"/>
              <a:t>você está sendo humano, o melhor que você pode ser, o que você é? (em uma palavra ou frase curta) </a:t>
            </a:r>
            <a:endParaRPr lang="pt-BR" sz="2000" dirty="0"/>
          </a:p>
          <a:p>
            <a:r>
              <a:rPr lang="pt-BR" sz="2000" i="1" dirty="0" smtClean="0"/>
              <a:t>-Que </a:t>
            </a:r>
            <a:r>
              <a:rPr lang="pt-BR" sz="2000" i="1" dirty="0"/>
              <a:t>valor você gostaria de oferecer para esse espaço que estamos compartilhando?</a:t>
            </a:r>
            <a:endParaRPr lang="pt-BR" sz="2000" dirty="0"/>
          </a:p>
          <a:p>
            <a:r>
              <a:rPr lang="pt-BR" sz="2000" i="1" dirty="0"/>
              <a:t> </a:t>
            </a:r>
            <a:r>
              <a:rPr lang="pt-BR" sz="2000" i="1" dirty="0" smtClean="0"/>
              <a:t>-Conte-nos </a:t>
            </a:r>
            <a:r>
              <a:rPr lang="pt-BR" sz="2000" i="1" dirty="0"/>
              <a:t>sobre o seu trabalho e os desafios que você encontra nele. Qual é a sua paixão? </a:t>
            </a:r>
            <a:endParaRPr lang="pt-BR" sz="2000" dirty="0"/>
          </a:p>
          <a:p>
            <a:r>
              <a:rPr lang="pt-BR" sz="2000" i="1" dirty="0" smtClean="0"/>
              <a:t>-O </a:t>
            </a:r>
            <a:r>
              <a:rPr lang="pt-BR" sz="2000" i="1" dirty="0"/>
              <a:t>que você sempre busca em sua vida? </a:t>
            </a:r>
            <a:endParaRPr lang="pt-BR" sz="2000" dirty="0"/>
          </a:p>
          <a:p>
            <a:r>
              <a:rPr lang="pt-BR" sz="2000" i="1" dirty="0" smtClean="0"/>
              <a:t>-O </a:t>
            </a:r>
            <a:r>
              <a:rPr lang="pt-BR" sz="2000" i="1" dirty="0"/>
              <a:t>que lhe </a:t>
            </a:r>
            <a:r>
              <a:rPr lang="pt-BR" sz="2000" i="1" dirty="0" smtClean="0"/>
              <a:t>emociona</a:t>
            </a:r>
            <a:r>
              <a:rPr lang="pt-BR" sz="2000" i="1" dirty="0"/>
              <a:t>?</a:t>
            </a:r>
            <a:endParaRPr lang="pt-BR" sz="2000" dirty="0"/>
          </a:p>
          <a:p>
            <a:r>
              <a:rPr lang="pt-BR" sz="2000" i="1" dirty="0" smtClean="0"/>
              <a:t>-O </a:t>
            </a:r>
            <a:r>
              <a:rPr lang="pt-BR" sz="2000" i="1" dirty="0"/>
              <a:t>que lhe dá esperança?</a:t>
            </a:r>
            <a:endParaRPr lang="pt-BR" sz="2000" dirty="0"/>
          </a:p>
          <a:p>
            <a:r>
              <a:rPr lang="pt-BR" sz="2000" i="1" dirty="0"/>
              <a:t> </a:t>
            </a:r>
            <a:r>
              <a:rPr lang="pt-BR" sz="2000" i="1" dirty="0" smtClean="0"/>
              <a:t>-O </a:t>
            </a:r>
            <a:r>
              <a:rPr lang="pt-BR" sz="2000" i="1" dirty="0"/>
              <a:t>que demonstra respeito? </a:t>
            </a:r>
            <a:endParaRPr lang="pt-BR" sz="2000" dirty="0"/>
          </a:p>
          <a:p>
            <a:r>
              <a:rPr lang="pt-BR" sz="2000" i="1" dirty="0" smtClean="0"/>
              <a:t>-O </a:t>
            </a:r>
            <a:r>
              <a:rPr lang="pt-BR" sz="2000" i="1" dirty="0"/>
              <a:t>que você valoriza em sua família? Por quê?</a:t>
            </a:r>
            <a:endParaRPr lang="pt-BR" sz="2000" dirty="0"/>
          </a:p>
          <a:p>
            <a:r>
              <a:rPr lang="pt-BR" sz="2000" i="1" dirty="0"/>
              <a:t> </a:t>
            </a:r>
            <a:r>
              <a:rPr lang="pt-BR" sz="2000" i="1" dirty="0" smtClean="0"/>
              <a:t>-O </a:t>
            </a:r>
            <a:r>
              <a:rPr lang="pt-BR" sz="2000" i="1" dirty="0"/>
              <a:t>que você valorize em si mesmo? Por quê? </a:t>
            </a:r>
            <a:endParaRPr lang="pt-BR" sz="2000" dirty="0"/>
          </a:p>
          <a:p>
            <a:r>
              <a:rPr lang="pt-BR" sz="2000" i="1" dirty="0" smtClean="0"/>
              <a:t>-Pelo </a:t>
            </a:r>
            <a:r>
              <a:rPr lang="pt-BR" sz="2000" i="1" dirty="0"/>
              <a:t>que você é grato? Por quê? </a:t>
            </a:r>
            <a:endParaRPr lang="pt-BR" sz="2000" dirty="0"/>
          </a:p>
          <a:p>
            <a:pPr lvl="5"/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8230934" y="5015608"/>
            <a:ext cx="365493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i="1" dirty="0" smtClean="0"/>
              <a:t>Guia de Práticas Circulares </a:t>
            </a:r>
            <a:r>
              <a:rPr lang="pt-BR" dirty="0" smtClean="0"/>
              <a:t>de </a:t>
            </a:r>
            <a:r>
              <a:rPr lang="pt-BR" dirty="0" err="1" smtClean="0"/>
              <a:t>Kay</a:t>
            </a:r>
            <a:r>
              <a:rPr lang="pt-BR" dirty="0" smtClean="0"/>
              <a:t> </a:t>
            </a:r>
            <a:r>
              <a:rPr lang="pt-BR" dirty="0" err="1" smtClean="0"/>
              <a:t>Pranis</a:t>
            </a:r>
            <a:r>
              <a:rPr lang="pt-BR" dirty="0" smtClean="0"/>
              <a:t> e Carolyn </a:t>
            </a:r>
            <a:r>
              <a:rPr lang="pt-BR" dirty="0" err="1" smtClean="0"/>
              <a:t>Boyes</a:t>
            </a:r>
            <a:r>
              <a:rPr lang="pt-BR" dirty="0" smtClean="0"/>
              <a:t>. Disponível para download em: www.justica21.org.br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73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4FDA6D13AE1247A9B0C79979AB1262" ma:contentTypeVersion="18" ma:contentTypeDescription="Crie um novo documento." ma:contentTypeScope="" ma:versionID="83a184262e473aeceb778863e87505bf">
  <xsd:schema xmlns:xsd="http://www.w3.org/2001/XMLSchema" xmlns:xs="http://www.w3.org/2001/XMLSchema" xmlns:p="http://schemas.microsoft.com/office/2006/metadata/properties" xmlns:ns2="e461758b-926b-44e9-b618-2ebbf9c7904c" xmlns:ns3="5b029b56-3411-473c-8dc4-47702cfa7f09" targetNamespace="http://schemas.microsoft.com/office/2006/metadata/properties" ma:root="true" ma:fieldsID="fcb0e20cc688b2b1cbd0e5fa140ef4b3" ns2:_="" ns3:_="">
    <xsd:import namespace="e461758b-926b-44e9-b618-2ebbf9c7904c"/>
    <xsd:import namespace="5b029b56-3411-473c-8dc4-47702cfa7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758b-926b-44e9-b618-2ebbf9c79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7f071e9a-c5f5-413c-99f8-544067b83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29b56-3411-473c-8dc4-47702cfa7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8e03233-003e-466b-8a0b-74bd81e32b73}" ma:internalName="TaxCatchAll" ma:showField="CatchAllData" ma:web="5b029b56-3411-473c-8dc4-47702cfa7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029b56-3411-473c-8dc4-47702cfa7f09" xsi:nil="true"/>
    <lcf76f155ced4ddcb4097134ff3c332f xmlns="e461758b-926b-44e9-b618-2ebbf9c790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E24825-F3A5-4448-A137-046D2DCE0CBA}"/>
</file>

<file path=customXml/itemProps2.xml><?xml version="1.0" encoding="utf-8"?>
<ds:datastoreItem xmlns:ds="http://schemas.openxmlformats.org/officeDocument/2006/customXml" ds:itemID="{1CFF66A9-6AA7-4CBC-A1BB-AC6DD3677CE4}"/>
</file>

<file path=customXml/itemProps3.xml><?xml version="1.0" encoding="utf-8"?>
<ds:datastoreItem xmlns:ds="http://schemas.openxmlformats.org/officeDocument/2006/customXml" ds:itemID="{C4AEC4F1-AF16-4CC3-AD5E-D12B9D0096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577</Words>
  <Application>Microsoft Office PowerPoint</Application>
  <PresentationFormat>Personalizar</PresentationFormat>
  <Paragraphs>112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Experimentar o escutar...</vt:lpstr>
      <vt:lpstr>Escuta Ativa</vt:lpstr>
      <vt:lpstr>Centro de Criação de Imagem Popular</vt:lpstr>
      <vt:lpstr>Projeto em parceria com a SME-RJ</vt:lpstr>
      <vt:lpstr>Justiça Restaurativa e Educação</vt:lpstr>
      <vt:lpstr>Justiça Restaurativa e Educação</vt:lpstr>
      <vt:lpstr>Processo Circular</vt:lpstr>
      <vt:lpstr> Processo Circular   </vt:lpstr>
      <vt:lpstr>Educar para a Paz. O que é possível?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http://oikabumrio.org.br/imaginese/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CECIP</dc:creator>
  <cp:lastModifiedBy>Juliana Lima De Souza</cp:lastModifiedBy>
  <cp:revision>124</cp:revision>
  <cp:lastPrinted>2015-06-19T16:38:06Z</cp:lastPrinted>
  <dcterms:created xsi:type="dcterms:W3CDTF">2014-11-26T13:39:22Z</dcterms:created>
  <dcterms:modified xsi:type="dcterms:W3CDTF">2015-11-26T20:24:29Z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0x010100544FDA6D13AE1247A9B0C79979AB1262</vt:lpwstr>
  </property>
</Properties>
</file>